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9"/>
  </p:notesMasterIdLst>
  <p:sldIdLst>
    <p:sldId id="283" r:id="rId3"/>
    <p:sldId id="290" r:id="rId4"/>
    <p:sldId id="284" r:id="rId5"/>
    <p:sldId id="287" r:id="rId6"/>
    <p:sldId id="288" r:id="rId7"/>
    <p:sldId id="291" r:id="rId8"/>
    <p:sldId id="292" r:id="rId9"/>
    <p:sldId id="268" r:id="rId10"/>
    <p:sldId id="293" r:id="rId11"/>
    <p:sldId id="294" r:id="rId12"/>
    <p:sldId id="295" r:id="rId13"/>
    <p:sldId id="296" r:id="rId14"/>
    <p:sldId id="297" r:id="rId15"/>
    <p:sldId id="298" r:id="rId16"/>
    <p:sldId id="277" r:id="rId17"/>
    <p:sldId id="278" r:id="rId18"/>
    <p:sldId id="304" r:id="rId19"/>
    <p:sldId id="256" r:id="rId20"/>
    <p:sldId id="257" r:id="rId21"/>
    <p:sldId id="258" r:id="rId22"/>
    <p:sldId id="259" r:id="rId23"/>
    <p:sldId id="260" r:id="rId24"/>
    <p:sldId id="266" r:id="rId25"/>
    <p:sldId id="264" r:id="rId26"/>
    <p:sldId id="265"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1152" y="-23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onevetsky1\AppData\Local\Microsoft\Windows\Temporary%20Internet%20Files\Content.Outlook\QH4T8U29\lules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onevetsky1\AppData\Local\Microsoft\Windows\Temporary%20Internet%20Files\Content.Outlook\QH4T8U29\mc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[lulesh.xlsx]Sheet1!$U$4</c:f>
              <c:strCache>
                <c:ptCount val="1"/>
                <c:pt idx="0">
                  <c:v>22</c:v>
                </c:pt>
              </c:strCache>
            </c:strRef>
          </c:tx>
          <c:cat>
            <c:numRef>
              <c:f>[lulesh.xlsx]Sheet1!$AQ$14:$AU$14</c:f>
              <c:numCache>
                <c:formatCode>General</c:formatCode>
                <c:ptCount val="5"/>
                <c:pt idx="0">
                  <c:v>75.0</c:v>
                </c:pt>
                <c:pt idx="1">
                  <c:v>60.0</c:v>
                </c:pt>
                <c:pt idx="2">
                  <c:v>35.0</c:v>
                </c:pt>
                <c:pt idx="3">
                  <c:v>20.0</c:v>
                </c:pt>
                <c:pt idx="4">
                  <c:v>12.5</c:v>
                </c:pt>
              </c:numCache>
            </c:numRef>
          </c:cat>
          <c:val>
            <c:numRef>
              <c:f>[lulesh.xlsx]Sheet1!$V$4,[lulesh.xlsx]Sheet1!$Y$4,[lulesh.xlsx]Sheet1!$AA$4:$AC$4</c:f>
              <c:numCache>
                <c:formatCode>General</c:formatCode>
                <c:ptCount val="5"/>
                <c:pt idx="0">
                  <c:v>0.568988704985074</c:v>
                </c:pt>
                <c:pt idx="1">
                  <c:v>2.473583691164521</c:v>
                </c:pt>
                <c:pt idx="2">
                  <c:v>3.483206383854437</c:v>
                </c:pt>
                <c:pt idx="3">
                  <c:v>10.27557184047596</c:v>
                </c:pt>
                <c:pt idx="4">
                  <c:v>11.2182571569936</c:v>
                </c:pt>
              </c:numCache>
            </c:numRef>
          </c:val>
          <c:smooth val="0"/>
        </c:ser>
        <c:ser>
          <c:idx val="6"/>
          <c:order val="1"/>
          <c:tx>
            <c:strRef>
              <c:f>[lulesh.xlsx]Sheet1!$U$7</c:f>
              <c:strCache>
                <c:ptCount val="1"/>
                <c:pt idx="0">
                  <c:v>28</c:v>
                </c:pt>
              </c:strCache>
            </c:strRef>
          </c:tx>
          <c:cat>
            <c:numRef>
              <c:f>[lulesh.xlsx]Sheet1!$AQ$14:$AU$14</c:f>
              <c:numCache>
                <c:formatCode>General</c:formatCode>
                <c:ptCount val="5"/>
                <c:pt idx="0">
                  <c:v>75.0</c:v>
                </c:pt>
                <c:pt idx="1">
                  <c:v>60.0</c:v>
                </c:pt>
                <c:pt idx="2">
                  <c:v>35.0</c:v>
                </c:pt>
                <c:pt idx="3">
                  <c:v>20.0</c:v>
                </c:pt>
                <c:pt idx="4">
                  <c:v>12.5</c:v>
                </c:pt>
              </c:numCache>
            </c:numRef>
          </c:cat>
          <c:val>
            <c:numRef>
              <c:f>[lulesh.xlsx]Sheet1!$V$7,[lulesh.xlsx]Sheet1!$Y$7,[lulesh.xlsx]Sheet1!$AA$7:$AC$7</c:f>
              <c:numCache>
                <c:formatCode>General</c:formatCode>
                <c:ptCount val="5"/>
                <c:pt idx="0">
                  <c:v>1.194227602085476</c:v>
                </c:pt>
                <c:pt idx="1">
                  <c:v>4.54016658015209</c:v>
                </c:pt>
                <c:pt idx="2">
                  <c:v>4.416525350851686</c:v>
                </c:pt>
                <c:pt idx="3">
                  <c:v>10.01563195818176</c:v>
                </c:pt>
                <c:pt idx="4">
                  <c:v>12.06083171611357</c:v>
                </c:pt>
              </c:numCache>
            </c:numRef>
          </c:val>
          <c:smooth val="0"/>
        </c:ser>
        <c:ser>
          <c:idx val="2"/>
          <c:order val="2"/>
          <c:tx>
            <c:strRef>
              <c:f>[lulesh.xlsx]Sheet1!$U$11</c:f>
              <c:strCache>
                <c:ptCount val="1"/>
                <c:pt idx="0">
                  <c:v>36</c:v>
                </c:pt>
              </c:strCache>
            </c:strRef>
          </c:tx>
          <c:cat>
            <c:numRef>
              <c:f>[lulesh.xlsx]Sheet1!$AQ$14:$AU$14</c:f>
              <c:numCache>
                <c:formatCode>General</c:formatCode>
                <c:ptCount val="5"/>
                <c:pt idx="0">
                  <c:v>75.0</c:v>
                </c:pt>
                <c:pt idx="1">
                  <c:v>60.0</c:v>
                </c:pt>
                <c:pt idx="2">
                  <c:v>35.0</c:v>
                </c:pt>
                <c:pt idx="3">
                  <c:v>20.0</c:v>
                </c:pt>
                <c:pt idx="4">
                  <c:v>12.5</c:v>
                </c:pt>
              </c:numCache>
            </c:numRef>
          </c:cat>
          <c:val>
            <c:numRef>
              <c:f>[lulesh.xlsx]Sheet1!$V$11,[lulesh.xlsx]Sheet1!$Y$11,[lulesh.xlsx]Sheet1!$AA$11:$AC$11</c:f>
              <c:numCache>
                <c:formatCode>General</c:formatCode>
                <c:ptCount val="5"/>
                <c:pt idx="0">
                  <c:v>11.90907635080277</c:v>
                </c:pt>
                <c:pt idx="1">
                  <c:v>13.4864014524651</c:v>
                </c:pt>
                <c:pt idx="2">
                  <c:v>16.18137189520763</c:v>
                </c:pt>
                <c:pt idx="3">
                  <c:v>31.7166798126548</c:v>
                </c:pt>
                <c:pt idx="4">
                  <c:v>34.49007064707695</c:v>
                </c:pt>
              </c:numCache>
            </c:numRef>
          </c:val>
          <c:smooth val="0"/>
        </c:ser>
        <c:dLbls>
          <c:showLegendKey val="0"/>
          <c:showVal val="0"/>
          <c:showCatName val="0"/>
          <c:showSerName val="0"/>
          <c:showPercent val="0"/>
          <c:showBubbleSize val="0"/>
        </c:dLbls>
        <c:marker val="1"/>
        <c:smooth val="0"/>
        <c:axId val="562846728"/>
        <c:axId val="567549848"/>
      </c:lineChart>
      <c:catAx>
        <c:axId val="562846728"/>
        <c:scaling>
          <c:orientation val="minMax"/>
        </c:scaling>
        <c:delete val="0"/>
        <c:axPos val="b"/>
        <c:title>
          <c:tx>
            <c:rich>
              <a:bodyPr/>
              <a:lstStyle/>
              <a:p>
                <a:pPr>
                  <a:defRPr sz="1400"/>
                </a:pPr>
                <a:r>
                  <a:rPr lang="en-US" sz="1400"/>
                  <a:t>%</a:t>
                </a:r>
                <a:r>
                  <a:rPr lang="en-US" sz="1400" baseline="0"/>
                  <a:t> L3 cache capacity available</a:t>
                </a:r>
                <a:endParaRPr lang="en-US" sz="1400"/>
              </a:p>
            </c:rich>
          </c:tx>
          <c:layout/>
          <c:overlay val="0"/>
        </c:title>
        <c:numFmt formatCode="General" sourceLinked="1"/>
        <c:majorTickMark val="out"/>
        <c:minorTickMark val="none"/>
        <c:tickLblPos val="nextTo"/>
        <c:txPr>
          <a:bodyPr/>
          <a:lstStyle/>
          <a:p>
            <a:pPr>
              <a:defRPr sz="1400"/>
            </a:pPr>
            <a:endParaRPr lang="en-US"/>
          </a:p>
        </c:txPr>
        <c:crossAx val="567549848"/>
        <c:crosses val="autoZero"/>
        <c:auto val="1"/>
        <c:lblAlgn val="ctr"/>
        <c:lblOffset val="100"/>
        <c:noMultiLvlLbl val="0"/>
      </c:catAx>
      <c:valAx>
        <c:axId val="567549848"/>
        <c:scaling>
          <c:orientation val="minMax"/>
        </c:scaling>
        <c:delete val="0"/>
        <c:axPos val="l"/>
        <c:majorGridlines/>
        <c:title>
          <c:tx>
            <c:rich>
              <a:bodyPr rot="-5400000" vert="horz"/>
              <a:lstStyle/>
              <a:p>
                <a:pPr>
                  <a:defRPr sz="1400"/>
                </a:pPr>
                <a:r>
                  <a:rPr lang="en-US" sz="1400"/>
                  <a:t>%</a:t>
                </a:r>
                <a:r>
                  <a:rPr lang="en-US" sz="1400" baseline="0"/>
                  <a:t> Performance Degradation</a:t>
                </a:r>
                <a:endParaRPr lang="en-US" sz="1400"/>
              </a:p>
            </c:rich>
          </c:tx>
          <c:layout/>
          <c:overlay val="0"/>
        </c:title>
        <c:numFmt formatCode="General" sourceLinked="1"/>
        <c:majorTickMark val="out"/>
        <c:minorTickMark val="none"/>
        <c:tickLblPos val="nextTo"/>
        <c:txPr>
          <a:bodyPr/>
          <a:lstStyle/>
          <a:p>
            <a:pPr>
              <a:defRPr sz="1400"/>
            </a:pPr>
            <a:endParaRPr lang="en-US"/>
          </a:p>
        </c:txPr>
        <c:crossAx val="562846728"/>
        <c:crosses val="autoZero"/>
        <c:crossBetween val="between"/>
      </c:valAx>
    </c:plotArea>
    <c:legend>
      <c:legendPos val="tr"/>
      <c:layout>
        <c:manualLayout>
          <c:xMode val="edge"/>
          <c:yMode val="edge"/>
          <c:x val="0.202388888888889"/>
          <c:y val="0.162037037037037"/>
          <c:w val="0.142055555555556"/>
          <c:h val="0.209484908136483"/>
        </c:manualLayout>
      </c:layout>
      <c:overlay val="1"/>
      <c:spPr>
        <a:solidFill>
          <a:schemeClr val="bg1"/>
        </a:solidFill>
        <a:ln>
          <a:solidFill>
            <a:schemeClr val="bg1">
              <a:lumMod val="65000"/>
            </a:schemeClr>
          </a:solidFill>
        </a:ln>
      </c:spPr>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'[mcb.xlsx]Data Set 3'!$Y$8</c:f>
              <c:strCache>
                <c:ptCount val="1"/>
                <c:pt idx="0">
                  <c:v>10000</c:v>
                </c:pt>
              </c:strCache>
            </c:strRef>
          </c:tx>
          <c:cat>
            <c:numRef>
              <c:f>'[mcb.xlsx]Data Set 3'!$BM$63:$BQ$63</c:f>
              <c:numCache>
                <c:formatCode>General</c:formatCode>
                <c:ptCount val="5"/>
                <c:pt idx="0">
                  <c:v>75.0</c:v>
                </c:pt>
                <c:pt idx="1">
                  <c:v>60.0</c:v>
                </c:pt>
                <c:pt idx="2">
                  <c:v>35.0</c:v>
                </c:pt>
                <c:pt idx="3">
                  <c:v>20.0</c:v>
                </c:pt>
                <c:pt idx="4">
                  <c:v>12.5</c:v>
                </c:pt>
              </c:numCache>
            </c:numRef>
          </c:cat>
          <c:val>
            <c:numRef>
              <c:f>'[mcb.xlsx]Data Set 3'!$Z$8,'[mcb.xlsx]Data Set 3'!$AC$8,'[mcb.xlsx]Data Set 3'!$AF$8,'[mcb.xlsx]Data Set 3'!$AH$8,'[mcb.xlsx]Data Set 3'!$AJ$8</c:f>
              <c:numCache>
                <c:formatCode>General</c:formatCode>
                <c:ptCount val="5"/>
                <c:pt idx="0">
                  <c:v>1.01592546478672</c:v>
                </c:pt>
                <c:pt idx="1">
                  <c:v>0.196585213882756</c:v>
                </c:pt>
                <c:pt idx="2">
                  <c:v>3.454454</c:v>
                </c:pt>
                <c:pt idx="3">
                  <c:v>17.25379900111698</c:v>
                </c:pt>
                <c:pt idx="4">
                  <c:v>17.12321257798007</c:v>
                </c:pt>
              </c:numCache>
            </c:numRef>
          </c:val>
          <c:smooth val="0"/>
        </c:ser>
        <c:ser>
          <c:idx val="1"/>
          <c:order val="1"/>
          <c:tx>
            <c:strRef>
              <c:f>'[mcb.xlsx]Data Set 3'!$Y$10</c:f>
              <c:strCache>
                <c:ptCount val="1"/>
                <c:pt idx="0">
                  <c:v>30000</c:v>
                </c:pt>
              </c:strCache>
            </c:strRef>
          </c:tx>
          <c:cat>
            <c:numRef>
              <c:f>'[mcb.xlsx]Data Set 3'!$BM$63:$BQ$63</c:f>
              <c:numCache>
                <c:formatCode>General</c:formatCode>
                <c:ptCount val="5"/>
                <c:pt idx="0">
                  <c:v>75.0</c:v>
                </c:pt>
                <c:pt idx="1">
                  <c:v>60.0</c:v>
                </c:pt>
                <c:pt idx="2">
                  <c:v>35.0</c:v>
                </c:pt>
                <c:pt idx="3">
                  <c:v>20.0</c:v>
                </c:pt>
                <c:pt idx="4">
                  <c:v>12.5</c:v>
                </c:pt>
              </c:numCache>
            </c:numRef>
          </c:cat>
          <c:val>
            <c:numRef>
              <c:f>'[mcb.xlsx]Data Set 3'!$Z$10,'[mcb.xlsx]Data Set 3'!$AC$10,'[mcb.xlsx]Data Set 3'!$AF$10,'[mcb.xlsx]Data Set 3'!$AH$10,'[mcb.xlsx]Data Set 3'!$AJ$10</c:f>
              <c:numCache>
                <c:formatCode>General</c:formatCode>
                <c:ptCount val="5"/>
                <c:pt idx="0">
                  <c:v>0.34725190050888</c:v>
                </c:pt>
                <c:pt idx="1">
                  <c:v>2.171727673884291</c:v>
                </c:pt>
                <c:pt idx="2">
                  <c:v>4.45656</c:v>
                </c:pt>
                <c:pt idx="3">
                  <c:v>20.3800635055092</c:v>
                </c:pt>
                <c:pt idx="4">
                  <c:v>24.0739205147799</c:v>
                </c:pt>
              </c:numCache>
            </c:numRef>
          </c:val>
          <c:smooth val="0"/>
        </c:ser>
        <c:ser>
          <c:idx val="6"/>
          <c:order val="2"/>
          <c:tx>
            <c:strRef>
              <c:f>'[mcb.xlsx]Data Set 3'!$Y$12</c:f>
              <c:strCache>
                <c:ptCount val="1"/>
                <c:pt idx="0">
                  <c:v>50000</c:v>
                </c:pt>
              </c:strCache>
            </c:strRef>
          </c:tx>
          <c:cat>
            <c:numRef>
              <c:f>'[mcb.xlsx]Data Set 3'!$BM$63:$BQ$63</c:f>
              <c:numCache>
                <c:formatCode>General</c:formatCode>
                <c:ptCount val="5"/>
                <c:pt idx="0">
                  <c:v>75.0</c:v>
                </c:pt>
                <c:pt idx="1">
                  <c:v>60.0</c:v>
                </c:pt>
                <c:pt idx="2">
                  <c:v>35.0</c:v>
                </c:pt>
                <c:pt idx="3">
                  <c:v>20.0</c:v>
                </c:pt>
                <c:pt idx="4">
                  <c:v>12.5</c:v>
                </c:pt>
              </c:numCache>
            </c:numRef>
          </c:cat>
          <c:val>
            <c:numRef>
              <c:f>'[mcb.xlsx]Data Set 3'!$Z$12,'[mcb.xlsx]Data Set 3'!$AC$12,'[mcb.xlsx]Data Set 3'!$AF$12,'[mcb.xlsx]Data Set 3'!$AH$12,'[mcb.xlsx]Data Set 3'!$AJ$12</c:f>
              <c:numCache>
                <c:formatCode>General</c:formatCode>
                <c:ptCount val="5"/>
                <c:pt idx="0">
                  <c:v>0.221251031420252</c:v>
                </c:pt>
                <c:pt idx="1">
                  <c:v>7.564833059589411</c:v>
                </c:pt>
                <c:pt idx="2">
                  <c:v>6.050738501236836</c:v>
                </c:pt>
                <c:pt idx="3">
                  <c:v>23.65503233301838</c:v>
                </c:pt>
                <c:pt idx="4">
                  <c:v>24.1678141352512</c:v>
                </c:pt>
              </c:numCache>
            </c:numRef>
          </c:val>
          <c:smooth val="0"/>
        </c:ser>
        <c:dLbls>
          <c:showLegendKey val="0"/>
          <c:showVal val="0"/>
          <c:showCatName val="0"/>
          <c:showSerName val="0"/>
          <c:showPercent val="0"/>
          <c:showBubbleSize val="0"/>
        </c:dLbls>
        <c:marker val="1"/>
        <c:smooth val="0"/>
        <c:axId val="567854264"/>
        <c:axId val="567873832"/>
      </c:lineChart>
      <c:catAx>
        <c:axId val="567854264"/>
        <c:scaling>
          <c:orientation val="minMax"/>
        </c:scaling>
        <c:delete val="0"/>
        <c:axPos val="b"/>
        <c:title>
          <c:tx>
            <c:rich>
              <a:bodyPr/>
              <a:lstStyle/>
              <a:p>
                <a:pPr>
                  <a:defRPr sz="1400"/>
                </a:pPr>
                <a:r>
                  <a:rPr lang="en-US" sz="1400"/>
                  <a:t>%</a:t>
                </a:r>
                <a:r>
                  <a:rPr lang="en-US" sz="1400" baseline="0"/>
                  <a:t> L3 Cache Capacity Available</a:t>
                </a:r>
                <a:endParaRPr lang="en-US" sz="1400"/>
              </a:p>
            </c:rich>
          </c:tx>
          <c:layout/>
          <c:overlay val="0"/>
        </c:title>
        <c:numFmt formatCode="General" sourceLinked="1"/>
        <c:majorTickMark val="out"/>
        <c:minorTickMark val="none"/>
        <c:tickLblPos val="nextTo"/>
        <c:txPr>
          <a:bodyPr/>
          <a:lstStyle/>
          <a:p>
            <a:pPr>
              <a:defRPr sz="1600"/>
            </a:pPr>
            <a:endParaRPr lang="en-US"/>
          </a:p>
        </c:txPr>
        <c:crossAx val="567873832"/>
        <c:crosses val="autoZero"/>
        <c:auto val="1"/>
        <c:lblAlgn val="ctr"/>
        <c:lblOffset val="100"/>
        <c:noMultiLvlLbl val="0"/>
      </c:catAx>
      <c:valAx>
        <c:axId val="567873832"/>
        <c:scaling>
          <c:orientation val="minMax"/>
        </c:scaling>
        <c:delete val="0"/>
        <c:axPos val="l"/>
        <c:majorGridlines/>
        <c:title>
          <c:tx>
            <c:rich>
              <a:bodyPr rot="-5400000" vert="horz"/>
              <a:lstStyle/>
              <a:p>
                <a:pPr>
                  <a:defRPr sz="1400"/>
                </a:pPr>
                <a:r>
                  <a:rPr lang="en-US" sz="1400"/>
                  <a:t>%</a:t>
                </a:r>
                <a:r>
                  <a:rPr lang="en-US" sz="1400" baseline="0"/>
                  <a:t> Degradation</a:t>
                </a:r>
                <a:endParaRPr lang="en-US" sz="1400"/>
              </a:p>
            </c:rich>
          </c:tx>
          <c:layout/>
          <c:overlay val="0"/>
        </c:title>
        <c:numFmt formatCode="General" sourceLinked="1"/>
        <c:majorTickMark val="out"/>
        <c:minorTickMark val="none"/>
        <c:tickLblPos val="nextTo"/>
        <c:txPr>
          <a:bodyPr/>
          <a:lstStyle/>
          <a:p>
            <a:pPr>
              <a:defRPr sz="1400"/>
            </a:pPr>
            <a:endParaRPr lang="en-US"/>
          </a:p>
        </c:txPr>
        <c:crossAx val="567854264"/>
        <c:crosses val="autoZero"/>
        <c:crossBetween val="between"/>
      </c:valAx>
    </c:plotArea>
    <c:legend>
      <c:legendPos val="tr"/>
      <c:layout>
        <c:manualLayout>
          <c:xMode val="edge"/>
          <c:yMode val="edge"/>
          <c:x val="0.182361111111111"/>
          <c:y val="0.148148148148148"/>
          <c:w val="0.212083333333333"/>
          <c:h val="0.218744167395742"/>
        </c:manualLayout>
      </c:layout>
      <c:overlay val="1"/>
      <c:spPr>
        <a:solidFill>
          <a:schemeClr val="bg1"/>
        </a:solidFill>
        <a:ln>
          <a:solidFill>
            <a:schemeClr val="bg1">
              <a:lumMod val="65000"/>
            </a:schemeClr>
          </a:solidFill>
        </a:ln>
      </c:spPr>
      <c:txPr>
        <a:bodyPr/>
        <a:lstStyle/>
        <a:p>
          <a:pPr>
            <a:defRPr sz="12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B7138-BB1B-43E9-81A7-57B930C53478}" type="doc">
      <dgm:prSet loTypeId="urn:microsoft.com/office/officeart/2005/8/layout/pyramid4" loCatId="relationship" qsTypeId="urn:microsoft.com/office/officeart/2005/8/quickstyle/simple1" qsCatId="simple" csTypeId="urn:microsoft.com/office/officeart/2005/8/colors/colorful5" csCatId="colorful" phldr="1"/>
      <dgm:spPr/>
      <dgm:t>
        <a:bodyPr/>
        <a:lstStyle/>
        <a:p>
          <a:endParaRPr lang="en-US"/>
        </a:p>
      </dgm:t>
    </dgm:pt>
    <dgm:pt modelId="{FCD63F6A-39A5-4BAB-BD74-30C8467A9219}">
      <dgm:prSet phldrT="[Text]" custT="1"/>
      <dgm:spPr/>
      <dgm:t>
        <a:bodyPr/>
        <a:lstStyle/>
        <a:p>
          <a:r>
            <a:rPr lang="en-US" sz="1100" b="1" i="1" dirty="0" smtClean="0"/>
            <a:t>Synch</a:t>
          </a:r>
          <a:endParaRPr lang="en-US" sz="1100" b="1" i="1" dirty="0"/>
        </a:p>
      </dgm:t>
    </dgm:pt>
    <dgm:pt modelId="{F2A1874E-6909-42D9-B000-AB549EC0971B}" type="parTrans" cxnId="{08C70F39-2750-4E31-8320-5862AB1A2442}">
      <dgm:prSet/>
      <dgm:spPr/>
      <dgm:t>
        <a:bodyPr/>
        <a:lstStyle/>
        <a:p>
          <a:endParaRPr lang="en-US"/>
        </a:p>
      </dgm:t>
    </dgm:pt>
    <dgm:pt modelId="{1F09BA35-39C9-4267-A81E-4C9EF536B424}" type="sibTrans" cxnId="{08C70F39-2750-4E31-8320-5862AB1A2442}">
      <dgm:prSet/>
      <dgm:spPr/>
      <dgm:t>
        <a:bodyPr/>
        <a:lstStyle/>
        <a:p>
          <a:endParaRPr lang="en-US"/>
        </a:p>
      </dgm:t>
    </dgm:pt>
    <dgm:pt modelId="{111F164B-495D-472A-92C6-24E9BB57C90E}">
      <dgm:prSet phldrT="[Text]" custT="1"/>
      <dgm:spPr/>
      <dgm:t>
        <a:bodyPr/>
        <a:lstStyle/>
        <a:p>
          <a:r>
            <a:rPr lang="en-US" sz="1200" b="1" i="1" dirty="0" err="1" smtClean="0"/>
            <a:t>Conc</a:t>
          </a:r>
          <a:endParaRPr lang="en-US" sz="700" b="1" i="1" dirty="0"/>
        </a:p>
      </dgm:t>
    </dgm:pt>
    <dgm:pt modelId="{3F20B126-748C-4EBE-A652-962FDE4F2258}" type="parTrans" cxnId="{AE6DE68F-AA72-475D-B344-DA80C2FFA5CD}">
      <dgm:prSet/>
      <dgm:spPr/>
      <dgm:t>
        <a:bodyPr/>
        <a:lstStyle/>
        <a:p>
          <a:endParaRPr lang="en-US"/>
        </a:p>
      </dgm:t>
    </dgm:pt>
    <dgm:pt modelId="{70027EB9-89DC-4E92-9EDB-DCF043CA8E97}" type="sibTrans" cxnId="{AE6DE68F-AA72-475D-B344-DA80C2FFA5CD}">
      <dgm:prSet/>
      <dgm:spPr/>
      <dgm:t>
        <a:bodyPr/>
        <a:lstStyle/>
        <a:p>
          <a:endParaRPr lang="en-US"/>
        </a:p>
      </dgm:t>
    </dgm:pt>
    <dgm:pt modelId="{3BC31E84-C589-4744-BAAB-090F67AC9DA9}">
      <dgm:prSet phldrT="[Text]" custT="1"/>
      <dgm:spPr/>
      <dgm:t>
        <a:bodyPr/>
        <a:lstStyle/>
        <a:p>
          <a:r>
            <a:rPr lang="en-US" sz="1200" b="1" i="1" dirty="0" smtClean="0"/>
            <a:t>Locality</a:t>
          </a:r>
          <a:endParaRPr lang="en-US" sz="700" b="1" i="1" dirty="0"/>
        </a:p>
      </dgm:t>
    </dgm:pt>
    <dgm:pt modelId="{3D94B791-3CF3-45F2-BA62-DB62F1599C34}" type="parTrans" cxnId="{B7137BB9-19B6-428C-89F1-153016B5BD50}">
      <dgm:prSet/>
      <dgm:spPr/>
      <dgm:t>
        <a:bodyPr/>
        <a:lstStyle/>
        <a:p>
          <a:endParaRPr lang="en-US"/>
        </a:p>
      </dgm:t>
    </dgm:pt>
    <dgm:pt modelId="{89FAADA3-5223-4A3F-AB99-827E08C26DE9}" type="sibTrans" cxnId="{B7137BB9-19B6-428C-89F1-153016B5BD50}">
      <dgm:prSet/>
      <dgm:spPr/>
      <dgm:t>
        <a:bodyPr/>
        <a:lstStyle/>
        <a:p>
          <a:endParaRPr lang="en-US"/>
        </a:p>
      </dgm:t>
    </dgm:pt>
    <dgm:pt modelId="{03246D33-EC26-4F62-A11F-2B5C82A0E765}">
      <dgm:prSet phldrT="[Text]" custT="1"/>
      <dgm:spPr/>
      <dgm:t>
        <a:bodyPr/>
        <a:lstStyle/>
        <a:p>
          <a:r>
            <a:rPr lang="en-US" sz="1200" b="1" i="1" dirty="0" err="1" smtClean="0"/>
            <a:t>Mem</a:t>
          </a:r>
          <a:endParaRPr lang="en-US" sz="1200" b="1" i="1" dirty="0"/>
        </a:p>
      </dgm:t>
    </dgm:pt>
    <dgm:pt modelId="{1AE87A8A-8E47-4DF9-91E0-C5B59794BBA3}" type="parTrans" cxnId="{8498FA9C-82E8-4EFF-8246-DBA19FEB314D}">
      <dgm:prSet/>
      <dgm:spPr/>
      <dgm:t>
        <a:bodyPr/>
        <a:lstStyle/>
        <a:p>
          <a:endParaRPr lang="en-US"/>
        </a:p>
      </dgm:t>
    </dgm:pt>
    <dgm:pt modelId="{EF9ABD2F-75A7-486A-9382-E593382177F4}" type="sibTrans" cxnId="{8498FA9C-82E8-4EFF-8246-DBA19FEB314D}">
      <dgm:prSet/>
      <dgm:spPr/>
      <dgm:t>
        <a:bodyPr/>
        <a:lstStyle/>
        <a:p>
          <a:endParaRPr lang="en-US"/>
        </a:p>
      </dgm:t>
    </dgm:pt>
    <dgm:pt modelId="{BD994E74-36DC-4A30-95D0-5CDBA7A0F938}" type="pres">
      <dgm:prSet presAssocID="{451B7138-BB1B-43E9-81A7-57B930C53478}" presName="compositeShape" presStyleCnt="0">
        <dgm:presLayoutVars>
          <dgm:chMax val="9"/>
          <dgm:dir/>
          <dgm:resizeHandles val="exact"/>
        </dgm:presLayoutVars>
      </dgm:prSet>
      <dgm:spPr/>
      <dgm:t>
        <a:bodyPr/>
        <a:lstStyle/>
        <a:p>
          <a:endParaRPr lang="en-US"/>
        </a:p>
      </dgm:t>
    </dgm:pt>
    <dgm:pt modelId="{98F1548D-4B75-4F41-BC23-2AB99ACD49B6}" type="pres">
      <dgm:prSet presAssocID="{451B7138-BB1B-43E9-81A7-57B930C53478}" presName="triangle1" presStyleLbl="node1" presStyleIdx="0" presStyleCnt="4" custLinFactNeighborX="-365" custLinFactNeighborY="-68333">
        <dgm:presLayoutVars>
          <dgm:bulletEnabled val="1"/>
        </dgm:presLayoutVars>
      </dgm:prSet>
      <dgm:spPr/>
      <dgm:t>
        <a:bodyPr/>
        <a:lstStyle/>
        <a:p>
          <a:endParaRPr lang="en-US"/>
        </a:p>
      </dgm:t>
    </dgm:pt>
    <dgm:pt modelId="{D7A18D46-0A77-43E7-A432-7574C6528E99}" type="pres">
      <dgm:prSet presAssocID="{451B7138-BB1B-43E9-81A7-57B930C53478}" presName="triangle2" presStyleLbl="node1" presStyleIdx="1" presStyleCnt="4">
        <dgm:presLayoutVars>
          <dgm:bulletEnabled val="1"/>
        </dgm:presLayoutVars>
      </dgm:prSet>
      <dgm:spPr/>
      <dgm:t>
        <a:bodyPr/>
        <a:lstStyle/>
        <a:p>
          <a:endParaRPr lang="en-US"/>
        </a:p>
      </dgm:t>
    </dgm:pt>
    <dgm:pt modelId="{9F8EF098-D6F4-495A-A260-585E37BC6F1D}" type="pres">
      <dgm:prSet presAssocID="{451B7138-BB1B-43E9-81A7-57B930C53478}" presName="triangle3" presStyleLbl="node1" presStyleIdx="2" presStyleCnt="4" custScaleX="100990">
        <dgm:presLayoutVars>
          <dgm:bulletEnabled val="1"/>
        </dgm:presLayoutVars>
      </dgm:prSet>
      <dgm:spPr/>
      <dgm:t>
        <a:bodyPr/>
        <a:lstStyle/>
        <a:p>
          <a:endParaRPr lang="en-US"/>
        </a:p>
      </dgm:t>
    </dgm:pt>
    <dgm:pt modelId="{63B307A4-F58B-472D-804F-7FBF7BC98478}" type="pres">
      <dgm:prSet presAssocID="{451B7138-BB1B-43E9-81A7-57B930C53478}" presName="triangle4" presStyleLbl="node1" presStyleIdx="3" presStyleCnt="4">
        <dgm:presLayoutVars>
          <dgm:bulletEnabled val="1"/>
        </dgm:presLayoutVars>
      </dgm:prSet>
      <dgm:spPr/>
      <dgm:t>
        <a:bodyPr/>
        <a:lstStyle/>
        <a:p>
          <a:endParaRPr lang="en-US"/>
        </a:p>
      </dgm:t>
    </dgm:pt>
  </dgm:ptLst>
  <dgm:cxnLst>
    <dgm:cxn modelId="{2F12E90B-F285-4D1A-90ED-B1AB8C07964F}" type="presOf" srcId="{03246D33-EC26-4F62-A11F-2B5C82A0E765}" destId="{63B307A4-F58B-472D-804F-7FBF7BC98478}" srcOrd="0" destOrd="0" presId="urn:microsoft.com/office/officeart/2005/8/layout/pyramid4"/>
    <dgm:cxn modelId="{4A7E153F-7517-41AE-BAE5-1D86493B26DC}" type="presOf" srcId="{3BC31E84-C589-4744-BAAB-090F67AC9DA9}" destId="{9F8EF098-D6F4-495A-A260-585E37BC6F1D}" srcOrd="0" destOrd="0" presId="urn:microsoft.com/office/officeart/2005/8/layout/pyramid4"/>
    <dgm:cxn modelId="{AE6DE68F-AA72-475D-B344-DA80C2FFA5CD}" srcId="{451B7138-BB1B-43E9-81A7-57B930C53478}" destId="{111F164B-495D-472A-92C6-24E9BB57C90E}" srcOrd="1" destOrd="0" parTransId="{3F20B126-748C-4EBE-A652-962FDE4F2258}" sibTransId="{70027EB9-89DC-4E92-9EDB-DCF043CA8E97}"/>
    <dgm:cxn modelId="{3AF2E523-8DF3-4BC2-988D-6D2FD3A44587}" type="presOf" srcId="{111F164B-495D-472A-92C6-24E9BB57C90E}" destId="{D7A18D46-0A77-43E7-A432-7574C6528E99}" srcOrd="0" destOrd="0" presId="urn:microsoft.com/office/officeart/2005/8/layout/pyramid4"/>
    <dgm:cxn modelId="{8498FA9C-82E8-4EFF-8246-DBA19FEB314D}" srcId="{451B7138-BB1B-43E9-81A7-57B930C53478}" destId="{03246D33-EC26-4F62-A11F-2B5C82A0E765}" srcOrd="3" destOrd="0" parTransId="{1AE87A8A-8E47-4DF9-91E0-C5B59794BBA3}" sibTransId="{EF9ABD2F-75A7-486A-9382-E593382177F4}"/>
    <dgm:cxn modelId="{08C70F39-2750-4E31-8320-5862AB1A2442}" srcId="{451B7138-BB1B-43E9-81A7-57B930C53478}" destId="{FCD63F6A-39A5-4BAB-BD74-30C8467A9219}" srcOrd="0" destOrd="0" parTransId="{F2A1874E-6909-42D9-B000-AB549EC0971B}" sibTransId="{1F09BA35-39C9-4267-A81E-4C9EF536B424}"/>
    <dgm:cxn modelId="{F8228FA7-1B3F-4D2E-8918-DC2A547E9006}" type="presOf" srcId="{FCD63F6A-39A5-4BAB-BD74-30C8467A9219}" destId="{98F1548D-4B75-4F41-BC23-2AB99ACD49B6}" srcOrd="0" destOrd="0" presId="urn:microsoft.com/office/officeart/2005/8/layout/pyramid4"/>
    <dgm:cxn modelId="{B7137BB9-19B6-428C-89F1-153016B5BD50}" srcId="{451B7138-BB1B-43E9-81A7-57B930C53478}" destId="{3BC31E84-C589-4744-BAAB-090F67AC9DA9}" srcOrd="2" destOrd="0" parTransId="{3D94B791-3CF3-45F2-BA62-DB62F1599C34}" sibTransId="{89FAADA3-5223-4A3F-AB99-827E08C26DE9}"/>
    <dgm:cxn modelId="{D4511924-461F-45AB-B04B-1DBEC771AB58}" type="presOf" srcId="{451B7138-BB1B-43E9-81A7-57B930C53478}" destId="{BD994E74-36DC-4A30-95D0-5CDBA7A0F938}" srcOrd="0" destOrd="0" presId="urn:microsoft.com/office/officeart/2005/8/layout/pyramid4"/>
    <dgm:cxn modelId="{E59419C1-32F3-4553-AF2C-AFE12221D11F}" type="presParOf" srcId="{BD994E74-36DC-4A30-95D0-5CDBA7A0F938}" destId="{98F1548D-4B75-4F41-BC23-2AB99ACD49B6}" srcOrd="0" destOrd="0" presId="urn:microsoft.com/office/officeart/2005/8/layout/pyramid4"/>
    <dgm:cxn modelId="{D3A08518-4042-471A-BA59-4C4A2830268A}" type="presParOf" srcId="{BD994E74-36DC-4A30-95D0-5CDBA7A0F938}" destId="{D7A18D46-0A77-43E7-A432-7574C6528E99}" srcOrd="1" destOrd="0" presId="urn:microsoft.com/office/officeart/2005/8/layout/pyramid4"/>
    <dgm:cxn modelId="{2F672843-965E-4E77-9690-294E6A4460A5}" type="presParOf" srcId="{BD994E74-36DC-4A30-95D0-5CDBA7A0F938}" destId="{9F8EF098-D6F4-495A-A260-585E37BC6F1D}" srcOrd="2" destOrd="0" presId="urn:microsoft.com/office/officeart/2005/8/layout/pyramid4"/>
    <dgm:cxn modelId="{DCB3A860-4DB0-4B51-995F-BE186FD8D357}" type="presParOf" srcId="{BD994E74-36DC-4A30-95D0-5CDBA7A0F938}" destId="{63B307A4-F58B-472D-804F-7FBF7BC9847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1548D-4B75-4F41-BC23-2AB99ACD49B6}">
      <dsp:nvSpPr>
        <dsp:cNvPr id="0" name=""/>
        <dsp:cNvSpPr/>
      </dsp:nvSpPr>
      <dsp:spPr>
        <a:xfrm>
          <a:off x="1379977" y="0"/>
          <a:ext cx="1248430" cy="124843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t>Synch</a:t>
          </a:r>
          <a:endParaRPr lang="en-US" sz="1100" b="1" i="1" kern="1200" dirty="0"/>
        </a:p>
      </dsp:txBody>
      <dsp:txXfrm>
        <a:off x="1692085" y="624215"/>
        <a:ext cx="624215" cy="624215"/>
      </dsp:txXfrm>
    </dsp:sp>
    <dsp:sp modelId="{D7A18D46-0A77-43E7-A432-7574C6528E99}">
      <dsp:nvSpPr>
        <dsp:cNvPr id="0" name=""/>
        <dsp:cNvSpPr/>
      </dsp:nvSpPr>
      <dsp:spPr>
        <a:xfrm>
          <a:off x="760319" y="1248430"/>
          <a:ext cx="1248430" cy="1248430"/>
        </a:xfrm>
        <a:prstGeom prst="triangl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err="1" smtClean="0"/>
            <a:t>Conc</a:t>
          </a:r>
          <a:endParaRPr lang="en-US" sz="700" b="1" i="1" kern="1200" dirty="0"/>
        </a:p>
      </dsp:txBody>
      <dsp:txXfrm>
        <a:off x="1072427" y="1872645"/>
        <a:ext cx="624215" cy="624215"/>
      </dsp:txXfrm>
    </dsp:sp>
    <dsp:sp modelId="{9F8EF098-D6F4-495A-A260-585E37BC6F1D}">
      <dsp:nvSpPr>
        <dsp:cNvPr id="0" name=""/>
        <dsp:cNvSpPr/>
      </dsp:nvSpPr>
      <dsp:spPr>
        <a:xfrm rot="10800000">
          <a:off x="1378355" y="1248430"/>
          <a:ext cx="1260789" cy="1248430"/>
        </a:xfrm>
        <a:prstGeom prst="triangl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t>Locality</a:t>
          </a:r>
          <a:endParaRPr lang="en-US" sz="700" b="1" i="1" kern="1200" dirty="0"/>
        </a:p>
      </dsp:txBody>
      <dsp:txXfrm rot="10800000">
        <a:off x="1693552" y="1248430"/>
        <a:ext cx="630395" cy="624215"/>
      </dsp:txXfrm>
    </dsp:sp>
    <dsp:sp modelId="{63B307A4-F58B-472D-804F-7FBF7BC98478}">
      <dsp:nvSpPr>
        <dsp:cNvPr id="0" name=""/>
        <dsp:cNvSpPr/>
      </dsp:nvSpPr>
      <dsp:spPr>
        <a:xfrm>
          <a:off x="2008750" y="1248430"/>
          <a:ext cx="1248430" cy="1248430"/>
        </a:xfrm>
        <a:prstGeom prst="triangl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err="1" smtClean="0"/>
            <a:t>Mem</a:t>
          </a:r>
          <a:endParaRPr lang="en-US" sz="1200" b="1" i="1" kern="1200" dirty="0"/>
        </a:p>
      </dsp:txBody>
      <dsp:txXfrm>
        <a:off x="2320858" y="1872645"/>
        <a:ext cx="624215" cy="6242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B879A-315D-4BC1-8473-08B2F76FB435}" type="datetimeFigureOut">
              <a:rPr lang="en-US" smtClean="0"/>
              <a:t>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9BB03-4579-4AAA-BD99-38C799EDF0F0}" type="slidenum">
              <a:rPr lang="en-US" smtClean="0"/>
              <a:t>‹#›</a:t>
            </a:fld>
            <a:endParaRPr lang="en-US"/>
          </a:p>
        </p:txBody>
      </p:sp>
    </p:spTree>
    <p:extLst>
      <p:ext uri="{BB962C8B-B14F-4D97-AF65-F5344CB8AC3E}">
        <p14:creationId xmlns:p14="http://schemas.microsoft.com/office/powerpoint/2010/main" val="391402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6C3AC82-CFD1-A942-A016-28C3630D8F21}" type="slidenum">
              <a:rPr lang="en-US">
                <a:latin typeface="Times New Roman" pitchFamily="-110" charset="0"/>
              </a:rPr>
              <a:pPr/>
              <a:t>1</a:t>
            </a:fld>
            <a:endParaRPr lang="en-US">
              <a:latin typeface="Times New Roman" pitchFamily="-110" charset="0"/>
            </a:endParaRPr>
          </a:p>
        </p:txBody>
      </p:sp>
      <p:sp>
        <p:nvSpPr>
          <p:cNvPr id="21507" name="Rectangle 2"/>
          <p:cNvSpPr>
            <a:spLocks noGrp="1" noChangeArrowheads="1"/>
          </p:cNvSpPr>
          <p:nvPr>
            <p:ph type="hdr" sz="quarter"/>
          </p:nvPr>
        </p:nvSpPr>
        <p:spPr>
          <a:noFill/>
        </p:spPr>
        <p:txBody>
          <a:bodyPr/>
          <a:lstStyle/>
          <a:p>
            <a:r>
              <a:rPr lang="en-US" smtClean="0"/>
              <a:t>A Practical Approach to Performance Analysis and Modeling of Large-Scale Systems</a:t>
            </a:r>
            <a:endParaRPr lang="en-US"/>
          </a:p>
        </p:txBody>
      </p:sp>
      <p:sp>
        <p:nvSpPr>
          <p:cNvPr id="21508" name="Rectangle 3"/>
          <p:cNvSpPr>
            <a:spLocks noGrp="1" noChangeArrowheads="1"/>
          </p:cNvSpPr>
          <p:nvPr>
            <p:ph type="dt" sz="quarter" idx="1"/>
          </p:nvPr>
        </p:nvSpPr>
        <p:spPr>
          <a:noFill/>
        </p:spPr>
        <p:txBody>
          <a:bodyPr/>
          <a:lstStyle/>
          <a:p>
            <a:r>
              <a:rPr lang="en-US" smtClean="0">
                <a:latin typeface="Times New Roman" pitchFamily="-110" charset="0"/>
              </a:rPr>
              <a:t>SC'10, New Orleans, LA, 2010</a:t>
            </a:r>
            <a:endParaRPr lang="en-US">
              <a:latin typeface="Times New Roman" pitchFamily="-110" charset="0"/>
            </a:endParaRPr>
          </a:p>
        </p:txBody>
      </p:sp>
      <p:sp>
        <p:nvSpPr>
          <p:cNvPr id="21509" name="Rectangle 6"/>
          <p:cNvSpPr>
            <a:spLocks noGrp="1" noChangeArrowheads="1"/>
          </p:cNvSpPr>
          <p:nvPr>
            <p:ph type="ftr" sz="quarter" idx="4"/>
          </p:nvPr>
        </p:nvSpPr>
        <p:spPr>
          <a:noFill/>
        </p:spPr>
        <p:txBody>
          <a:bodyPr/>
          <a:lstStyle/>
          <a:p>
            <a:r>
              <a:rPr lang="en-US" smtClean="0"/>
              <a:t>Kevin J. Barker, Adolfy Hoisie, and Darren J. Kerbyson</a:t>
            </a:r>
            <a:endParaRPr lang="en-US"/>
          </a:p>
        </p:txBody>
      </p:sp>
      <p:sp>
        <p:nvSpPr>
          <p:cNvPr id="21510"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prstTxWarp prst="textNoShape">
              <a:avLst/>
            </a:prstTxWarp>
          </a:bodyPr>
          <a:lstStyle/>
          <a:p>
            <a:pPr algn="r" defTabSz="914485" eaLnBrk="0" hangingPunct="0"/>
            <a:fld id="{41FD2DE9-B296-2E4B-8F97-F1A3FCC1D312}" type="slidenum">
              <a:rPr lang="en-US" sz="1200"/>
              <a:pPr algn="r" defTabSz="914485" eaLnBrk="0" hangingPunct="0"/>
              <a:t>1</a:t>
            </a:fld>
            <a:endParaRPr lang="en-US" sz="1200"/>
          </a:p>
        </p:txBody>
      </p:sp>
      <p:sp>
        <p:nvSpPr>
          <p:cNvPr id="21511" name="Rectangle 2"/>
          <p:cNvSpPr>
            <a:spLocks noGrp="1" noRot="1" noChangeAspect="1" noChangeArrowheads="1" noTextEdit="1"/>
          </p:cNvSpPr>
          <p:nvPr>
            <p:ph type="sldImg"/>
          </p:nvPr>
        </p:nvSpPr>
        <p:spPr>
          <a:xfrm>
            <a:off x="1101725" y="676275"/>
            <a:ext cx="4600575" cy="3451225"/>
          </a:xfrm>
          <a:ln/>
        </p:spPr>
      </p:sp>
      <p:sp>
        <p:nvSpPr>
          <p:cNvPr id="21512" name="Rectangle 3"/>
          <p:cNvSpPr>
            <a:spLocks noGrp="1" noChangeArrowheads="1"/>
          </p:cNvSpPr>
          <p:nvPr>
            <p:ph type="body" idx="1"/>
          </p:nvPr>
        </p:nvSpPr>
        <p:spPr>
          <a:xfrm>
            <a:off x="898923" y="4354286"/>
            <a:ext cx="5011043" cy="4125989"/>
          </a:xfrm>
          <a:noFill/>
          <a:ln/>
        </p:spPr>
        <p:txBody>
          <a:bodyPr/>
          <a:lstStyle/>
          <a:p>
            <a:endParaRPr lang="en-US">
              <a:latin typeface="Times New Roman"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goal at PMaC is to take our power and performance modeling techniques and combine them into a single framework, that will enable power, performance, and energy usage predictions for the computational phases of a large scale HPC application. These models enable optimizations for energy-efficiency as well as optimal computing within a power limit within the BSM runtime system.</a:t>
            </a:r>
          </a:p>
          <a:p>
            <a:endParaRPr lang="en-US" baseline="0" dirty="0" smtClean="0"/>
          </a:p>
          <a:p>
            <a:r>
              <a:rPr lang="en-US" baseline="0" dirty="0" smtClean="0"/>
              <a:t>The 2 outer plots show the power draw and performance behavior of two computational kernels that have different response to changes in the processor frequency in order to reduce power draw. The middle plot combines the power and performance models to plot energy usage. The curves show that for the gram-</a:t>
            </a:r>
            <a:r>
              <a:rPr lang="en-US" baseline="0" dirty="0" err="1" smtClean="0"/>
              <a:t>schmidt</a:t>
            </a:r>
            <a:r>
              <a:rPr lang="en-US" baseline="0" dirty="0" smtClean="0"/>
              <a:t> kernel (a dense linear algebra) the most energy efficient frequency is 2.4 GHz or the highest frequency, while the FDTD-2D kernel (a stencil kernel) shows that one can lower the frequency to ~1.5GHz and reduce the energy usage considerably. </a:t>
            </a:r>
          </a:p>
        </p:txBody>
      </p:sp>
      <p:sp>
        <p:nvSpPr>
          <p:cNvPr id="4" name="Slide Number Placeholder 3"/>
          <p:cNvSpPr>
            <a:spLocks noGrp="1"/>
          </p:cNvSpPr>
          <p:nvPr>
            <p:ph type="sldNum" sz="quarter" idx="10"/>
          </p:nvPr>
        </p:nvSpPr>
        <p:spPr/>
        <p:txBody>
          <a:bodyPr/>
          <a:lstStyle/>
          <a:p>
            <a:pPr>
              <a:defRPr/>
            </a:pPr>
            <a:fld id="{ED706F93-1222-4C88-82CF-B0AFCD59CD4D}" type="slidenum">
              <a:rPr lang="en-US" smtClean="0"/>
              <a:pPr>
                <a:defRPr/>
              </a:pPr>
              <a:t>8</a:t>
            </a:fld>
            <a:endParaRPr lang="en-US"/>
          </a:p>
        </p:txBody>
      </p:sp>
    </p:spTree>
    <p:extLst>
      <p:ext uri="{BB962C8B-B14F-4D97-AF65-F5344CB8AC3E}">
        <p14:creationId xmlns:p14="http://schemas.microsoft.com/office/powerpoint/2010/main" val="429168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9BB03-4579-4AAA-BD99-38C799EDF0F0}" type="slidenum">
              <a:rPr lang="en-US" smtClean="0"/>
              <a:t>20</a:t>
            </a:fld>
            <a:endParaRPr lang="en-US"/>
          </a:p>
        </p:txBody>
      </p:sp>
    </p:spTree>
    <p:extLst>
      <p:ext uri="{BB962C8B-B14F-4D97-AF65-F5344CB8AC3E}">
        <p14:creationId xmlns:p14="http://schemas.microsoft.com/office/powerpoint/2010/main" val="105210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 Practical Approach to Performance Analysis and Modeling of Large-Scale Systems</a:t>
            </a:r>
            <a:endParaRPr lang="en-US"/>
          </a:p>
        </p:txBody>
      </p:sp>
      <p:sp>
        <p:nvSpPr>
          <p:cNvPr id="5" name="Date Placeholder 4"/>
          <p:cNvSpPr>
            <a:spLocks noGrp="1"/>
          </p:cNvSpPr>
          <p:nvPr>
            <p:ph type="dt" idx="11"/>
          </p:nvPr>
        </p:nvSpPr>
        <p:spPr/>
        <p:txBody>
          <a:bodyPr/>
          <a:lstStyle/>
          <a:p>
            <a:pPr>
              <a:defRPr/>
            </a:pPr>
            <a:r>
              <a:rPr lang="en-US" smtClean="0"/>
              <a:t>SC'10, New Orleans, LA, 2010</a:t>
            </a:r>
            <a:endParaRPr lang="en-US"/>
          </a:p>
        </p:txBody>
      </p:sp>
      <p:sp>
        <p:nvSpPr>
          <p:cNvPr id="6" name="Footer Placeholder 5"/>
          <p:cNvSpPr>
            <a:spLocks noGrp="1"/>
          </p:cNvSpPr>
          <p:nvPr>
            <p:ph type="ftr" sz="quarter" idx="12"/>
          </p:nvPr>
        </p:nvSpPr>
        <p:spPr/>
        <p:txBody>
          <a:bodyPr/>
          <a:lstStyle/>
          <a:p>
            <a:r>
              <a:rPr lang="en-US" smtClean="0"/>
              <a:t>Kevin J. Barker, Adolfy Hoisie, and Darren J. Kerbyson</a:t>
            </a:r>
            <a:endParaRPr lang="en-US"/>
          </a:p>
        </p:txBody>
      </p:sp>
      <p:sp>
        <p:nvSpPr>
          <p:cNvPr id="7" name="Slide Number Placeholder 6"/>
          <p:cNvSpPr>
            <a:spLocks noGrp="1"/>
          </p:cNvSpPr>
          <p:nvPr>
            <p:ph type="sldNum" sz="quarter" idx="13"/>
          </p:nvPr>
        </p:nvSpPr>
        <p:spPr/>
        <p:txBody>
          <a:bodyPr/>
          <a:lstStyle/>
          <a:p>
            <a:pPr>
              <a:defRPr/>
            </a:pPr>
            <a:fld id="{3A6C38E1-46F1-2B47-B421-A569DFE88FD9}" type="slidenum">
              <a:rPr lang="en-US" smtClean="0"/>
              <a:pPr>
                <a:defRPr/>
              </a:pPr>
              <a:t>26</a:t>
            </a:fld>
            <a:endParaRPr lang="en-US"/>
          </a:p>
        </p:txBody>
      </p:sp>
    </p:spTree>
    <p:extLst>
      <p:ext uri="{BB962C8B-B14F-4D97-AF65-F5344CB8AC3E}">
        <p14:creationId xmlns:p14="http://schemas.microsoft.com/office/powerpoint/2010/main" val="1747492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a:srcRect/>
          <a:stretch>
            <a:fillRect/>
          </a:stretch>
        </p:blipFill>
        <p:spPr bwMode="auto">
          <a:xfrm>
            <a:off x="76200" y="6172200"/>
            <a:ext cx="3886200" cy="609600"/>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sz="1100">
                <a:latin typeface="+mn-lt"/>
              </a:defRPr>
            </a:lvl1pPr>
          </a:lstStyle>
          <a:p>
            <a:endParaRPr lang="en-US"/>
          </a:p>
        </p:txBody>
      </p:sp>
      <p:sp>
        <p:nvSpPr>
          <p:cNvPr id="7" name="Slide Number Placeholder 5"/>
          <p:cNvSpPr>
            <a:spLocks noGrp="1"/>
          </p:cNvSpPr>
          <p:nvPr>
            <p:ph type="sldNum" sz="quarter" idx="11"/>
          </p:nvPr>
        </p:nvSpPr>
        <p:spPr/>
        <p:txBody>
          <a:bodyPr/>
          <a:lstStyle>
            <a:lvl1pPr>
              <a:defRPr/>
            </a:lvl1pPr>
          </a:lstStyle>
          <a:p>
            <a:fld id="{ACDE5225-0AAF-47D0-B074-1F42A8569D40}" type="slidenum">
              <a:rPr lang="en-US" smtClean="0"/>
              <a:t>‹#›</a:t>
            </a:fld>
            <a:endParaRPr lang="en-US"/>
          </a:p>
        </p:txBody>
      </p:sp>
      <p:pic>
        <p:nvPicPr>
          <p:cNvPr id="12" name="Picture 6" descr="PNNL_Logo.png"/>
          <p:cNvPicPr>
            <a:picLocks noChangeAspect="1"/>
          </p:cNvPicPr>
          <p:nvPr userDrawn="1"/>
        </p:nvPicPr>
        <p:blipFill>
          <a:blip r:embed="rId4"/>
          <a:srcRect/>
          <a:stretch>
            <a:fillRect/>
          </a:stretch>
        </p:blipFill>
        <p:spPr bwMode="auto">
          <a:xfrm>
            <a:off x="6492875" y="5670550"/>
            <a:ext cx="2651125" cy="731838"/>
          </a:xfrm>
          <a:prstGeom prst="rect">
            <a:avLst/>
          </a:prstGeom>
          <a:noFill/>
          <a:ln w="9525">
            <a:noFill/>
            <a:miter lim="800000"/>
            <a:headEnd/>
            <a:tailEnd/>
          </a:ln>
        </p:spPr>
      </p:pic>
      <p:pic>
        <p:nvPicPr>
          <p:cNvPr id="13" name="Picture 9" descr="Proudly_Operated_by_Battelle_Onyx.png"/>
          <p:cNvPicPr>
            <a:picLocks noChangeAspect="1"/>
          </p:cNvPicPr>
          <p:nvPr userDrawn="1"/>
        </p:nvPicPr>
        <p:blipFill>
          <a:blip r:embed="rId5"/>
          <a:srcRect/>
          <a:stretch>
            <a:fillRect/>
          </a:stretch>
        </p:blipFill>
        <p:spPr bwMode="auto">
          <a:xfrm>
            <a:off x="6492875" y="6400800"/>
            <a:ext cx="2651125" cy="457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5425"/>
            <a:ext cx="2057400"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5425"/>
            <a:ext cx="6019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ACDE5225-0AAF-47D0-B074-1F42A8569D40}" type="slidenum">
              <a:rPr lang="en-US" smtClean="0"/>
              <a:t>‹#›</a:t>
            </a:fld>
            <a:endParaRPr lang="en-US"/>
          </a:p>
        </p:txBody>
      </p:sp>
      <p:pic>
        <p:nvPicPr>
          <p:cNvPr id="6" name="Picture 6" descr="PNNL_Logo.png"/>
          <p:cNvPicPr>
            <a:picLocks noChangeAspect="1"/>
          </p:cNvPicPr>
          <p:nvPr userDrawn="1"/>
        </p:nvPicPr>
        <p:blipFill>
          <a:blip r:embed="rId2"/>
          <a:srcRect/>
          <a:stretch>
            <a:fillRect/>
          </a:stretch>
        </p:blipFill>
        <p:spPr bwMode="auto">
          <a:xfrm>
            <a:off x="6492875" y="5821362"/>
            <a:ext cx="2651125" cy="731838"/>
          </a:xfrm>
          <a:prstGeom prst="rect">
            <a:avLst/>
          </a:prstGeom>
          <a:noFill/>
          <a:ln w="9525">
            <a:noFill/>
            <a:miter lim="800000"/>
            <a:headEnd/>
            <a:tailEnd/>
          </a:ln>
        </p:spPr>
      </p:pic>
      <p:pic>
        <p:nvPicPr>
          <p:cNvPr id="8" name="Picture 9" descr="Proudly_Operated_by_Battelle_Onyx.png"/>
          <p:cNvPicPr>
            <a:picLocks noChangeAspect="1"/>
          </p:cNvPicPr>
          <p:nvPr userDrawn="1"/>
        </p:nvPicPr>
        <p:blipFill>
          <a:blip r:embed="rId3"/>
          <a:srcRect/>
          <a:stretch>
            <a:fillRect/>
          </a:stretch>
        </p:blipFill>
        <p:spPr bwMode="auto">
          <a:xfrm>
            <a:off x="6492875" y="6553200"/>
            <a:ext cx="2651125"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CDE5225-0AAF-47D0-B074-1F42A8569D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ACDE5225-0AAF-47D0-B074-1F42A8569D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imes" pitchFamily="-106" charset="0"/>
                <a:ea typeface="+mn-ea"/>
              </a:defRPr>
            </a:lvl1pPr>
          </a:lstStyle>
          <a:p>
            <a:fld id="{647D0D4A-1ADC-41A2-833F-BC7F50100144}" type="datetimeFigureOut">
              <a:rPr lang="en-US" smtClean="0"/>
              <a:t>3/20/13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DE5225-0AAF-47D0-B074-1F42A8569D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oolWorkflow">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Click to edit Master title style</a:t>
            </a:r>
            <a:endParaRPr lang="en-US" dirty="0"/>
          </a:p>
        </p:txBody>
      </p:sp>
      <p:sp>
        <p:nvSpPr>
          <p:cNvPr id="277" name="Text Placeholder 276"/>
          <p:cNvSpPr>
            <a:spLocks noGrp="1"/>
          </p:cNvSpPr>
          <p:nvPr>
            <p:ph type="body" sz="quarter" idx="12"/>
          </p:nvPr>
        </p:nvSpPr>
        <p:spPr>
          <a:xfrm>
            <a:off x="274320" y="1828800"/>
            <a:ext cx="7345680" cy="4343400"/>
          </a:xfrm>
        </p:spPr>
        <p:txBody>
          <a:bodyPr anchor="ctr"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Rectangle 54"/>
          <p:cNvSpPr/>
          <p:nvPr userDrawn="1"/>
        </p:nvSpPr>
        <p:spPr>
          <a:xfrm>
            <a:off x="1905000" y="1099931"/>
            <a:ext cx="1066800" cy="609600"/>
          </a:xfrm>
          <a:prstGeom prst="rect">
            <a:avLst/>
          </a:prstGeom>
          <a:gradFill rotWithShape="1">
            <a:gsLst>
              <a:gs pos="0">
                <a:srgbClr val="603400"/>
              </a:gs>
              <a:gs pos="100000">
                <a:srgbClr val="904F00"/>
              </a:gs>
            </a:gsLst>
            <a:lin ang="16200000" scaled="0"/>
          </a:gradFill>
          <a:ln w="9525" cap="flat" cmpd="sng" algn="ctr">
            <a:solidFill>
              <a:srgbClr val="603400"/>
            </a:solidFill>
            <a:prstDash val="solid"/>
          </a:ln>
          <a:effectLst>
            <a:innerShdw blurRad="63500" dist="50800" dir="18900000">
              <a:srgbClr val="000000">
                <a:alpha val="50000"/>
              </a:srgbClr>
            </a:innerShdw>
          </a:effectLst>
        </p:spPr>
        <p:txBody>
          <a:bodyPr lIns="0" tIns="0" rIns="0" bIns="0" anchor="ctr" anchorCtr="1"/>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Arial"/>
              </a:rPr>
              <a:t>PAL Compiler</a:t>
            </a:r>
            <a:endParaRPr kumimoji="0" lang="en-US"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56" name="Rectangle 55"/>
          <p:cNvSpPr/>
          <p:nvPr userDrawn="1"/>
        </p:nvSpPr>
        <p:spPr>
          <a:xfrm>
            <a:off x="7950563" y="1057856"/>
            <a:ext cx="984541" cy="685800"/>
          </a:xfrm>
          <a:prstGeom prst="rect">
            <a:avLst/>
          </a:prstGeom>
          <a:gradFill rotWithShape="1">
            <a:gsLst>
              <a:gs pos="0">
                <a:srgbClr val="603400"/>
              </a:gs>
              <a:gs pos="100000">
                <a:srgbClr val="904F00"/>
              </a:gs>
            </a:gsLst>
            <a:lin ang="16200000" scaled="0"/>
          </a:gradFill>
          <a:ln w="9525" cap="flat" cmpd="sng" algn="ctr">
            <a:solidFill>
              <a:srgbClr val="603400"/>
            </a:solidFill>
            <a:prstDash val="solid"/>
          </a:ln>
          <a:effectLst>
            <a:innerShdw blurRad="63500" dist="50800" dir="18900000">
              <a:srgbClr val="000000">
                <a:alpha val="50000"/>
              </a:srgbClr>
            </a:innerShdw>
          </a:effectLst>
        </p:spPr>
        <p:txBody>
          <a:bodyPr lIns="0" tIns="0" rIns="0" bIns="0" anchor="ctr" anchorCtr="1"/>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Arial"/>
              </a:rPr>
              <a:t>PAL</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Arial"/>
              </a:rPr>
              <a:t>Monitor</a:t>
            </a:r>
            <a:endParaRPr kumimoji="0" lang="en-US"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57" name="Rectangle 56"/>
          <p:cNvSpPr/>
          <p:nvPr userDrawn="1"/>
        </p:nvSpPr>
        <p:spPr>
          <a:xfrm>
            <a:off x="7872350" y="3505200"/>
            <a:ext cx="1143000" cy="685800"/>
          </a:xfrm>
          <a:prstGeom prst="rect">
            <a:avLst/>
          </a:prstGeom>
          <a:gradFill rotWithShape="1">
            <a:gsLst>
              <a:gs pos="0">
                <a:srgbClr val="603400"/>
              </a:gs>
              <a:gs pos="100000">
                <a:srgbClr val="904F00"/>
              </a:gs>
            </a:gsLst>
            <a:lin ang="16200000" scaled="0"/>
          </a:gradFill>
          <a:ln w="9525" cap="flat" cmpd="sng" algn="ctr">
            <a:solidFill>
              <a:srgbClr val="603400"/>
            </a:solidFill>
            <a:prstDash val="solid"/>
          </a:ln>
          <a:effectLst>
            <a:innerShdw blurRad="63500" dist="50800" dir="18900000">
              <a:srgbClr val="000000">
                <a:alpha val="50000"/>
              </a:srgbClr>
            </a:innerShdw>
          </a:effectLst>
        </p:spPr>
        <p:txBody>
          <a:bodyPr lIns="0" tIns="0" rIns="0" bIns="0" anchor="ctr" anchorCtr="1"/>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Arial"/>
              </a:rPr>
              <a:t>PAL</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Arial"/>
              </a:rPr>
              <a:t>Generator</a:t>
            </a:r>
            <a:endParaRPr kumimoji="0" lang="en-US"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58" name="Rounded Rectangle 57"/>
          <p:cNvSpPr/>
          <p:nvPr userDrawn="1"/>
        </p:nvSpPr>
        <p:spPr>
          <a:xfrm>
            <a:off x="7912266" y="2353256"/>
            <a:ext cx="1066800" cy="304800"/>
          </a:xfrm>
          <a:prstGeom prst="roundRect">
            <a:avLst>
              <a:gd name="adj" fmla="val 45238"/>
            </a:avLst>
          </a:prstGeom>
          <a:gradFill rotWithShape="1">
            <a:gsLst>
              <a:gs pos="0">
                <a:srgbClr val="1F497D">
                  <a:lumMod val="75000"/>
                </a:srgbClr>
              </a:gs>
              <a:gs pos="100000">
                <a:srgbClr val="4F81BD">
                  <a:lumMod val="75000"/>
                </a:srgbClr>
              </a:gs>
            </a:gsLst>
            <a:lin ang="16200000" scaled="0"/>
          </a:gradFill>
          <a:ln w="9525" cap="flat" cmpd="sng" algn="ctr">
            <a:solidFill>
              <a:srgbClr val="1F497D">
                <a:lumMod val="75000"/>
              </a:srgbClr>
            </a:solidFill>
            <a:prstDash val="solid"/>
          </a:ln>
          <a:effectLst>
            <a:innerShdw blurRad="63500" dist="50800" dir="13500000">
              <a:srgbClr val="000000">
                <a:alpha val="50000"/>
              </a:srgbClr>
            </a:innerShdw>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profiles</a:t>
            </a:r>
            <a:endParaRPr kumimoji="0" lang="en-US" sz="2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9" name="Rectangle 58"/>
          <p:cNvSpPr/>
          <p:nvPr userDrawn="1"/>
        </p:nvSpPr>
        <p:spPr>
          <a:xfrm>
            <a:off x="7881323" y="6072714"/>
            <a:ext cx="1143000" cy="685800"/>
          </a:xfrm>
          <a:prstGeom prst="rect">
            <a:avLst/>
          </a:prstGeom>
          <a:gradFill rotWithShape="1">
            <a:gsLst>
              <a:gs pos="0">
                <a:srgbClr val="603400"/>
              </a:gs>
              <a:gs pos="100000">
                <a:srgbClr val="904F00"/>
              </a:gs>
            </a:gsLst>
            <a:lin ang="16200000" scaled="0"/>
          </a:gradFill>
          <a:ln w="9525" cap="flat" cmpd="sng" algn="ctr">
            <a:solidFill>
              <a:srgbClr val="603400"/>
            </a:solidFill>
            <a:prstDash val="solid"/>
          </a:ln>
          <a:effectLst>
            <a:innerShdw blurRad="63500" dist="50800" dir="18900000">
              <a:srgbClr val="000000">
                <a:alpha val="50000"/>
              </a:srgbClr>
            </a:innerShdw>
          </a:effectLst>
        </p:spPr>
        <p:txBody>
          <a:bodyPr lIns="0" tIns="0" rIns="0" bIns="0" anchor="ctr" anchorCtr="1"/>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model</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(program)</a:t>
            </a:r>
          </a:p>
        </p:txBody>
      </p:sp>
      <p:cxnSp>
        <p:nvCxnSpPr>
          <p:cNvPr id="60" name="Straight Arrow Connector 59"/>
          <p:cNvCxnSpPr>
            <a:stCxn id="68" idx="3"/>
            <a:endCxn id="55" idx="1"/>
          </p:cNvCxnSpPr>
          <p:nvPr userDrawn="1"/>
        </p:nvCxnSpPr>
        <p:spPr>
          <a:xfrm>
            <a:off x="1447800" y="1402001"/>
            <a:ext cx="457200" cy="2730"/>
          </a:xfrm>
          <a:prstGeom prst="straightConnector1">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61" name="Straight Arrow Connector 31"/>
          <p:cNvCxnSpPr>
            <a:stCxn id="69" idx="3"/>
            <a:endCxn id="57" idx="1"/>
          </p:cNvCxnSpPr>
          <p:nvPr userDrawn="1"/>
        </p:nvCxnSpPr>
        <p:spPr>
          <a:xfrm>
            <a:off x="5410200" y="1615326"/>
            <a:ext cx="2462150" cy="2232774"/>
          </a:xfrm>
          <a:prstGeom prst="bentConnector3">
            <a:avLst>
              <a:gd name="adj1" fmla="val 94061"/>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62" name="Straight Arrow Connector 33"/>
          <p:cNvCxnSpPr>
            <a:stCxn id="72" idx="3"/>
            <a:endCxn id="56" idx="1"/>
          </p:cNvCxnSpPr>
          <p:nvPr userDrawn="1"/>
        </p:nvCxnSpPr>
        <p:spPr>
          <a:xfrm>
            <a:off x="7315200" y="1190483"/>
            <a:ext cx="635363" cy="210273"/>
          </a:xfrm>
          <a:prstGeom prst="curvedConnector3">
            <a:avLst>
              <a:gd name="adj1" fmla="val 50000"/>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63" name="Straight Arrow Connector 62"/>
          <p:cNvCxnSpPr>
            <a:stCxn id="56" idx="2"/>
            <a:endCxn id="58" idx="0"/>
          </p:cNvCxnSpPr>
          <p:nvPr userDrawn="1"/>
        </p:nvCxnSpPr>
        <p:spPr>
          <a:xfrm>
            <a:off x="8442834" y="1743656"/>
            <a:ext cx="2832" cy="609600"/>
          </a:xfrm>
          <a:prstGeom prst="straightConnector1">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64" name="Straight Arrow Connector 63"/>
          <p:cNvCxnSpPr>
            <a:stCxn id="58" idx="2"/>
            <a:endCxn id="57" idx="0"/>
          </p:cNvCxnSpPr>
          <p:nvPr userDrawn="1"/>
        </p:nvCxnSpPr>
        <p:spPr>
          <a:xfrm flipH="1">
            <a:off x="8443850" y="2658056"/>
            <a:ext cx="1816" cy="847144"/>
          </a:xfrm>
          <a:prstGeom prst="straightConnector1">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65" name="Straight Arrow Connector 64"/>
          <p:cNvCxnSpPr>
            <a:stCxn id="57" idx="2"/>
            <a:endCxn id="59" idx="0"/>
          </p:cNvCxnSpPr>
          <p:nvPr userDrawn="1"/>
        </p:nvCxnSpPr>
        <p:spPr>
          <a:xfrm>
            <a:off x="8443850" y="4191000"/>
            <a:ext cx="8973" cy="1881714"/>
          </a:xfrm>
          <a:prstGeom prst="straightConnector1">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66" name="Straight Arrow Connector 65"/>
          <p:cNvCxnSpPr>
            <a:stCxn id="59" idx="1"/>
            <a:endCxn id="70" idx="3"/>
          </p:cNvCxnSpPr>
          <p:nvPr userDrawn="1"/>
        </p:nvCxnSpPr>
        <p:spPr>
          <a:xfrm flipH="1">
            <a:off x="6966301" y="6415614"/>
            <a:ext cx="915022" cy="0"/>
          </a:xfrm>
          <a:prstGeom prst="straightConnector1">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67" name="Straight Arrow Connector 53"/>
          <p:cNvCxnSpPr>
            <a:stCxn id="71" idx="2"/>
            <a:endCxn id="59" idx="0"/>
          </p:cNvCxnSpPr>
          <p:nvPr userDrawn="1"/>
        </p:nvCxnSpPr>
        <p:spPr>
          <a:xfrm rot="16200000" flipH="1">
            <a:off x="7857554" y="5477445"/>
            <a:ext cx="510114" cy="680423"/>
          </a:xfrm>
          <a:prstGeom prst="curvedConnector3">
            <a:avLst>
              <a:gd name="adj1" fmla="val 50000"/>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sp>
        <p:nvSpPr>
          <p:cNvPr id="68" name="Rounded Rectangle 67"/>
          <p:cNvSpPr/>
          <p:nvPr userDrawn="1"/>
        </p:nvSpPr>
        <p:spPr>
          <a:xfrm>
            <a:off x="76200" y="1135301"/>
            <a:ext cx="1371600" cy="533400"/>
          </a:xfrm>
          <a:prstGeom prst="roundRect">
            <a:avLst>
              <a:gd name="adj" fmla="val 45238"/>
            </a:avLst>
          </a:prstGeom>
          <a:gradFill rotWithShape="1">
            <a:gsLst>
              <a:gs pos="0">
                <a:srgbClr val="1F497D">
                  <a:lumMod val="75000"/>
                </a:srgbClr>
              </a:gs>
              <a:gs pos="100000">
                <a:srgbClr val="4F81BD">
                  <a:lumMod val="75000"/>
                </a:srgbClr>
              </a:gs>
            </a:gsLst>
            <a:lin ang="16200000" scaled="0"/>
          </a:gradFill>
          <a:ln w="9525" cap="flat" cmpd="sng" algn="ctr">
            <a:solidFill>
              <a:srgbClr val="1F497D">
                <a:lumMod val="75000"/>
              </a:srgbClr>
            </a:solidFill>
            <a:prstDash val="solid"/>
          </a:ln>
          <a:effectLst>
            <a:innerShdw blurRad="63500" dist="50800" dir="13500000">
              <a:srgbClr val="000000">
                <a:alpha val="50000"/>
              </a:srgbClr>
            </a:innerShdw>
          </a:effectLst>
        </p:spPr>
        <p:txBody>
          <a:bodyPr lIns="0" tIns="0" rIns="0" bIns="0" rtlCol="0"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annotated  source</a:t>
            </a:r>
            <a:endParaRPr kumimoji="0" lang="en-US" sz="2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9" name="Rounded Rectangle 68"/>
          <p:cNvSpPr/>
          <p:nvPr userDrawn="1"/>
        </p:nvSpPr>
        <p:spPr>
          <a:xfrm>
            <a:off x="3733800" y="1462926"/>
            <a:ext cx="1676400" cy="304800"/>
          </a:xfrm>
          <a:prstGeom prst="roundRect">
            <a:avLst>
              <a:gd name="adj" fmla="val 45238"/>
            </a:avLst>
          </a:prstGeom>
          <a:gradFill rotWithShape="1">
            <a:gsLst>
              <a:gs pos="0">
                <a:srgbClr val="1F497D">
                  <a:lumMod val="75000"/>
                </a:srgbClr>
              </a:gs>
              <a:gs pos="100000">
                <a:srgbClr val="4F81BD">
                  <a:lumMod val="75000"/>
                </a:srgbClr>
              </a:gs>
            </a:gsLst>
            <a:lin ang="16200000" scaled="0"/>
          </a:gradFill>
          <a:ln w="9525" cap="flat" cmpd="sng" algn="ctr">
            <a:solidFill>
              <a:srgbClr val="1F497D">
                <a:lumMod val="75000"/>
              </a:srgbClr>
            </a:solidFill>
            <a:prstDash val="solid"/>
          </a:ln>
          <a:effectLst>
            <a:innerShdw blurRad="63500" dist="50800" dir="13500000">
              <a:srgbClr val="000000">
                <a:alpha val="50000"/>
              </a:srgbClr>
            </a:innerShdw>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static analysis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0" name="Rounded Rectangle 69"/>
          <p:cNvSpPr/>
          <p:nvPr userDrawn="1"/>
        </p:nvSpPr>
        <p:spPr>
          <a:xfrm>
            <a:off x="4563241" y="6263214"/>
            <a:ext cx="2403060" cy="304800"/>
          </a:xfrm>
          <a:prstGeom prst="roundRect">
            <a:avLst>
              <a:gd name="adj" fmla="val 45238"/>
            </a:avLst>
          </a:prstGeom>
          <a:gradFill rotWithShape="1">
            <a:gsLst>
              <a:gs pos="0">
                <a:srgbClr val="1F497D">
                  <a:lumMod val="75000"/>
                </a:srgbClr>
              </a:gs>
              <a:gs pos="100000">
                <a:srgbClr val="4F81BD">
                  <a:lumMod val="75000"/>
                </a:srgbClr>
              </a:gs>
            </a:gsLst>
            <a:lin ang="16200000" scaled="0"/>
          </a:gradFill>
          <a:ln w="9525" cap="flat" cmpd="sng" algn="ctr">
            <a:solidFill>
              <a:srgbClr val="1F497D">
                <a:lumMod val="75000"/>
              </a:srgbClr>
            </a:solidFill>
            <a:prstDash val="solid"/>
          </a:ln>
          <a:effectLst>
            <a:innerShdw blurRad="63500" dist="50800" dir="13500000">
              <a:srgbClr val="000000">
                <a:alpha val="50000"/>
              </a:srgbClr>
            </a:innerShdw>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prediction &amp; diagnostics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1" name="Rounded Rectangle 70"/>
          <p:cNvSpPr/>
          <p:nvPr userDrawn="1"/>
        </p:nvSpPr>
        <p:spPr>
          <a:xfrm>
            <a:off x="7162800" y="5257800"/>
            <a:ext cx="1219200" cy="304800"/>
          </a:xfrm>
          <a:prstGeom prst="roundRect">
            <a:avLst>
              <a:gd name="adj" fmla="val 45238"/>
            </a:avLst>
          </a:prstGeom>
          <a:gradFill rotWithShape="1">
            <a:gsLst>
              <a:gs pos="0">
                <a:srgbClr val="1F497D">
                  <a:lumMod val="75000"/>
                </a:srgbClr>
              </a:gs>
              <a:gs pos="100000">
                <a:srgbClr val="4F81BD">
                  <a:lumMod val="75000"/>
                </a:srgbClr>
              </a:gs>
            </a:gsLst>
            <a:lin ang="16200000" scaled="0"/>
          </a:gradFill>
          <a:ln w="9525" cap="flat" cmpd="sng" algn="ctr">
            <a:solidFill>
              <a:srgbClr val="1F497D">
                <a:lumMod val="75000"/>
              </a:srgbClr>
            </a:solidFill>
            <a:prstDash val="solid"/>
          </a:ln>
          <a:effectLst>
            <a:innerShdw blurRad="63500" dist="50800" dir="13500000">
              <a:srgbClr val="000000">
                <a:alpha val="50000"/>
              </a:srgbClr>
            </a:innerShdw>
          </a:effectLst>
        </p:spPr>
        <p:txBody>
          <a:bodyPr lIns="0" tIns="0" rIns="0" bIns="45720" rtlCol="0" anchor="ctr" anchorCtr="0"/>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parameters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2" name="Rounded Rectangle 71"/>
          <p:cNvSpPr/>
          <p:nvPr userDrawn="1"/>
        </p:nvSpPr>
        <p:spPr>
          <a:xfrm>
            <a:off x="3733800" y="1038083"/>
            <a:ext cx="3581400" cy="304800"/>
          </a:xfrm>
          <a:prstGeom prst="roundRect">
            <a:avLst>
              <a:gd name="adj" fmla="val 45238"/>
            </a:avLst>
          </a:prstGeom>
          <a:gradFill rotWithShape="1">
            <a:gsLst>
              <a:gs pos="0">
                <a:srgbClr val="1F497D">
                  <a:lumMod val="75000"/>
                </a:srgbClr>
              </a:gs>
              <a:gs pos="100000">
                <a:srgbClr val="4F81BD">
                  <a:lumMod val="75000"/>
                </a:srgbClr>
              </a:gs>
            </a:gsLst>
            <a:lin ang="16200000" scaled="0"/>
          </a:gradFill>
          <a:ln w="9525" cap="flat" cmpd="sng" algn="ctr">
            <a:solidFill>
              <a:srgbClr val="1F497D">
                <a:lumMod val="75000"/>
              </a:srgbClr>
            </a:solidFill>
            <a:prstDash val="solid"/>
          </a:ln>
          <a:effectLst>
            <a:innerShdw blurRad="63500" dist="50800" dir="13500000">
              <a:srgbClr val="000000">
                <a:alpha val="50000"/>
              </a:srgbClr>
            </a:innerShdw>
          </a:effectLst>
        </p:spPr>
        <p:txBody>
          <a:bodyPr lIns="0" tIns="0" rIns="0" bIns="0" rtlCol="0"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reference &amp; instrumented binaries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73" name="Straight Arrow Connector 251"/>
          <p:cNvCxnSpPr>
            <a:stCxn id="55" idx="3"/>
            <a:endCxn id="72" idx="1"/>
          </p:cNvCxnSpPr>
          <p:nvPr userDrawn="1"/>
        </p:nvCxnSpPr>
        <p:spPr>
          <a:xfrm flipV="1">
            <a:off x="2971800" y="1190483"/>
            <a:ext cx="762000" cy="214248"/>
          </a:xfrm>
          <a:prstGeom prst="curvedConnector3">
            <a:avLst>
              <a:gd name="adj1" fmla="val 50000"/>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cxnSp>
        <p:nvCxnSpPr>
          <p:cNvPr id="74" name="Straight Arrow Connector 254"/>
          <p:cNvCxnSpPr>
            <a:stCxn id="55" idx="3"/>
            <a:endCxn id="69" idx="1"/>
          </p:cNvCxnSpPr>
          <p:nvPr userDrawn="1"/>
        </p:nvCxnSpPr>
        <p:spPr>
          <a:xfrm>
            <a:off x="2971800" y="1404731"/>
            <a:ext cx="762000" cy="210595"/>
          </a:xfrm>
          <a:prstGeom prst="curvedConnector3">
            <a:avLst>
              <a:gd name="adj1" fmla="val 50000"/>
            </a:avLst>
          </a:prstGeom>
          <a:noFill/>
          <a:ln w="28575" cap="flat" cmpd="sng" algn="ctr">
            <a:solidFill>
              <a:sysClr val="windowText" lastClr="000000"/>
            </a:solidFill>
            <a:prstDash val="solid"/>
            <a:tailEnd type="stealth" w="lg" len="med"/>
          </a:ln>
          <a:effectLst>
            <a:outerShdw blurRad="40000" dist="20000" dir="5400000" rotWithShape="0">
              <a:srgbClr val="000000">
                <a:alpha val="38000"/>
              </a:srgbClr>
            </a:outerShdw>
          </a:effectLst>
        </p:spPr>
      </p:cxnSp>
      <p:sp>
        <p:nvSpPr>
          <p:cNvPr id="75" name="Bent Arrow 74"/>
          <p:cNvSpPr/>
          <p:nvPr userDrawn="1"/>
        </p:nvSpPr>
        <p:spPr>
          <a:xfrm rot="16200000">
            <a:off x="1517794" y="4578206"/>
            <a:ext cx="622012" cy="3352800"/>
          </a:xfrm>
          <a:prstGeom prst="bentArrow">
            <a:avLst>
              <a:gd name="adj1" fmla="val 51954"/>
              <a:gd name="adj2" fmla="val 50000"/>
              <a:gd name="adj3" fmla="val 38500"/>
              <a:gd name="adj4" fmla="val 49929"/>
            </a:avLst>
          </a:prstGeom>
          <a:gradFill rotWithShape="1">
            <a:gsLst>
              <a:gs pos="0">
                <a:srgbClr val="603400"/>
              </a:gs>
              <a:gs pos="100000">
                <a:srgbClr val="904F00"/>
              </a:gs>
            </a:gsLst>
            <a:lin ang="0" scaled="0"/>
          </a:gradFill>
          <a:ln w="9525" cap="flat" cmpd="sng" algn="ctr">
            <a:solidFill>
              <a:srgbClr val="603400"/>
            </a:solidFill>
            <a:prstDash val="solid"/>
          </a:ln>
          <a:effectLst>
            <a:innerShdw blurRad="63500" dist="50800" dir="18900000">
              <a:srgbClr val="000000">
                <a:alpha val="50000"/>
              </a:srgbClr>
            </a:innerShdw>
          </a:effectLst>
        </p:spPr>
        <p:txBody>
          <a:bodyPr vert="vert" lIns="0" tIns="0" rIns="274320" bIns="5029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refine as necessary</a:t>
            </a:r>
          </a:p>
        </p:txBody>
      </p:sp>
    </p:spTree>
    <p:extLst>
      <p:ext uri="{BB962C8B-B14F-4D97-AF65-F5344CB8AC3E}">
        <p14:creationId xmlns:p14="http://schemas.microsoft.com/office/powerpoint/2010/main" val="344481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r>
              <a:rPr lang="en-US"/>
              <a:t>DOE Exascale Initiative</a:t>
            </a:r>
            <a:endParaRPr lang="en-US"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jpeg"/><Relationship Id="rId10"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0" y="0"/>
            <a:ext cx="91440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4763"/>
            <a:ext cx="5334000" cy="365125"/>
          </a:xfrm>
          <a:prstGeom prst="rect">
            <a:avLst/>
          </a:prstGeom>
        </p:spPr>
        <p:txBody>
          <a:bodyPr vert="horz" lIns="91440" tIns="45720" rIns="91440" bIns="45720" rtlCol="0" anchor="ctr"/>
          <a:lstStyle>
            <a:lvl1pPr algn="r">
              <a:defRPr sz="1100">
                <a:solidFill>
                  <a:srgbClr val="106636"/>
                </a:solidFill>
                <a:latin typeface="+mn-lt"/>
                <a:ea typeface="+mn-ea"/>
                <a:cs typeface="Arial" pitchFamily="34" charset="0"/>
              </a:defRPr>
            </a:lvl1pPr>
          </a:lstStyle>
          <a:p>
            <a:endParaRPr lang="en-US"/>
          </a:p>
        </p:txBody>
      </p:sp>
      <p:sp>
        <p:nvSpPr>
          <p:cNvPr id="6" name="Slide Number Placeholder 5"/>
          <p:cNvSpPr>
            <a:spLocks noGrp="1"/>
          </p:cNvSpPr>
          <p:nvPr>
            <p:ph type="sldNum" sz="quarter" idx="4"/>
          </p:nvPr>
        </p:nvSpPr>
        <p:spPr>
          <a:xfrm>
            <a:off x="8413750" y="6354763"/>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106636"/>
                </a:solidFill>
                <a:latin typeface="Calibri" charset="0"/>
                <a:cs typeface="Arial" charset="0"/>
              </a:defRPr>
            </a:lvl1pPr>
          </a:lstStyle>
          <a:p>
            <a:fld id="{ACDE5225-0AAF-47D0-B074-1F42A8569D40}" type="slidenum">
              <a:rPr lang="en-US" smtClean="0"/>
              <a:t>‹#›</a:t>
            </a:fld>
            <a:endParaRPr lang="en-US"/>
          </a:p>
        </p:txBody>
      </p:sp>
      <p:pic>
        <p:nvPicPr>
          <p:cNvPr id="13318" name="Picture 9" descr="horizontal-logo-green-text.jpg"/>
          <p:cNvPicPr>
            <a:picLocks noChangeAspect="1"/>
          </p:cNvPicPr>
          <p:nvPr/>
        </p:nvPicPr>
        <p:blipFill>
          <a:blip r:embed="rId9"/>
          <a:srcRect/>
          <a:stretch>
            <a:fillRect/>
          </a:stretch>
        </p:blipFill>
        <p:spPr bwMode="auto">
          <a:xfrm>
            <a:off x="457200" y="6354763"/>
            <a:ext cx="2438400" cy="407987"/>
          </a:xfrm>
          <a:prstGeom prst="rect">
            <a:avLst/>
          </a:prstGeom>
          <a:noFill/>
          <a:ln w="9525">
            <a:noFill/>
            <a:miter lim="800000"/>
            <a:headEnd/>
            <a:tailEnd/>
          </a:ln>
        </p:spPr>
      </p:pic>
      <p:pic>
        <p:nvPicPr>
          <p:cNvPr id="8" name="Picture 7"/>
          <p:cNvPicPr>
            <a:picLocks noChangeAspect="1"/>
          </p:cNvPicPr>
          <p:nvPr userDrawn="1"/>
        </p:nvPicPr>
        <p:blipFill>
          <a:blip r:embed="rId10"/>
          <a:stretch>
            <a:fillRect/>
          </a:stretch>
        </p:blipFill>
        <p:spPr>
          <a:xfrm>
            <a:off x="7570482" y="128766"/>
            <a:ext cx="1444752" cy="72865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txStyles>
    <p:titleStyle>
      <a:lvl1pPr algn="ctr" rtl="0" eaLnBrk="1" fontAlgn="base" hangingPunct="1">
        <a:spcBef>
          <a:spcPct val="0"/>
        </a:spcBef>
        <a:spcAft>
          <a:spcPct val="0"/>
        </a:spcAft>
        <a:defRPr sz="2400" kern="1200">
          <a:solidFill>
            <a:srgbClr val="106636"/>
          </a:solidFill>
          <a:latin typeface="Arial" pitchFamily="34" charset="0"/>
          <a:ea typeface="ＭＳ Ｐゴシック" charset="-128"/>
          <a:cs typeface="Arial" pitchFamily="34" charset="0"/>
        </a:defRPr>
      </a:lvl1pPr>
      <a:lvl2pPr algn="ctr" rtl="0" eaLnBrk="1" fontAlgn="base" hangingPunct="1">
        <a:spcBef>
          <a:spcPct val="0"/>
        </a:spcBef>
        <a:spcAft>
          <a:spcPct val="0"/>
        </a:spcAft>
        <a:defRPr sz="2400">
          <a:solidFill>
            <a:srgbClr val="106636"/>
          </a:solidFill>
          <a:latin typeface="Arial" charset="0"/>
          <a:ea typeface="ＭＳ Ｐゴシック" charset="-128"/>
        </a:defRPr>
      </a:lvl2pPr>
      <a:lvl3pPr algn="ctr" rtl="0" eaLnBrk="1" fontAlgn="base" hangingPunct="1">
        <a:spcBef>
          <a:spcPct val="0"/>
        </a:spcBef>
        <a:spcAft>
          <a:spcPct val="0"/>
        </a:spcAft>
        <a:defRPr sz="2400">
          <a:solidFill>
            <a:srgbClr val="106636"/>
          </a:solidFill>
          <a:latin typeface="Arial" charset="0"/>
          <a:ea typeface="ＭＳ Ｐゴシック" charset="-128"/>
        </a:defRPr>
      </a:lvl3pPr>
      <a:lvl4pPr algn="ctr" rtl="0" eaLnBrk="1" fontAlgn="base" hangingPunct="1">
        <a:spcBef>
          <a:spcPct val="0"/>
        </a:spcBef>
        <a:spcAft>
          <a:spcPct val="0"/>
        </a:spcAft>
        <a:defRPr sz="2400">
          <a:solidFill>
            <a:srgbClr val="106636"/>
          </a:solidFill>
          <a:latin typeface="Arial" charset="0"/>
          <a:ea typeface="ＭＳ Ｐゴシック" charset="-128"/>
        </a:defRPr>
      </a:lvl4pPr>
      <a:lvl5pPr algn="ctr" rtl="0" eaLnBrk="1" fontAlgn="base" hangingPunct="1">
        <a:spcBef>
          <a:spcPct val="0"/>
        </a:spcBef>
        <a:spcAft>
          <a:spcPct val="0"/>
        </a:spcAft>
        <a:defRPr sz="2400">
          <a:solidFill>
            <a:srgbClr val="106636"/>
          </a:solidFill>
          <a:latin typeface="Arial" charset="0"/>
          <a:ea typeface="ＭＳ Ｐゴシック" charset="-128"/>
        </a:defRPr>
      </a:lvl5pPr>
      <a:lvl6pPr marL="457200" algn="ctr" rtl="0" eaLnBrk="1" fontAlgn="base" hangingPunct="1">
        <a:spcBef>
          <a:spcPct val="0"/>
        </a:spcBef>
        <a:spcAft>
          <a:spcPct val="0"/>
        </a:spcAft>
        <a:defRPr sz="2400">
          <a:solidFill>
            <a:srgbClr val="106636"/>
          </a:solidFill>
          <a:latin typeface="Arial" charset="0"/>
          <a:ea typeface="ＭＳ Ｐゴシック" charset="-128"/>
        </a:defRPr>
      </a:lvl6pPr>
      <a:lvl7pPr marL="914400" algn="ctr" rtl="0" eaLnBrk="1" fontAlgn="base" hangingPunct="1">
        <a:spcBef>
          <a:spcPct val="0"/>
        </a:spcBef>
        <a:spcAft>
          <a:spcPct val="0"/>
        </a:spcAft>
        <a:defRPr sz="2400">
          <a:solidFill>
            <a:srgbClr val="106636"/>
          </a:solidFill>
          <a:latin typeface="Arial" charset="0"/>
          <a:ea typeface="ＭＳ Ｐゴシック" charset="-128"/>
        </a:defRPr>
      </a:lvl7pPr>
      <a:lvl8pPr marL="1371600" algn="ctr" rtl="0" eaLnBrk="1" fontAlgn="base" hangingPunct="1">
        <a:spcBef>
          <a:spcPct val="0"/>
        </a:spcBef>
        <a:spcAft>
          <a:spcPct val="0"/>
        </a:spcAft>
        <a:defRPr sz="2400">
          <a:solidFill>
            <a:srgbClr val="106636"/>
          </a:solidFill>
          <a:latin typeface="Arial" charset="0"/>
          <a:ea typeface="ＭＳ Ｐゴシック" charset="-128"/>
        </a:defRPr>
      </a:lvl8pPr>
      <a:lvl9pPr marL="1828800" algn="ctr" rtl="0" eaLnBrk="1" fontAlgn="base" hangingPunct="1">
        <a:spcBef>
          <a:spcPct val="0"/>
        </a:spcBef>
        <a:spcAft>
          <a:spcPct val="0"/>
        </a:spcAft>
        <a:defRPr sz="2400">
          <a:solidFill>
            <a:srgbClr val="106636"/>
          </a:solidFill>
          <a:latin typeface="Arial"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ＭＳ Ｐゴシック" charset="-128"/>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ＭＳ Ｐゴシック" charset="-128"/>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25425"/>
            <a:ext cx="6400800" cy="1069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914400" y="1600200"/>
            <a:ext cx="7543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ftr" sz="quarter" idx="3"/>
          </p:nvPr>
        </p:nvSpPr>
        <p:spPr bwMode="auto">
          <a:xfrm>
            <a:off x="914400" y="6348413"/>
            <a:ext cx="7200900"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0">
                <a:solidFill>
                  <a:srgbClr val="000000"/>
                </a:solidFill>
                <a:latin typeface="Times" pitchFamily="-106" charset="0"/>
                <a:ea typeface="+mn-ea"/>
              </a:defRPr>
            </a:lvl1pPr>
          </a:lstStyle>
          <a:p>
            <a:pPr>
              <a:defRPr/>
            </a:pPr>
            <a:r>
              <a:rPr lang="en-US"/>
              <a:t>DOE Exascale Initiative</a:t>
            </a:r>
            <a:endParaRPr lang="en-US" dirty="0"/>
          </a:p>
        </p:txBody>
      </p:sp>
      <p:pic>
        <p:nvPicPr>
          <p:cNvPr id="1029" name="Picture 13" descr="701322021@28102008-0C1C"/>
          <p:cNvPicPr>
            <a:picLocks noChangeAspect="1" noChangeArrowheads="1"/>
          </p:cNvPicPr>
          <p:nvPr/>
        </p:nvPicPr>
        <p:blipFill>
          <a:blip r:embed="rId13"/>
          <a:srcRect r="22771"/>
          <a:stretch>
            <a:fillRect/>
          </a:stretch>
        </p:blipFill>
        <p:spPr bwMode="auto">
          <a:xfrm>
            <a:off x="0" y="320675"/>
            <a:ext cx="2308225" cy="1060450"/>
          </a:xfrm>
          <a:prstGeom prst="rect">
            <a:avLst/>
          </a:prstGeom>
          <a:noFill/>
          <a:ln w="9525">
            <a:noFill/>
            <a:miter lim="800000"/>
            <a:headEnd/>
            <a:tailEnd/>
          </a:ln>
        </p:spPr>
      </p:pic>
      <p:sp>
        <p:nvSpPr>
          <p:cNvPr id="6150" name="Line 14"/>
          <p:cNvSpPr>
            <a:spLocks noChangeShapeType="1"/>
          </p:cNvSpPr>
          <p:nvPr/>
        </p:nvSpPr>
        <p:spPr bwMode="auto">
          <a:xfrm>
            <a:off x="990600" y="1381125"/>
            <a:ext cx="7086600" cy="0"/>
          </a:xfrm>
          <a:prstGeom prst="line">
            <a:avLst/>
          </a:prstGeom>
          <a:noFill/>
          <a:ln w="38100">
            <a:solidFill>
              <a:srgbClr val="FFCC00"/>
            </a:solidFill>
            <a:round/>
            <a:headEnd/>
            <a:tailEnd/>
          </a:ln>
          <a:effectLst>
            <a:prstShdw prst="shdw17" dist="17961" dir="2700000">
              <a:srgbClr val="C0C0C0">
                <a:alpha val="74997"/>
              </a:srgbClr>
            </a:prstShdw>
          </a:effectLst>
        </p:spPr>
        <p:txBody>
          <a:bodyPr/>
          <a:lstStyle/>
          <a:p>
            <a:pPr>
              <a:defRPr/>
            </a:pPr>
            <a:endParaRPr lang="en-US">
              <a:latin typeface="Times" pitchFamily="-106" charset="0"/>
              <a:ea typeface="+mn-ea"/>
            </a:endParaRPr>
          </a:p>
        </p:txBody>
      </p:sp>
      <p:pic>
        <p:nvPicPr>
          <p:cNvPr id="1031" name="Picture 13" descr="701322021@28102008-0C1C"/>
          <p:cNvPicPr>
            <a:picLocks noChangeAspect="1" noChangeArrowheads="1"/>
          </p:cNvPicPr>
          <p:nvPr/>
        </p:nvPicPr>
        <p:blipFill>
          <a:blip r:embed="rId13"/>
          <a:srcRect r="22771"/>
          <a:stretch>
            <a:fillRect/>
          </a:stretch>
        </p:blipFill>
        <p:spPr bwMode="auto">
          <a:xfrm>
            <a:off x="0" y="190500"/>
            <a:ext cx="2590800" cy="1190625"/>
          </a:xfrm>
          <a:prstGeom prst="rect">
            <a:avLst/>
          </a:prstGeom>
          <a:noFill/>
          <a:ln w="9525">
            <a:noFill/>
            <a:miter lim="800000"/>
            <a:headEnd/>
            <a:tailEnd/>
          </a:ln>
        </p:spPr>
      </p:pic>
      <p:sp>
        <p:nvSpPr>
          <p:cNvPr id="6152" name="Line 14"/>
          <p:cNvSpPr>
            <a:spLocks noChangeShapeType="1"/>
          </p:cNvSpPr>
          <p:nvPr/>
        </p:nvSpPr>
        <p:spPr bwMode="auto">
          <a:xfrm>
            <a:off x="990600" y="1381125"/>
            <a:ext cx="7086600" cy="0"/>
          </a:xfrm>
          <a:prstGeom prst="line">
            <a:avLst/>
          </a:prstGeom>
          <a:noFill/>
          <a:ln w="38100">
            <a:solidFill>
              <a:srgbClr val="FFCC00"/>
            </a:solidFill>
            <a:round/>
            <a:headEnd/>
            <a:tailEnd/>
          </a:ln>
          <a:effectLst>
            <a:prstShdw prst="shdw17" dist="17961" dir="2700000">
              <a:srgbClr val="C0C0C0">
                <a:alpha val="74997"/>
              </a:srgbClr>
            </a:prstShdw>
          </a:effectLst>
        </p:spPr>
        <p:txBody>
          <a:bodyPr/>
          <a:lstStyle/>
          <a:p>
            <a:pPr>
              <a:defRPr/>
            </a:pPr>
            <a:endParaRPr lang="en-US">
              <a:latin typeface="Times" pitchFamily="-106" charset="0"/>
              <a:ea typeface="+mn-ea"/>
            </a:endParaRP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defRPr>
            </a:lvl1pPr>
          </a:lstStyle>
          <a:p>
            <a:fld id="{BC7ECBAC-E12B-486E-93FE-6F28C2F43A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1" fontAlgn="base" hangingPunct="1">
        <a:lnSpc>
          <a:spcPct val="80000"/>
        </a:lnSpc>
        <a:spcBef>
          <a:spcPct val="0"/>
        </a:spcBef>
        <a:spcAft>
          <a:spcPct val="0"/>
        </a:spcAft>
        <a:defRPr sz="3600" b="1">
          <a:solidFill>
            <a:srgbClr val="065127"/>
          </a:solidFill>
          <a:latin typeface="+mj-lt"/>
          <a:ea typeface="ＭＳ Ｐゴシック" pitchFamily="-106" charset="-128"/>
          <a:cs typeface="ＭＳ Ｐゴシック" pitchFamily="-106" charset="-128"/>
        </a:defRPr>
      </a:lvl1pPr>
      <a:lvl2pPr algn="ctr" rtl="0" eaLnBrk="1" fontAlgn="base" hangingPunct="1">
        <a:lnSpc>
          <a:spcPct val="80000"/>
        </a:lnSpc>
        <a:spcBef>
          <a:spcPct val="0"/>
        </a:spcBef>
        <a:spcAft>
          <a:spcPct val="0"/>
        </a:spcAft>
        <a:defRPr sz="3600" b="1">
          <a:solidFill>
            <a:srgbClr val="065127"/>
          </a:solidFill>
          <a:latin typeface="Arial" charset="0"/>
          <a:ea typeface="ＭＳ Ｐゴシック" pitchFamily="-106" charset="-128"/>
          <a:cs typeface="ＭＳ Ｐゴシック" pitchFamily="-106" charset="-128"/>
        </a:defRPr>
      </a:lvl2pPr>
      <a:lvl3pPr algn="ctr" rtl="0" eaLnBrk="1" fontAlgn="base" hangingPunct="1">
        <a:lnSpc>
          <a:spcPct val="80000"/>
        </a:lnSpc>
        <a:spcBef>
          <a:spcPct val="0"/>
        </a:spcBef>
        <a:spcAft>
          <a:spcPct val="0"/>
        </a:spcAft>
        <a:defRPr sz="3600" b="1">
          <a:solidFill>
            <a:srgbClr val="065127"/>
          </a:solidFill>
          <a:latin typeface="Arial" charset="0"/>
          <a:ea typeface="ＭＳ Ｐゴシック" pitchFamily="-106" charset="-128"/>
          <a:cs typeface="ＭＳ Ｐゴシック" pitchFamily="-106" charset="-128"/>
        </a:defRPr>
      </a:lvl3pPr>
      <a:lvl4pPr algn="ctr" rtl="0" eaLnBrk="1" fontAlgn="base" hangingPunct="1">
        <a:lnSpc>
          <a:spcPct val="80000"/>
        </a:lnSpc>
        <a:spcBef>
          <a:spcPct val="0"/>
        </a:spcBef>
        <a:spcAft>
          <a:spcPct val="0"/>
        </a:spcAft>
        <a:defRPr sz="3600" b="1">
          <a:solidFill>
            <a:srgbClr val="065127"/>
          </a:solidFill>
          <a:latin typeface="Arial" charset="0"/>
          <a:ea typeface="ＭＳ Ｐゴシック" pitchFamily="-106" charset="-128"/>
          <a:cs typeface="ＭＳ Ｐゴシック" pitchFamily="-106" charset="-128"/>
        </a:defRPr>
      </a:lvl4pPr>
      <a:lvl5pPr algn="ctr" rtl="0" eaLnBrk="1" fontAlgn="base" hangingPunct="1">
        <a:lnSpc>
          <a:spcPct val="80000"/>
        </a:lnSpc>
        <a:spcBef>
          <a:spcPct val="0"/>
        </a:spcBef>
        <a:spcAft>
          <a:spcPct val="0"/>
        </a:spcAft>
        <a:defRPr sz="3600" b="1">
          <a:solidFill>
            <a:srgbClr val="065127"/>
          </a:solidFill>
          <a:latin typeface="Arial" charset="0"/>
          <a:ea typeface="ＭＳ Ｐゴシック" pitchFamily="-106" charset="-128"/>
          <a:cs typeface="ＭＳ Ｐゴシック" pitchFamily="-106" charset="-128"/>
        </a:defRPr>
      </a:lvl5pPr>
      <a:lvl6pPr marL="457200" algn="l" rtl="0" eaLnBrk="1" fontAlgn="base" hangingPunct="1">
        <a:lnSpc>
          <a:spcPct val="80000"/>
        </a:lnSpc>
        <a:spcBef>
          <a:spcPct val="0"/>
        </a:spcBef>
        <a:spcAft>
          <a:spcPct val="0"/>
        </a:spcAft>
        <a:defRPr sz="3600" b="1">
          <a:solidFill>
            <a:schemeClr val="accent2"/>
          </a:solidFill>
          <a:latin typeface="Arial" charset="0"/>
        </a:defRPr>
      </a:lvl6pPr>
      <a:lvl7pPr marL="914400" algn="l" rtl="0" eaLnBrk="1" fontAlgn="base" hangingPunct="1">
        <a:lnSpc>
          <a:spcPct val="80000"/>
        </a:lnSpc>
        <a:spcBef>
          <a:spcPct val="0"/>
        </a:spcBef>
        <a:spcAft>
          <a:spcPct val="0"/>
        </a:spcAft>
        <a:defRPr sz="3600" b="1">
          <a:solidFill>
            <a:schemeClr val="accent2"/>
          </a:solidFill>
          <a:latin typeface="Arial" charset="0"/>
        </a:defRPr>
      </a:lvl7pPr>
      <a:lvl8pPr marL="1371600" algn="l" rtl="0" eaLnBrk="1" fontAlgn="base" hangingPunct="1">
        <a:lnSpc>
          <a:spcPct val="80000"/>
        </a:lnSpc>
        <a:spcBef>
          <a:spcPct val="0"/>
        </a:spcBef>
        <a:spcAft>
          <a:spcPct val="0"/>
        </a:spcAft>
        <a:defRPr sz="3600" b="1">
          <a:solidFill>
            <a:schemeClr val="accent2"/>
          </a:solidFill>
          <a:latin typeface="Arial" charset="0"/>
        </a:defRPr>
      </a:lvl8pPr>
      <a:lvl9pPr marL="1828800" algn="l" rtl="0" eaLnBrk="1" fontAlgn="base" hangingPunct="1">
        <a:lnSpc>
          <a:spcPct val="80000"/>
        </a:lnSpc>
        <a:spcBef>
          <a:spcPct val="0"/>
        </a:spcBef>
        <a:spcAft>
          <a:spcPct val="0"/>
        </a:spcAft>
        <a:defRPr sz="3600" b="1">
          <a:solidFill>
            <a:schemeClr val="accent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tx1"/>
        </a:buClr>
        <a:buFont typeface="Times New Roman" charset="0"/>
        <a:buChar char="–"/>
        <a:defRPr sz="20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tx1"/>
        </a:buClr>
        <a:buChar char="•"/>
        <a:defRPr>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tx1"/>
        </a:buClr>
        <a:buFont typeface="Times New Roman" charset="0"/>
        <a:buChar char="–"/>
        <a:defRPr sz="16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1"/>
        </a:buClr>
        <a:buFont typeface="Times New Roman" charset="0"/>
        <a:buChar char="»"/>
        <a:defRPr sz="14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1"/>
        </a:buClr>
        <a:buFont typeface="Times New Roman" pitchFamily="18" charset="0"/>
        <a:buChar char="»"/>
        <a:defRPr sz="1400">
          <a:solidFill>
            <a:schemeClr val="tx1"/>
          </a:solidFill>
          <a:latin typeface="+mn-lt"/>
        </a:defRPr>
      </a:lvl6pPr>
      <a:lvl7pPr marL="2971800" indent="-228600" algn="l" rtl="0" eaLnBrk="1" fontAlgn="base" hangingPunct="1">
        <a:spcBef>
          <a:spcPct val="20000"/>
        </a:spcBef>
        <a:spcAft>
          <a:spcPct val="0"/>
        </a:spcAft>
        <a:buClr>
          <a:schemeClr val="tx1"/>
        </a:buClr>
        <a:buFont typeface="Times New Roman" pitchFamily="18" charset="0"/>
        <a:buChar char="»"/>
        <a:defRPr sz="1400">
          <a:solidFill>
            <a:schemeClr val="tx1"/>
          </a:solidFill>
          <a:latin typeface="+mn-lt"/>
        </a:defRPr>
      </a:lvl7pPr>
      <a:lvl8pPr marL="3429000" indent="-228600" algn="l" rtl="0" eaLnBrk="1" fontAlgn="base" hangingPunct="1">
        <a:spcBef>
          <a:spcPct val="20000"/>
        </a:spcBef>
        <a:spcAft>
          <a:spcPct val="0"/>
        </a:spcAft>
        <a:buClr>
          <a:schemeClr val="tx1"/>
        </a:buClr>
        <a:buFont typeface="Times New Roman" pitchFamily="18" charset="0"/>
        <a:buChar char="»"/>
        <a:defRPr sz="1400">
          <a:solidFill>
            <a:schemeClr val="tx1"/>
          </a:solidFill>
          <a:latin typeface="+mn-lt"/>
        </a:defRPr>
      </a:lvl8pPr>
      <a:lvl9pPr marL="3886200" indent="-228600" algn="l" rtl="0" eaLnBrk="1" fontAlgn="base" hangingPunct="1">
        <a:spcBef>
          <a:spcPct val="20000"/>
        </a:spcBef>
        <a:spcAft>
          <a:spcPct val="0"/>
        </a:spcAft>
        <a:buClr>
          <a:schemeClr val="tx1"/>
        </a:buClr>
        <a:buFont typeface="Times New Roman"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457200"/>
            <a:ext cx="7772400" cy="1470025"/>
          </a:xfrm>
        </p:spPr>
        <p:txBody>
          <a:bodyPr/>
          <a:lstStyle/>
          <a:p>
            <a:pPr algn="ctr" eaLnBrk="1" hangingPunct="1"/>
            <a:r>
              <a:rPr lang="en-US" sz="3200" b="1" dirty="0" smtClean="0">
                <a:solidFill>
                  <a:srgbClr val="C97A00"/>
                </a:solidFill>
              </a:rPr>
              <a:t>Performance and Power </a:t>
            </a:r>
            <a:r>
              <a:rPr lang="en-US" dirty="0">
                <a:solidFill>
                  <a:srgbClr val="C97A00"/>
                </a:solidFill>
              </a:rPr>
              <a:t>M</a:t>
            </a:r>
            <a:r>
              <a:rPr lang="en-US" sz="3200" b="1" dirty="0" smtClean="0">
                <a:solidFill>
                  <a:srgbClr val="C97A00"/>
                </a:solidFill>
              </a:rPr>
              <a:t>odeling</a:t>
            </a:r>
            <a:endParaRPr lang="en-US" sz="3200" dirty="0">
              <a:solidFill>
                <a:srgbClr val="C97A00"/>
              </a:solidFill>
            </a:endParaRPr>
          </a:p>
        </p:txBody>
      </p:sp>
      <p:sp>
        <p:nvSpPr>
          <p:cNvPr id="20483" name="Rectangle 3"/>
          <p:cNvSpPr>
            <a:spLocks noGrp="1" noChangeArrowheads="1"/>
          </p:cNvSpPr>
          <p:nvPr>
            <p:ph type="subTitle" idx="1"/>
          </p:nvPr>
        </p:nvSpPr>
        <p:spPr>
          <a:xfrm>
            <a:off x="914400" y="2209800"/>
            <a:ext cx="7391400" cy="1752600"/>
          </a:xfrm>
          <a:ln>
            <a:solidFill>
              <a:schemeClr val="bg1"/>
            </a:solidFill>
          </a:ln>
        </p:spPr>
        <p:txBody>
          <a:bodyPr/>
          <a:lstStyle/>
          <a:p>
            <a:pPr algn="ctr" eaLnBrk="1" hangingPunct="1">
              <a:lnSpc>
                <a:spcPct val="90000"/>
              </a:lnSpc>
              <a:buFont typeface="Monotype Sorts" pitchFamily="-110" charset="2"/>
              <a:buNone/>
            </a:pPr>
            <a:r>
              <a:rPr lang="en-US" sz="2400" dirty="0" smtClean="0">
                <a:solidFill>
                  <a:schemeClr val="tx2">
                    <a:lumMod val="60000"/>
                    <a:lumOff val="40000"/>
                  </a:schemeClr>
                </a:solidFill>
              </a:rPr>
              <a:t>Adolfy Hoisie</a:t>
            </a:r>
          </a:p>
          <a:p>
            <a:pPr algn="ctr" eaLnBrk="1" hangingPunct="1">
              <a:lnSpc>
                <a:spcPct val="90000"/>
              </a:lnSpc>
              <a:buFont typeface="Monotype Sorts" pitchFamily="-110" charset="2"/>
              <a:buNone/>
            </a:pPr>
            <a:endParaRPr lang="en-US" sz="2400" dirty="0" smtClean="0">
              <a:solidFill>
                <a:schemeClr val="tx2">
                  <a:lumMod val="60000"/>
                  <a:lumOff val="40000"/>
                </a:schemeClr>
              </a:solidFill>
            </a:endParaRPr>
          </a:p>
          <a:p>
            <a:pPr algn="ctr" eaLnBrk="1" hangingPunct="1">
              <a:lnSpc>
                <a:spcPct val="90000"/>
              </a:lnSpc>
              <a:buFont typeface="Monotype Sorts" pitchFamily="-110" charset="2"/>
              <a:buNone/>
            </a:pPr>
            <a:r>
              <a:rPr lang="en-US" dirty="0" smtClean="0">
                <a:solidFill>
                  <a:schemeClr val="tx2">
                    <a:lumMod val="60000"/>
                    <a:lumOff val="40000"/>
                  </a:schemeClr>
                </a:solidFill>
              </a:rPr>
              <a:t>Performance and Architecture Lab (PAL)</a:t>
            </a:r>
          </a:p>
          <a:p>
            <a:pPr algn="ctr" eaLnBrk="1" hangingPunct="1">
              <a:lnSpc>
                <a:spcPct val="90000"/>
              </a:lnSpc>
              <a:buFont typeface="Monotype Sorts" pitchFamily="-110" charset="2"/>
              <a:buNone/>
            </a:pPr>
            <a:r>
              <a:rPr lang="en-US" dirty="0" smtClean="0">
                <a:solidFill>
                  <a:schemeClr val="tx2">
                    <a:lumMod val="60000"/>
                    <a:lumOff val="40000"/>
                  </a:schemeClr>
                </a:solidFill>
              </a:rPr>
              <a:t>Pacific Northwest National Laboratory</a:t>
            </a:r>
            <a:endParaRPr lang="en-US" dirty="0">
              <a:solidFill>
                <a:schemeClr val="tx2">
                  <a:lumMod val="60000"/>
                  <a:lumOff val="40000"/>
                </a:schemeClr>
              </a:solidFill>
            </a:endParaRPr>
          </a:p>
          <a:p>
            <a:pPr eaLnBrk="1" hangingPunct="1">
              <a:lnSpc>
                <a:spcPct val="90000"/>
              </a:lnSpc>
            </a:pPr>
            <a:endParaRPr lang="en-US" dirty="0" smtClean="0">
              <a:solidFill>
                <a:schemeClr val="tx2">
                  <a:lumMod val="60000"/>
                  <a:lumOff val="40000"/>
                </a:schemeClr>
              </a:solidFill>
            </a:endParaRPr>
          </a:p>
          <a:p>
            <a:pPr eaLnBrk="1" hangingPunct="1">
              <a:lnSpc>
                <a:spcPct val="90000"/>
              </a:lnSpc>
            </a:pPr>
            <a:r>
              <a:rPr lang="en-US" dirty="0" smtClean="0">
                <a:solidFill>
                  <a:schemeClr val="tx2">
                    <a:lumMod val="60000"/>
                    <a:lumOff val="40000"/>
                  </a:schemeClr>
                </a:solidFill>
              </a:rPr>
              <a:t>X-stack Meeting</a:t>
            </a:r>
          </a:p>
          <a:p>
            <a:pPr eaLnBrk="1" hangingPunct="1">
              <a:lnSpc>
                <a:spcPct val="90000"/>
              </a:lnSpc>
            </a:pPr>
            <a:endParaRPr lang="en-US" dirty="0" smtClean="0">
              <a:solidFill>
                <a:schemeClr val="tx2">
                  <a:lumMod val="60000"/>
                  <a:lumOff val="40000"/>
                </a:schemeClr>
              </a:solidFill>
            </a:endParaRPr>
          </a:p>
          <a:p>
            <a:pPr eaLnBrk="1" hangingPunct="1">
              <a:lnSpc>
                <a:spcPct val="90000"/>
              </a:lnSpc>
            </a:pPr>
            <a:r>
              <a:rPr lang="en-US" dirty="0" smtClean="0">
                <a:solidFill>
                  <a:schemeClr val="tx2">
                    <a:lumMod val="60000"/>
                    <a:lumOff val="40000"/>
                  </a:schemeClr>
                </a:solidFill>
              </a:rPr>
              <a:t>March 19, 2013</a:t>
            </a:r>
          </a:p>
          <a:p>
            <a:pPr eaLnBrk="1" hangingPunct="1">
              <a:lnSpc>
                <a:spcPct val="90000"/>
              </a:lnSpc>
            </a:pPr>
            <a:r>
              <a:rPr lang="en-US" dirty="0" smtClean="0">
                <a:solidFill>
                  <a:schemeClr val="tx2">
                    <a:lumMod val="60000"/>
                    <a:lumOff val="40000"/>
                  </a:schemeClr>
                </a:solidFill>
              </a:rPr>
              <a:t>Berkeley, CA</a:t>
            </a:r>
            <a:endParaRPr lang="en-US" dirty="0">
              <a:solidFill>
                <a:schemeClr val="tx2">
                  <a:lumMod val="60000"/>
                  <a:lumOff val="40000"/>
                </a:schemeClr>
              </a:solidFill>
            </a:endParaRPr>
          </a:p>
          <a:p>
            <a:pPr eaLnBrk="1" hangingPunct="1">
              <a:lnSpc>
                <a:spcPct val="90000"/>
              </a:lnSpc>
            </a:pPr>
            <a:endParaRPr lang="en-US" dirty="0" smtClean="0"/>
          </a:p>
          <a:p>
            <a:pPr algn="ctr" eaLnBrk="1" hangingPunct="1">
              <a:lnSpc>
                <a:spcPct val="90000"/>
              </a:lnSpc>
              <a:buFont typeface="Monotype Sorts" pitchFamily="-110" charset="2"/>
              <a:buNone/>
            </a:pPr>
            <a:endParaRPr lang="en-US" dirty="0"/>
          </a:p>
          <a:p>
            <a:pPr algn="ctr" eaLnBrk="1" hangingPunct="1">
              <a:lnSpc>
                <a:spcPct val="90000"/>
              </a:lnSpc>
              <a:buFont typeface="Monotype Sorts" pitchFamily="-110" charset="2"/>
              <a:buNone/>
            </a:pPr>
            <a:endParaRPr lang="en-US" sz="1000" dirty="0"/>
          </a:p>
          <a:p>
            <a:pPr algn="ctr" eaLnBrk="1" hangingPunct="1">
              <a:lnSpc>
                <a:spcPct val="90000"/>
              </a:lnSpc>
              <a:buFont typeface="Monotype Sorts" pitchFamily="-110" charset="2"/>
              <a:buNone/>
            </a:pPr>
            <a:endParaRPr lang="en-US" sz="1600" dirty="0"/>
          </a:p>
        </p:txBody>
      </p:sp>
    </p:spTree>
    <p:extLst>
      <p:ext uri="{BB962C8B-B14F-4D97-AF65-F5344CB8AC3E}">
        <p14:creationId xmlns:p14="http://schemas.microsoft.com/office/powerpoint/2010/main" val="37447776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Represent execution as partial order of operations</a:t>
            </a:r>
          </a:p>
          <a:p>
            <a:pPr marL="0" indent="0">
              <a:buNone/>
            </a:pPr>
            <a:endParaRPr lang="en-US" dirty="0"/>
          </a:p>
          <a:p>
            <a:r>
              <a:rPr lang="en-US" sz="3200" dirty="0" smtClean="0"/>
              <a:t>Cost of operations </a:t>
            </a:r>
            <a:br>
              <a:rPr lang="en-US" sz="3200" dirty="0" smtClean="0"/>
            </a:br>
            <a:r>
              <a:rPr lang="en-US" sz="3200" dirty="0" smtClean="0"/>
              <a:t>determines length </a:t>
            </a:r>
            <a:br>
              <a:rPr lang="en-US" sz="3200" dirty="0" smtClean="0"/>
            </a:br>
            <a:r>
              <a:rPr lang="en-US" sz="3200" dirty="0" smtClean="0"/>
              <a:t>of critical path and </a:t>
            </a:r>
            <a:br>
              <a:rPr lang="en-US" sz="3200" dirty="0" smtClean="0"/>
            </a:br>
            <a:r>
              <a:rPr lang="en-US" sz="3200" dirty="0" smtClean="0"/>
              <a:t>execution time</a:t>
            </a:r>
          </a:p>
          <a:p>
            <a:endParaRPr lang="en-US" dirty="0" smtClean="0"/>
          </a:p>
          <a:p>
            <a:pPr marL="0" indent="0">
              <a:buNone/>
            </a:pPr>
            <a:endParaRPr lang="en-US" dirty="0" smtClean="0"/>
          </a:p>
          <a:p>
            <a:r>
              <a:rPr lang="en-US" sz="3200" dirty="0" smtClean="0"/>
              <a:t>If some resources</a:t>
            </a:r>
            <a:br>
              <a:rPr lang="en-US" sz="3200" dirty="0" smtClean="0"/>
            </a:br>
            <a:r>
              <a:rPr lang="en-US" sz="3200" dirty="0" smtClean="0"/>
              <a:t>become congested, new critical paths emerge</a:t>
            </a:r>
          </a:p>
        </p:txBody>
      </p:sp>
      <p:sp>
        <p:nvSpPr>
          <p:cNvPr id="58" name="Rectangle 57"/>
          <p:cNvSpPr/>
          <p:nvPr/>
        </p:nvSpPr>
        <p:spPr>
          <a:xfrm>
            <a:off x="6430552" y="2886075"/>
            <a:ext cx="1981200" cy="1692462"/>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960438"/>
          </a:xfrm>
        </p:spPr>
        <p:txBody>
          <a:bodyPr>
            <a:normAutofit fontScale="90000"/>
          </a:bodyPr>
          <a:lstStyle/>
          <a:p>
            <a:r>
              <a:rPr lang="en-US" dirty="0" smtClean="0"/>
              <a:t>Execution </a:t>
            </a:r>
            <a:r>
              <a:rPr lang="en-US" dirty="0" smtClean="0"/>
              <a:t>time determined by dependencies, resource availability</a:t>
            </a:r>
            <a:endParaRPr lang="en-US" dirty="0"/>
          </a:p>
        </p:txBody>
      </p:sp>
      <p:sp>
        <p:nvSpPr>
          <p:cNvPr id="4" name="Oval 3"/>
          <p:cNvSpPr/>
          <p:nvPr/>
        </p:nvSpPr>
        <p:spPr>
          <a:xfrm>
            <a:off x="47244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4876800"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5029200" y="41148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3340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5629275"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934075" y="27813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5895975" y="41148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4572000" y="4648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Arrow Connector 12"/>
          <p:cNvCxnSpPr>
            <a:stCxn id="4" idx="4"/>
            <a:endCxn id="5" idx="1"/>
          </p:cNvCxnSpPr>
          <p:nvPr/>
        </p:nvCxnSpPr>
        <p:spPr>
          <a:xfrm>
            <a:off x="4876800" y="3048000"/>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5" idx="7"/>
          </p:cNvCxnSpPr>
          <p:nvPr/>
        </p:nvCxnSpPr>
        <p:spPr>
          <a:xfrm flipH="1">
            <a:off x="5136963" y="3003363"/>
            <a:ext cx="241674" cy="47027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5"/>
            <a:endCxn id="8" idx="1"/>
          </p:cNvCxnSpPr>
          <p:nvPr/>
        </p:nvCxnSpPr>
        <p:spPr>
          <a:xfrm>
            <a:off x="5594163" y="3003363"/>
            <a:ext cx="79749" cy="4702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8" idx="7"/>
          </p:cNvCxnSpPr>
          <p:nvPr/>
        </p:nvCxnSpPr>
        <p:spPr>
          <a:xfrm flipH="1">
            <a:off x="5889438" y="3041463"/>
            <a:ext cx="89274" cy="4321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4"/>
            <a:endCxn id="10" idx="0"/>
          </p:cNvCxnSpPr>
          <p:nvPr/>
        </p:nvCxnSpPr>
        <p:spPr>
          <a:xfrm flipH="1">
            <a:off x="6048375" y="3086100"/>
            <a:ext cx="38100" cy="10287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4"/>
            <a:endCxn id="11" idx="0"/>
          </p:cNvCxnSpPr>
          <p:nvPr/>
        </p:nvCxnSpPr>
        <p:spPr>
          <a:xfrm flipH="1">
            <a:off x="4724400" y="3733800"/>
            <a:ext cx="304800" cy="9144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5"/>
            <a:endCxn id="6" idx="0"/>
          </p:cNvCxnSpPr>
          <p:nvPr/>
        </p:nvCxnSpPr>
        <p:spPr>
          <a:xfrm>
            <a:off x="5136963" y="3689163"/>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a:endCxn id="6" idx="7"/>
          </p:cNvCxnSpPr>
          <p:nvPr/>
        </p:nvCxnSpPr>
        <p:spPr>
          <a:xfrm flipH="1">
            <a:off x="5289363" y="3689163"/>
            <a:ext cx="384549" cy="4702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4"/>
            <a:endCxn id="10" idx="1"/>
          </p:cNvCxnSpPr>
          <p:nvPr/>
        </p:nvCxnSpPr>
        <p:spPr>
          <a:xfrm>
            <a:off x="5781675" y="3733800"/>
            <a:ext cx="1589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528790" y="3070038"/>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TextBox 42"/>
          <p:cNvSpPr txBox="1"/>
          <p:nvPr/>
        </p:nvSpPr>
        <p:spPr>
          <a:xfrm>
            <a:off x="6911908" y="2925544"/>
            <a:ext cx="1566519" cy="646331"/>
          </a:xfrm>
          <a:prstGeom prst="rect">
            <a:avLst/>
          </a:prstGeom>
          <a:noFill/>
        </p:spPr>
        <p:txBody>
          <a:bodyPr wrap="none" rtlCol="0">
            <a:spAutoFit/>
          </a:bodyPr>
          <a:lstStyle/>
          <a:p>
            <a:r>
              <a:rPr lang="en-US" dirty="0" smtClean="0"/>
              <a:t>Control points </a:t>
            </a:r>
            <a:br>
              <a:rPr lang="en-US" dirty="0" smtClean="0"/>
            </a:br>
            <a:r>
              <a:rPr lang="en-US" dirty="0" smtClean="0"/>
              <a:t>in code</a:t>
            </a:r>
            <a:endParaRPr lang="en-US" dirty="0"/>
          </a:p>
        </p:txBody>
      </p:sp>
      <p:cxnSp>
        <p:nvCxnSpPr>
          <p:cNvPr id="44" name="Straight Arrow Connector 43"/>
          <p:cNvCxnSpPr/>
          <p:nvPr/>
        </p:nvCxnSpPr>
        <p:spPr>
          <a:xfrm>
            <a:off x="6497227" y="3888694"/>
            <a:ext cx="422088"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497227" y="4125185"/>
            <a:ext cx="422088" cy="0"/>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497227" y="4361676"/>
            <a:ext cx="422088"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28840" y="3639145"/>
            <a:ext cx="1274260" cy="923330"/>
          </a:xfrm>
          <a:prstGeom prst="rect">
            <a:avLst/>
          </a:prstGeom>
          <a:noFill/>
        </p:spPr>
        <p:txBody>
          <a:bodyPr wrap="none" rtlCol="0">
            <a:spAutoFit/>
          </a:bodyPr>
          <a:lstStyle/>
          <a:p>
            <a:r>
              <a:rPr lang="en-US" dirty="0" smtClean="0"/>
              <a:t>Operations </a:t>
            </a:r>
            <a:br>
              <a:rPr lang="en-US" dirty="0" smtClean="0"/>
            </a:br>
            <a:r>
              <a:rPr lang="en-US" dirty="0" smtClean="0"/>
              <a:t>that utilize </a:t>
            </a:r>
            <a:br>
              <a:rPr lang="en-US" dirty="0" smtClean="0"/>
            </a:br>
            <a:r>
              <a:rPr lang="en-US" dirty="0" smtClean="0"/>
              <a:t>resources</a:t>
            </a:r>
            <a:endParaRPr lang="en-US" dirty="0"/>
          </a:p>
        </p:txBody>
      </p:sp>
      <p:grpSp>
        <p:nvGrpSpPr>
          <p:cNvPr id="54" name="Group 53"/>
          <p:cNvGrpSpPr/>
          <p:nvPr/>
        </p:nvGrpSpPr>
        <p:grpSpPr>
          <a:xfrm>
            <a:off x="4724400" y="3019425"/>
            <a:ext cx="654237" cy="1644837"/>
            <a:chOff x="1219200" y="3019425"/>
            <a:chExt cx="654237" cy="1644837"/>
          </a:xfrm>
        </p:grpSpPr>
        <p:cxnSp>
          <p:nvCxnSpPr>
            <p:cNvPr id="52" name="Straight Arrow Connector 51"/>
            <p:cNvCxnSpPr/>
            <p:nvPr/>
          </p:nvCxnSpPr>
          <p:spPr>
            <a:xfrm flipH="1">
              <a:off x="1631763" y="3019425"/>
              <a:ext cx="241674" cy="470274"/>
            </a:xfrm>
            <a:prstGeom prst="straightConnector1">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219200" y="3749862"/>
              <a:ext cx="304800" cy="914400"/>
            </a:xfrm>
            <a:prstGeom prst="straightConnector1">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4668427" y="2209800"/>
            <a:ext cx="1590307" cy="430887"/>
          </a:xfrm>
          <a:prstGeom prst="rect">
            <a:avLst/>
          </a:prstGeom>
          <a:noFill/>
        </p:spPr>
        <p:txBody>
          <a:bodyPr wrap="none" rtlCol="0">
            <a:spAutoFit/>
          </a:bodyPr>
          <a:lstStyle/>
          <a:p>
            <a:pPr algn="ctr"/>
            <a:r>
              <a:rPr lang="en-US" sz="2200" b="1" dirty="0" smtClean="0">
                <a:solidFill>
                  <a:schemeClr val="accent6">
                    <a:lumMod val="75000"/>
                  </a:schemeClr>
                </a:solidFill>
              </a:rPr>
              <a:t>Critical Path</a:t>
            </a:r>
            <a:endParaRPr lang="en-US" sz="2200" b="1" dirty="0">
              <a:solidFill>
                <a:schemeClr val="accent6">
                  <a:lumMod val="75000"/>
                </a:schemeClr>
              </a:solidFill>
            </a:endParaRPr>
          </a:p>
        </p:txBody>
      </p:sp>
      <p:sp>
        <p:nvSpPr>
          <p:cNvPr id="33" name="TextBox 32"/>
          <p:cNvSpPr txBox="1"/>
          <p:nvPr/>
        </p:nvSpPr>
        <p:spPr>
          <a:xfrm>
            <a:off x="76200" y="5879068"/>
            <a:ext cx="2325727" cy="369332"/>
          </a:xfrm>
          <a:prstGeom prst="rect">
            <a:avLst/>
          </a:prstGeom>
          <a:noFill/>
        </p:spPr>
        <p:txBody>
          <a:bodyPr wrap="none" rtlCol="0">
            <a:spAutoFit/>
          </a:bodyPr>
          <a:lstStyle/>
          <a:p>
            <a:r>
              <a:rPr lang="en-US" b="1" dirty="0" err="1" smtClean="0"/>
              <a:t>Bronevesky</a:t>
            </a:r>
            <a:r>
              <a:rPr lang="en-US" b="1" dirty="0" smtClean="0"/>
              <a:t> et al, LLNL</a:t>
            </a:r>
            <a:endParaRPr lang="en-US" b="1" dirty="0"/>
          </a:p>
        </p:txBody>
      </p:sp>
    </p:spTree>
    <p:extLst>
      <p:ext uri="{BB962C8B-B14F-4D97-AF65-F5344CB8AC3E}">
        <p14:creationId xmlns:p14="http://schemas.microsoft.com/office/powerpoint/2010/main" val="82782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4600" dirty="0" smtClean="0"/>
              <a:t>Represent execution as partial order of operations</a:t>
            </a:r>
          </a:p>
          <a:p>
            <a:endParaRPr lang="en-US" dirty="0" smtClean="0"/>
          </a:p>
          <a:p>
            <a:endParaRPr lang="en-US" dirty="0"/>
          </a:p>
          <a:p>
            <a:pPr marL="0" indent="0">
              <a:buNone/>
            </a:pPr>
            <a:endParaRPr lang="en-US" dirty="0"/>
          </a:p>
          <a:p>
            <a:r>
              <a:rPr lang="en-US" sz="3800" dirty="0" smtClean="0"/>
              <a:t>Cost of operations </a:t>
            </a:r>
            <a:br>
              <a:rPr lang="en-US" sz="3800" dirty="0" smtClean="0"/>
            </a:br>
            <a:r>
              <a:rPr lang="en-US" sz="3800" dirty="0" smtClean="0"/>
              <a:t>determines length </a:t>
            </a:r>
            <a:br>
              <a:rPr lang="en-US" sz="3800" dirty="0" smtClean="0"/>
            </a:br>
            <a:r>
              <a:rPr lang="en-US" sz="3800" dirty="0" smtClean="0"/>
              <a:t>of critical path and </a:t>
            </a:r>
            <a:br>
              <a:rPr lang="en-US" sz="3800" dirty="0" smtClean="0"/>
            </a:br>
            <a:r>
              <a:rPr lang="en-US" sz="3800" dirty="0" smtClean="0"/>
              <a:t>execution time</a:t>
            </a:r>
          </a:p>
          <a:p>
            <a:endParaRPr lang="en-US" dirty="0" smtClean="0"/>
          </a:p>
          <a:p>
            <a:endParaRPr lang="en-US" dirty="0"/>
          </a:p>
          <a:p>
            <a:pPr marL="0" indent="0">
              <a:buNone/>
            </a:pPr>
            <a:endParaRPr lang="en-US" dirty="0"/>
          </a:p>
          <a:p>
            <a:endParaRPr lang="en-US" dirty="0" smtClean="0"/>
          </a:p>
          <a:p>
            <a:r>
              <a:rPr lang="en-US" sz="4100" dirty="0" smtClean="0"/>
              <a:t>If some resources</a:t>
            </a:r>
            <a:br>
              <a:rPr lang="en-US" sz="4100" dirty="0" smtClean="0"/>
            </a:br>
            <a:r>
              <a:rPr lang="en-US" sz="4100" dirty="0" smtClean="0"/>
              <a:t>become congested, new critical paths emerge</a:t>
            </a:r>
          </a:p>
        </p:txBody>
      </p:sp>
      <p:sp>
        <p:nvSpPr>
          <p:cNvPr id="58" name="Rectangle 57"/>
          <p:cNvSpPr/>
          <p:nvPr/>
        </p:nvSpPr>
        <p:spPr>
          <a:xfrm>
            <a:off x="6430552" y="2886075"/>
            <a:ext cx="1981200" cy="1692462"/>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960438"/>
          </a:xfrm>
        </p:spPr>
        <p:txBody>
          <a:bodyPr>
            <a:normAutofit fontScale="90000"/>
          </a:bodyPr>
          <a:lstStyle/>
          <a:p>
            <a:r>
              <a:rPr lang="en-US" dirty="0" smtClean="0"/>
              <a:t>Execution </a:t>
            </a:r>
            <a:r>
              <a:rPr lang="en-US" dirty="0" smtClean="0"/>
              <a:t>time determined by dependencies, resource availability</a:t>
            </a:r>
            <a:endParaRPr lang="en-US" dirty="0"/>
          </a:p>
        </p:txBody>
      </p:sp>
      <p:sp>
        <p:nvSpPr>
          <p:cNvPr id="4" name="Oval 3"/>
          <p:cNvSpPr/>
          <p:nvPr/>
        </p:nvSpPr>
        <p:spPr>
          <a:xfrm>
            <a:off x="47244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4876800"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5105400" y="4953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3340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5519737" y="3902262"/>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5934075" y="27813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5925359" y="4426137"/>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4572000" y="4648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Arrow Connector 12"/>
          <p:cNvCxnSpPr>
            <a:stCxn id="4" idx="4"/>
            <a:endCxn id="5" idx="1"/>
          </p:cNvCxnSpPr>
          <p:nvPr/>
        </p:nvCxnSpPr>
        <p:spPr>
          <a:xfrm>
            <a:off x="4876800" y="3048000"/>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5" idx="7"/>
          </p:cNvCxnSpPr>
          <p:nvPr/>
        </p:nvCxnSpPr>
        <p:spPr>
          <a:xfrm flipH="1">
            <a:off x="5136963" y="3003363"/>
            <a:ext cx="241674" cy="47027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5"/>
            <a:endCxn id="8" idx="1"/>
          </p:cNvCxnSpPr>
          <p:nvPr/>
        </p:nvCxnSpPr>
        <p:spPr>
          <a:xfrm flipH="1">
            <a:off x="5564374" y="3003363"/>
            <a:ext cx="29789" cy="943536"/>
          </a:xfrm>
          <a:prstGeom prst="straightConnector1">
            <a:avLst/>
          </a:prstGeom>
          <a:ln w="5715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8" idx="7"/>
          </p:cNvCxnSpPr>
          <p:nvPr/>
        </p:nvCxnSpPr>
        <p:spPr>
          <a:xfrm flipH="1">
            <a:off x="5779900" y="3041463"/>
            <a:ext cx="198812" cy="905436"/>
          </a:xfrm>
          <a:prstGeom prst="straightConnector1">
            <a:avLst/>
          </a:prstGeom>
          <a:ln w="5715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4"/>
            <a:endCxn id="10" idx="0"/>
          </p:cNvCxnSpPr>
          <p:nvPr/>
        </p:nvCxnSpPr>
        <p:spPr>
          <a:xfrm flipH="1">
            <a:off x="6077759" y="3086100"/>
            <a:ext cx="8716" cy="134003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4"/>
            <a:endCxn id="11" idx="0"/>
          </p:cNvCxnSpPr>
          <p:nvPr/>
        </p:nvCxnSpPr>
        <p:spPr>
          <a:xfrm flipH="1">
            <a:off x="4724400" y="3733800"/>
            <a:ext cx="304800" cy="9144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5"/>
            <a:endCxn id="6" idx="0"/>
          </p:cNvCxnSpPr>
          <p:nvPr/>
        </p:nvCxnSpPr>
        <p:spPr>
          <a:xfrm>
            <a:off x="5136963" y="3689163"/>
            <a:ext cx="120837" cy="12638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a:endCxn id="6" idx="7"/>
          </p:cNvCxnSpPr>
          <p:nvPr/>
        </p:nvCxnSpPr>
        <p:spPr>
          <a:xfrm flipH="1">
            <a:off x="5365563" y="4162425"/>
            <a:ext cx="198811" cy="835212"/>
          </a:xfrm>
          <a:prstGeom prst="straightConnector1">
            <a:avLst/>
          </a:prstGeom>
          <a:ln w="5715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4"/>
            <a:endCxn id="10" idx="1"/>
          </p:cNvCxnSpPr>
          <p:nvPr/>
        </p:nvCxnSpPr>
        <p:spPr>
          <a:xfrm>
            <a:off x="5672137" y="4207062"/>
            <a:ext cx="297859" cy="263712"/>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528790" y="3070038"/>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TextBox 42"/>
          <p:cNvSpPr txBox="1"/>
          <p:nvPr/>
        </p:nvSpPr>
        <p:spPr>
          <a:xfrm>
            <a:off x="6911908" y="2925544"/>
            <a:ext cx="1566519" cy="646331"/>
          </a:xfrm>
          <a:prstGeom prst="rect">
            <a:avLst/>
          </a:prstGeom>
          <a:noFill/>
        </p:spPr>
        <p:txBody>
          <a:bodyPr wrap="none" rtlCol="0">
            <a:spAutoFit/>
          </a:bodyPr>
          <a:lstStyle/>
          <a:p>
            <a:r>
              <a:rPr lang="en-US" dirty="0" smtClean="0"/>
              <a:t>Control points </a:t>
            </a:r>
            <a:br>
              <a:rPr lang="en-US" dirty="0" smtClean="0"/>
            </a:br>
            <a:r>
              <a:rPr lang="en-US" dirty="0" smtClean="0"/>
              <a:t>in code</a:t>
            </a:r>
            <a:endParaRPr lang="en-US" dirty="0"/>
          </a:p>
        </p:txBody>
      </p:sp>
      <p:cxnSp>
        <p:nvCxnSpPr>
          <p:cNvPr id="44" name="Straight Arrow Connector 43"/>
          <p:cNvCxnSpPr/>
          <p:nvPr/>
        </p:nvCxnSpPr>
        <p:spPr>
          <a:xfrm>
            <a:off x="6497227" y="3888694"/>
            <a:ext cx="422088"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497227" y="4125185"/>
            <a:ext cx="422088" cy="0"/>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497227" y="4361676"/>
            <a:ext cx="422088"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28840" y="3639145"/>
            <a:ext cx="1274260" cy="923330"/>
          </a:xfrm>
          <a:prstGeom prst="rect">
            <a:avLst/>
          </a:prstGeom>
          <a:noFill/>
        </p:spPr>
        <p:txBody>
          <a:bodyPr wrap="none" rtlCol="0">
            <a:spAutoFit/>
          </a:bodyPr>
          <a:lstStyle/>
          <a:p>
            <a:r>
              <a:rPr lang="en-US" dirty="0" smtClean="0"/>
              <a:t>Operations </a:t>
            </a:r>
            <a:br>
              <a:rPr lang="en-US" dirty="0" smtClean="0"/>
            </a:br>
            <a:r>
              <a:rPr lang="en-US" dirty="0" smtClean="0"/>
              <a:t>that utilize </a:t>
            </a:r>
            <a:br>
              <a:rPr lang="en-US" dirty="0" smtClean="0"/>
            </a:br>
            <a:r>
              <a:rPr lang="en-US" dirty="0" smtClean="0"/>
              <a:t>resources</a:t>
            </a:r>
            <a:endParaRPr lang="en-US" dirty="0"/>
          </a:p>
        </p:txBody>
      </p:sp>
      <p:sp>
        <p:nvSpPr>
          <p:cNvPr id="55" name="TextBox 54"/>
          <p:cNvSpPr txBox="1"/>
          <p:nvPr/>
        </p:nvSpPr>
        <p:spPr>
          <a:xfrm>
            <a:off x="4367736" y="2209800"/>
            <a:ext cx="2191690" cy="430887"/>
          </a:xfrm>
          <a:prstGeom prst="rect">
            <a:avLst/>
          </a:prstGeom>
          <a:noFill/>
        </p:spPr>
        <p:txBody>
          <a:bodyPr wrap="none" rtlCol="0">
            <a:spAutoFit/>
          </a:bodyPr>
          <a:lstStyle/>
          <a:p>
            <a:pPr algn="ctr"/>
            <a:r>
              <a:rPr lang="en-US" sz="2200" b="1" dirty="0" smtClean="0">
                <a:solidFill>
                  <a:srgbClr val="008000"/>
                </a:solidFill>
              </a:rPr>
              <a:t>New Critical Path</a:t>
            </a:r>
            <a:endParaRPr lang="en-US" sz="2200" b="1" dirty="0">
              <a:solidFill>
                <a:srgbClr val="008000"/>
              </a:solidFill>
            </a:endParaRPr>
          </a:p>
        </p:txBody>
      </p:sp>
      <p:sp>
        <p:nvSpPr>
          <p:cNvPr id="30" name="TextBox 29"/>
          <p:cNvSpPr txBox="1"/>
          <p:nvPr/>
        </p:nvSpPr>
        <p:spPr>
          <a:xfrm>
            <a:off x="76200" y="5879068"/>
            <a:ext cx="2325727" cy="369332"/>
          </a:xfrm>
          <a:prstGeom prst="rect">
            <a:avLst/>
          </a:prstGeom>
          <a:noFill/>
        </p:spPr>
        <p:txBody>
          <a:bodyPr wrap="none" rtlCol="0">
            <a:spAutoFit/>
          </a:bodyPr>
          <a:lstStyle/>
          <a:p>
            <a:r>
              <a:rPr lang="en-US" b="1" dirty="0" err="1" smtClean="0"/>
              <a:t>Bronevesky</a:t>
            </a:r>
            <a:r>
              <a:rPr lang="en-US" b="1" dirty="0" smtClean="0"/>
              <a:t> et al, LLNL</a:t>
            </a:r>
            <a:endParaRPr lang="en-US" b="1" dirty="0"/>
          </a:p>
        </p:txBody>
      </p:sp>
    </p:spTree>
    <p:extLst>
      <p:ext uri="{BB962C8B-B14F-4D97-AF65-F5344CB8AC3E}">
        <p14:creationId xmlns:p14="http://schemas.microsoft.com/office/powerpoint/2010/main" val="38126123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60438"/>
          </a:xfrm>
        </p:spPr>
        <p:txBody>
          <a:bodyPr>
            <a:normAutofit/>
          </a:bodyPr>
          <a:lstStyle/>
          <a:p>
            <a:r>
              <a:rPr lang="en-US" dirty="0" smtClean="0"/>
              <a:t>Active </a:t>
            </a:r>
            <a:r>
              <a:rPr lang="en-US" dirty="0" smtClean="0"/>
              <a:t>measurement of critical paths, resource impact</a:t>
            </a:r>
            <a:endParaRPr lang="en-US" dirty="0"/>
          </a:p>
        </p:txBody>
      </p:sp>
      <p:sp>
        <p:nvSpPr>
          <p:cNvPr id="3" name="Content Placeholder 2"/>
          <p:cNvSpPr>
            <a:spLocks noGrp="1"/>
          </p:cNvSpPr>
          <p:nvPr>
            <p:ph idx="1"/>
          </p:nvPr>
        </p:nvSpPr>
        <p:spPr>
          <a:xfrm>
            <a:off x="457200" y="990600"/>
            <a:ext cx="8229600" cy="4716132"/>
          </a:xfrm>
        </p:spPr>
        <p:txBody>
          <a:bodyPr>
            <a:normAutofit/>
          </a:bodyPr>
          <a:lstStyle/>
          <a:p>
            <a:r>
              <a:rPr lang="en-US" dirty="0" smtClean="0"/>
              <a:t>Measure application </a:t>
            </a:r>
            <a:r>
              <a:rPr lang="en-US" b="1" dirty="0" smtClean="0"/>
              <a:t>Compressibility</a:t>
            </a:r>
          </a:p>
          <a:p>
            <a:pPr lvl="1"/>
            <a:r>
              <a:rPr lang="en-US" dirty="0" smtClean="0"/>
              <a:t>Run an interference </a:t>
            </a:r>
            <a:br>
              <a:rPr lang="en-US" dirty="0" smtClean="0"/>
            </a:br>
            <a:r>
              <a:rPr lang="en-US" dirty="0" smtClean="0"/>
              <a:t>workload to utilize a </a:t>
            </a:r>
            <a:br>
              <a:rPr lang="en-US" dirty="0" smtClean="0"/>
            </a:br>
            <a:r>
              <a:rPr lang="en-US" dirty="0" smtClean="0"/>
              <a:t>specific resource</a:t>
            </a:r>
          </a:p>
          <a:p>
            <a:pPr lvl="1"/>
            <a:r>
              <a:rPr lang="en-US" dirty="0" smtClean="0"/>
              <a:t>Observe impact on </a:t>
            </a:r>
            <a:br>
              <a:rPr lang="en-US" dirty="0" smtClean="0"/>
            </a:br>
            <a:r>
              <a:rPr lang="en-US" dirty="0" smtClean="0"/>
              <a:t>application execution </a:t>
            </a:r>
            <a:br>
              <a:rPr lang="en-US" dirty="0" smtClean="0"/>
            </a:br>
            <a:r>
              <a:rPr lang="en-US" dirty="0" smtClean="0"/>
              <a:t>time</a:t>
            </a:r>
          </a:p>
          <a:p>
            <a:r>
              <a:rPr lang="en-US" dirty="0" smtClean="0"/>
              <a:t>Produce resource </a:t>
            </a:r>
            <a:r>
              <a:rPr lang="en-US" dirty="0" err="1" smtClean="0"/>
              <a:t>vs</a:t>
            </a:r>
            <a:r>
              <a:rPr lang="en-US" dirty="0" smtClean="0"/>
              <a:t/>
            </a:r>
            <a:br>
              <a:rPr lang="en-US" dirty="0" smtClean="0"/>
            </a:br>
            <a:r>
              <a:rPr lang="en-US" dirty="0" smtClean="0"/>
              <a:t>time curve</a:t>
            </a:r>
            <a:endParaRPr lang="en-US" dirty="0"/>
          </a:p>
        </p:txBody>
      </p:sp>
      <p:grpSp>
        <p:nvGrpSpPr>
          <p:cNvPr id="34" name="Group 33"/>
          <p:cNvGrpSpPr/>
          <p:nvPr/>
        </p:nvGrpSpPr>
        <p:grpSpPr>
          <a:xfrm>
            <a:off x="4724400" y="1973937"/>
            <a:ext cx="3581400" cy="2209800"/>
            <a:chOff x="4724400" y="2743200"/>
            <a:chExt cx="3581400" cy="2209800"/>
          </a:xfrm>
        </p:grpSpPr>
        <p:sp>
          <p:nvSpPr>
            <p:cNvPr id="4" name="Oval 3"/>
            <p:cNvSpPr/>
            <p:nvPr/>
          </p:nvSpPr>
          <p:spPr>
            <a:xfrm>
              <a:off x="48768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5029200"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5181600" y="41148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4864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5781675"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6086475" y="27813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6048375" y="41148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4724400" y="4648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Arrow Connector 11"/>
            <p:cNvCxnSpPr>
              <a:stCxn id="4" idx="4"/>
              <a:endCxn id="5" idx="1"/>
            </p:cNvCxnSpPr>
            <p:nvPr/>
          </p:nvCxnSpPr>
          <p:spPr>
            <a:xfrm>
              <a:off x="5029200" y="3048000"/>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5" idx="7"/>
            </p:cNvCxnSpPr>
            <p:nvPr/>
          </p:nvCxnSpPr>
          <p:spPr>
            <a:xfrm flipH="1">
              <a:off x="5289363" y="3003363"/>
              <a:ext cx="241674" cy="47027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5"/>
              <a:endCxn id="8" idx="1"/>
            </p:cNvCxnSpPr>
            <p:nvPr/>
          </p:nvCxnSpPr>
          <p:spPr>
            <a:xfrm>
              <a:off x="5746563" y="3003363"/>
              <a:ext cx="79749" cy="4702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8" idx="7"/>
            </p:cNvCxnSpPr>
            <p:nvPr/>
          </p:nvCxnSpPr>
          <p:spPr>
            <a:xfrm flipH="1">
              <a:off x="6041838" y="3041463"/>
              <a:ext cx="89274" cy="4321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4"/>
              <a:endCxn id="10" idx="0"/>
            </p:cNvCxnSpPr>
            <p:nvPr/>
          </p:nvCxnSpPr>
          <p:spPr>
            <a:xfrm flipH="1">
              <a:off x="6200775" y="3086100"/>
              <a:ext cx="38100" cy="10287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4"/>
              <a:endCxn id="11" idx="0"/>
            </p:cNvCxnSpPr>
            <p:nvPr/>
          </p:nvCxnSpPr>
          <p:spPr>
            <a:xfrm flipH="1">
              <a:off x="4876800" y="3733800"/>
              <a:ext cx="304800" cy="9144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5"/>
              <a:endCxn id="6" idx="0"/>
            </p:cNvCxnSpPr>
            <p:nvPr/>
          </p:nvCxnSpPr>
          <p:spPr>
            <a:xfrm>
              <a:off x="5289363" y="3689163"/>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6" idx="7"/>
            </p:cNvCxnSpPr>
            <p:nvPr/>
          </p:nvCxnSpPr>
          <p:spPr>
            <a:xfrm flipH="1">
              <a:off x="5441763" y="3689163"/>
              <a:ext cx="384549" cy="4702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4"/>
              <a:endCxn id="10" idx="1"/>
            </p:cNvCxnSpPr>
            <p:nvPr/>
          </p:nvCxnSpPr>
          <p:spPr>
            <a:xfrm>
              <a:off x="5934075" y="3733800"/>
              <a:ext cx="1589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781800" y="3257550"/>
              <a:ext cx="228600" cy="10858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Rectangle 26"/>
            <p:cNvSpPr/>
            <p:nvPr/>
          </p:nvSpPr>
          <p:spPr>
            <a:xfrm>
              <a:off x="7162800" y="3257550"/>
              <a:ext cx="228600" cy="10858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Rectangle 27"/>
            <p:cNvSpPr/>
            <p:nvPr/>
          </p:nvSpPr>
          <p:spPr>
            <a:xfrm>
              <a:off x="7543800" y="3257550"/>
              <a:ext cx="228600" cy="1085850"/>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TextBox 28"/>
            <p:cNvSpPr txBox="1"/>
            <p:nvPr/>
          </p:nvSpPr>
          <p:spPr>
            <a:xfrm>
              <a:off x="6617082" y="2743200"/>
              <a:ext cx="1345818" cy="430887"/>
            </a:xfrm>
            <a:prstGeom prst="rect">
              <a:avLst/>
            </a:prstGeom>
            <a:noFill/>
          </p:spPr>
          <p:txBody>
            <a:bodyPr wrap="none" rtlCol="0">
              <a:spAutoFit/>
            </a:bodyPr>
            <a:lstStyle/>
            <a:p>
              <a:r>
                <a:rPr lang="en-US" sz="2200" dirty="0" smtClean="0"/>
                <a:t>Resources</a:t>
              </a:r>
              <a:endParaRPr lang="en-US" sz="2200" dirty="0"/>
            </a:p>
          </p:txBody>
        </p:sp>
        <p:sp>
          <p:nvSpPr>
            <p:cNvPr id="30" name="TextBox 29"/>
            <p:cNvSpPr txBox="1"/>
            <p:nvPr/>
          </p:nvSpPr>
          <p:spPr>
            <a:xfrm rot="5400000">
              <a:off x="7552484" y="3584384"/>
              <a:ext cx="1137299" cy="369332"/>
            </a:xfrm>
            <a:prstGeom prst="rect">
              <a:avLst/>
            </a:prstGeom>
            <a:noFill/>
          </p:spPr>
          <p:txBody>
            <a:bodyPr wrap="none" rtlCol="0">
              <a:spAutoFit/>
            </a:bodyPr>
            <a:lstStyle/>
            <a:p>
              <a:r>
                <a:rPr lang="en-US" dirty="0" smtClean="0"/>
                <a:t>Utilization</a:t>
              </a:r>
              <a:endParaRPr lang="en-US" dirty="0"/>
            </a:p>
          </p:txBody>
        </p:sp>
        <p:cxnSp>
          <p:nvCxnSpPr>
            <p:cNvPr id="32" name="Straight Arrow Connector 31"/>
            <p:cNvCxnSpPr/>
            <p:nvPr/>
          </p:nvCxnSpPr>
          <p:spPr>
            <a:xfrm>
              <a:off x="7936467" y="3260818"/>
              <a:ext cx="0" cy="107688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grpSp>
      <p:sp>
        <p:nvSpPr>
          <p:cNvPr id="160" name="Rectangle 159"/>
          <p:cNvSpPr/>
          <p:nvPr/>
        </p:nvSpPr>
        <p:spPr>
          <a:xfrm>
            <a:off x="7543800" y="2488287"/>
            <a:ext cx="228600" cy="171450"/>
          </a:xfrm>
          <a:prstGeom prst="rect">
            <a:avLst/>
          </a:prstGeom>
          <a:solidFill>
            <a:srgbClr val="339933"/>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163" name="Group 162"/>
          <p:cNvGrpSpPr/>
          <p:nvPr/>
        </p:nvGrpSpPr>
        <p:grpSpPr>
          <a:xfrm>
            <a:off x="4724400" y="1973937"/>
            <a:ext cx="3581400" cy="2209800"/>
            <a:chOff x="4724400" y="2743200"/>
            <a:chExt cx="3581400" cy="2209800"/>
          </a:xfrm>
        </p:grpSpPr>
        <p:sp>
          <p:nvSpPr>
            <p:cNvPr id="164" name="Oval 163"/>
            <p:cNvSpPr/>
            <p:nvPr/>
          </p:nvSpPr>
          <p:spPr>
            <a:xfrm>
              <a:off x="48768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5" name="Oval 164"/>
            <p:cNvSpPr/>
            <p:nvPr/>
          </p:nvSpPr>
          <p:spPr>
            <a:xfrm>
              <a:off x="5029200"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6" name="Oval 165"/>
            <p:cNvSpPr/>
            <p:nvPr/>
          </p:nvSpPr>
          <p:spPr>
            <a:xfrm>
              <a:off x="5181600" y="43434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7" name="Oval 166"/>
            <p:cNvSpPr/>
            <p:nvPr/>
          </p:nvSpPr>
          <p:spPr>
            <a:xfrm>
              <a:off x="54864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8" name="Oval 167"/>
            <p:cNvSpPr/>
            <p:nvPr/>
          </p:nvSpPr>
          <p:spPr>
            <a:xfrm>
              <a:off x="5781675" y="36576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9" name="Oval 168"/>
            <p:cNvSpPr/>
            <p:nvPr/>
          </p:nvSpPr>
          <p:spPr>
            <a:xfrm>
              <a:off x="6086475" y="27813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0" name="Oval 169"/>
            <p:cNvSpPr/>
            <p:nvPr/>
          </p:nvSpPr>
          <p:spPr>
            <a:xfrm>
              <a:off x="6048375" y="41148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Oval 170"/>
            <p:cNvSpPr/>
            <p:nvPr/>
          </p:nvSpPr>
          <p:spPr>
            <a:xfrm>
              <a:off x="4724400" y="4648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2" name="Straight Arrow Connector 171"/>
            <p:cNvCxnSpPr>
              <a:stCxn id="164" idx="4"/>
              <a:endCxn id="165" idx="1"/>
            </p:cNvCxnSpPr>
            <p:nvPr/>
          </p:nvCxnSpPr>
          <p:spPr>
            <a:xfrm>
              <a:off x="5029200" y="3048000"/>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67" idx="3"/>
              <a:endCxn id="165" idx="7"/>
            </p:cNvCxnSpPr>
            <p:nvPr/>
          </p:nvCxnSpPr>
          <p:spPr>
            <a:xfrm flipH="1">
              <a:off x="5289363" y="3003363"/>
              <a:ext cx="241674" cy="47027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7" idx="5"/>
              <a:endCxn id="168" idx="1"/>
            </p:cNvCxnSpPr>
            <p:nvPr/>
          </p:nvCxnSpPr>
          <p:spPr>
            <a:xfrm>
              <a:off x="5746563" y="3003363"/>
              <a:ext cx="79749" cy="698874"/>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9" idx="3"/>
              <a:endCxn id="168" idx="7"/>
            </p:cNvCxnSpPr>
            <p:nvPr/>
          </p:nvCxnSpPr>
          <p:spPr>
            <a:xfrm flipH="1">
              <a:off x="6041838" y="3041463"/>
              <a:ext cx="89274" cy="660774"/>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4"/>
              <a:endCxn id="170" idx="0"/>
            </p:cNvCxnSpPr>
            <p:nvPr/>
          </p:nvCxnSpPr>
          <p:spPr>
            <a:xfrm flipH="1">
              <a:off x="6200775" y="3086100"/>
              <a:ext cx="38100" cy="10287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65" idx="4"/>
              <a:endCxn id="171" idx="0"/>
            </p:cNvCxnSpPr>
            <p:nvPr/>
          </p:nvCxnSpPr>
          <p:spPr>
            <a:xfrm flipH="1">
              <a:off x="4876800" y="3733800"/>
              <a:ext cx="304800" cy="9144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5" idx="5"/>
              <a:endCxn id="166" idx="0"/>
            </p:cNvCxnSpPr>
            <p:nvPr/>
          </p:nvCxnSpPr>
          <p:spPr>
            <a:xfrm>
              <a:off x="5289363" y="3689163"/>
              <a:ext cx="44637" cy="6542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68" idx="3"/>
              <a:endCxn id="166" idx="7"/>
            </p:cNvCxnSpPr>
            <p:nvPr/>
          </p:nvCxnSpPr>
          <p:spPr>
            <a:xfrm flipH="1">
              <a:off x="5441763" y="3917763"/>
              <a:ext cx="384549" cy="470274"/>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68" idx="4"/>
              <a:endCxn id="170" idx="1"/>
            </p:cNvCxnSpPr>
            <p:nvPr/>
          </p:nvCxnSpPr>
          <p:spPr>
            <a:xfrm>
              <a:off x="5934075" y="3962400"/>
              <a:ext cx="158937" cy="1970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6781800" y="3257550"/>
              <a:ext cx="228600" cy="10858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2" name="Rectangle 181"/>
            <p:cNvSpPr/>
            <p:nvPr/>
          </p:nvSpPr>
          <p:spPr>
            <a:xfrm>
              <a:off x="7162800" y="3257550"/>
              <a:ext cx="228600" cy="10858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3" name="Rectangle 182"/>
            <p:cNvSpPr/>
            <p:nvPr/>
          </p:nvSpPr>
          <p:spPr>
            <a:xfrm>
              <a:off x="7543800" y="3257550"/>
              <a:ext cx="228600" cy="1085850"/>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4" name="TextBox 183"/>
            <p:cNvSpPr txBox="1"/>
            <p:nvPr/>
          </p:nvSpPr>
          <p:spPr>
            <a:xfrm>
              <a:off x="6617082" y="2743200"/>
              <a:ext cx="1345818" cy="430887"/>
            </a:xfrm>
            <a:prstGeom prst="rect">
              <a:avLst/>
            </a:prstGeom>
            <a:noFill/>
          </p:spPr>
          <p:txBody>
            <a:bodyPr wrap="none" rtlCol="0">
              <a:spAutoFit/>
            </a:bodyPr>
            <a:lstStyle/>
            <a:p>
              <a:r>
                <a:rPr lang="en-US" sz="2200" dirty="0" smtClean="0"/>
                <a:t>Resources</a:t>
              </a:r>
              <a:endParaRPr lang="en-US" sz="2200" dirty="0"/>
            </a:p>
          </p:txBody>
        </p:sp>
        <p:sp>
          <p:nvSpPr>
            <p:cNvPr id="185" name="TextBox 184"/>
            <p:cNvSpPr txBox="1"/>
            <p:nvPr/>
          </p:nvSpPr>
          <p:spPr>
            <a:xfrm rot="5400000">
              <a:off x="7552484" y="3584384"/>
              <a:ext cx="1137299" cy="369332"/>
            </a:xfrm>
            <a:prstGeom prst="rect">
              <a:avLst/>
            </a:prstGeom>
            <a:noFill/>
          </p:spPr>
          <p:txBody>
            <a:bodyPr wrap="none" rtlCol="0">
              <a:spAutoFit/>
            </a:bodyPr>
            <a:lstStyle/>
            <a:p>
              <a:r>
                <a:rPr lang="en-US" dirty="0" smtClean="0"/>
                <a:t>Utilization</a:t>
              </a:r>
              <a:endParaRPr lang="en-US" dirty="0"/>
            </a:p>
          </p:txBody>
        </p:sp>
        <p:cxnSp>
          <p:nvCxnSpPr>
            <p:cNvPr id="186" name="Straight Arrow Connector 185"/>
            <p:cNvCxnSpPr/>
            <p:nvPr/>
          </p:nvCxnSpPr>
          <p:spPr>
            <a:xfrm>
              <a:off x="7936467" y="3260818"/>
              <a:ext cx="0" cy="107688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187" name="Rectangle 186"/>
            <p:cNvSpPr/>
            <p:nvPr/>
          </p:nvSpPr>
          <p:spPr>
            <a:xfrm>
              <a:off x="7543800" y="3257550"/>
              <a:ext cx="228600" cy="342900"/>
            </a:xfrm>
            <a:prstGeom prst="rect">
              <a:avLst/>
            </a:prstGeom>
            <a:solidFill>
              <a:srgbClr val="339933"/>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188" name="Group 187"/>
          <p:cNvGrpSpPr/>
          <p:nvPr/>
        </p:nvGrpSpPr>
        <p:grpSpPr>
          <a:xfrm>
            <a:off x="4724400" y="1973937"/>
            <a:ext cx="3581400" cy="2241550"/>
            <a:chOff x="4724400" y="2743200"/>
            <a:chExt cx="3581400" cy="2241550"/>
          </a:xfrm>
        </p:grpSpPr>
        <p:sp>
          <p:nvSpPr>
            <p:cNvPr id="189" name="Oval 188"/>
            <p:cNvSpPr/>
            <p:nvPr/>
          </p:nvSpPr>
          <p:spPr>
            <a:xfrm>
              <a:off x="48768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0" name="Oval 189"/>
            <p:cNvSpPr/>
            <p:nvPr/>
          </p:nvSpPr>
          <p:spPr>
            <a:xfrm>
              <a:off x="5029200"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1" name="Oval 190"/>
            <p:cNvSpPr/>
            <p:nvPr/>
          </p:nvSpPr>
          <p:spPr>
            <a:xfrm>
              <a:off x="5181600" y="467995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2" name="Oval 191"/>
            <p:cNvSpPr/>
            <p:nvPr/>
          </p:nvSpPr>
          <p:spPr>
            <a:xfrm>
              <a:off x="54864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3" name="Oval 192"/>
            <p:cNvSpPr/>
            <p:nvPr/>
          </p:nvSpPr>
          <p:spPr>
            <a:xfrm>
              <a:off x="5781675" y="39624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 name="Oval 193"/>
            <p:cNvSpPr/>
            <p:nvPr/>
          </p:nvSpPr>
          <p:spPr>
            <a:xfrm>
              <a:off x="6086475" y="27813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5" name="Oval 194"/>
            <p:cNvSpPr/>
            <p:nvPr/>
          </p:nvSpPr>
          <p:spPr>
            <a:xfrm>
              <a:off x="6048375" y="44196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6" name="Oval 195"/>
            <p:cNvSpPr/>
            <p:nvPr/>
          </p:nvSpPr>
          <p:spPr>
            <a:xfrm>
              <a:off x="4724400" y="4648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7" name="Straight Arrow Connector 196"/>
            <p:cNvCxnSpPr>
              <a:stCxn id="189" idx="4"/>
              <a:endCxn id="190" idx="1"/>
            </p:cNvCxnSpPr>
            <p:nvPr/>
          </p:nvCxnSpPr>
          <p:spPr>
            <a:xfrm>
              <a:off x="5029200" y="3048000"/>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2" idx="3"/>
              <a:endCxn id="190" idx="7"/>
            </p:cNvCxnSpPr>
            <p:nvPr/>
          </p:nvCxnSpPr>
          <p:spPr>
            <a:xfrm flipH="1">
              <a:off x="5289363" y="3003363"/>
              <a:ext cx="241674" cy="47027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2" idx="5"/>
              <a:endCxn id="193" idx="1"/>
            </p:cNvCxnSpPr>
            <p:nvPr/>
          </p:nvCxnSpPr>
          <p:spPr>
            <a:xfrm>
              <a:off x="5746563" y="3003363"/>
              <a:ext cx="79749" cy="1003674"/>
            </a:xfrm>
            <a:prstGeom prst="straightConnector1">
              <a:avLst/>
            </a:prstGeom>
            <a:ln w="4762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94" idx="3"/>
              <a:endCxn id="193" idx="7"/>
            </p:cNvCxnSpPr>
            <p:nvPr/>
          </p:nvCxnSpPr>
          <p:spPr>
            <a:xfrm flipH="1">
              <a:off x="6041838" y="3041463"/>
              <a:ext cx="89274" cy="965574"/>
            </a:xfrm>
            <a:prstGeom prst="straightConnector1">
              <a:avLst/>
            </a:prstGeom>
            <a:ln w="4762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94" idx="4"/>
              <a:endCxn id="195" idx="0"/>
            </p:cNvCxnSpPr>
            <p:nvPr/>
          </p:nvCxnSpPr>
          <p:spPr>
            <a:xfrm flipH="1">
              <a:off x="6200775" y="3086100"/>
              <a:ext cx="38100" cy="13335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90" idx="4"/>
              <a:endCxn id="196" idx="0"/>
            </p:cNvCxnSpPr>
            <p:nvPr/>
          </p:nvCxnSpPr>
          <p:spPr>
            <a:xfrm flipH="1">
              <a:off x="4876800" y="3733800"/>
              <a:ext cx="304800" cy="9144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90" idx="5"/>
              <a:endCxn id="191" idx="0"/>
            </p:cNvCxnSpPr>
            <p:nvPr/>
          </p:nvCxnSpPr>
          <p:spPr>
            <a:xfrm>
              <a:off x="5289363" y="3689163"/>
              <a:ext cx="44637" cy="99078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93" idx="3"/>
              <a:endCxn id="191" idx="7"/>
            </p:cNvCxnSpPr>
            <p:nvPr/>
          </p:nvCxnSpPr>
          <p:spPr>
            <a:xfrm flipH="1">
              <a:off x="5441763" y="4222563"/>
              <a:ext cx="384549" cy="502024"/>
            </a:xfrm>
            <a:prstGeom prst="straightConnector1">
              <a:avLst/>
            </a:prstGeom>
            <a:ln w="4762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93" idx="4"/>
              <a:endCxn id="195" idx="1"/>
            </p:cNvCxnSpPr>
            <p:nvPr/>
          </p:nvCxnSpPr>
          <p:spPr>
            <a:xfrm>
              <a:off x="5934075" y="4267200"/>
              <a:ext cx="158937" cy="1970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6781800" y="3257550"/>
              <a:ext cx="228600" cy="10858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7" name="Rectangle 206"/>
            <p:cNvSpPr/>
            <p:nvPr/>
          </p:nvSpPr>
          <p:spPr>
            <a:xfrm>
              <a:off x="7162800" y="3257550"/>
              <a:ext cx="228600" cy="10858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8" name="Rectangle 207"/>
            <p:cNvSpPr/>
            <p:nvPr/>
          </p:nvSpPr>
          <p:spPr>
            <a:xfrm>
              <a:off x="7543800" y="3257550"/>
              <a:ext cx="228600" cy="1085850"/>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9" name="TextBox 208"/>
            <p:cNvSpPr txBox="1"/>
            <p:nvPr/>
          </p:nvSpPr>
          <p:spPr>
            <a:xfrm>
              <a:off x="6617082" y="2743200"/>
              <a:ext cx="1345818" cy="430887"/>
            </a:xfrm>
            <a:prstGeom prst="rect">
              <a:avLst/>
            </a:prstGeom>
            <a:noFill/>
          </p:spPr>
          <p:txBody>
            <a:bodyPr wrap="none" rtlCol="0">
              <a:spAutoFit/>
            </a:bodyPr>
            <a:lstStyle/>
            <a:p>
              <a:r>
                <a:rPr lang="en-US" sz="2200" dirty="0" smtClean="0"/>
                <a:t>Resources</a:t>
              </a:r>
              <a:endParaRPr lang="en-US" sz="2200" dirty="0"/>
            </a:p>
          </p:txBody>
        </p:sp>
        <p:sp>
          <p:nvSpPr>
            <p:cNvPr id="210" name="TextBox 209"/>
            <p:cNvSpPr txBox="1"/>
            <p:nvPr/>
          </p:nvSpPr>
          <p:spPr>
            <a:xfrm rot="5400000">
              <a:off x="7552484" y="3584384"/>
              <a:ext cx="1137299" cy="369332"/>
            </a:xfrm>
            <a:prstGeom prst="rect">
              <a:avLst/>
            </a:prstGeom>
            <a:noFill/>
          </p:spPr>
          <p:txBody>
            <a:bodyPr wrap="none" rtlCol="0">
              <a:spAutoFit/>
            </a:bodyPr>
            <a:lstStyle/>
            <a:p>
              <a:r>
                <a:rPr lang="en-US" dirty="0" smtClean="0"/>
                <a:t>Utilization</a:t>
              </a:r>
              <a:endParaRPr lang="en-US" dirty="0"/>
            </a:p>
          </p:txBody>
        </p:sp>
        <p:cxnSp>
          <p:nvCxnSpPr>
            <p:cNvPr id="211" name="Straight Arrow Connector 210"/>
            <p:cNvCxnSpPr/>
            <p:nvPr/>
          </p:nvCxnSpPr>
          <p:spPr>
            <a:xfrm>
              <a:off x="7936467" y="3260818"/>
              <a:ext cx="0" cy="107688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212" name="Rectangle 211"/>
            <p:cNvSpPr/>
            <p:nvPr/>
          </p:nvSpPr>
          <p:spPr>
            <a:xfrm>
              <a:off x="7543800" y="3257550"/>
              <a:ext cx="228600" cy="704850"/>
            </a:xfrm>
            <a:prstGeom prst="rect">
              <a:avLst/>
            </a:prstGeom>
            <a:solidFill>
              <a:srgbClr val="339933"/>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213" name="Group 212"/>
          <p:cNvGrpSpPr/>
          <p:nvPr/>
        </p:nvGrpSpPr>
        <p:grpSpPr>
          <a:xfrm>
            <a:off x="4724400" y="1981200"/>
            <a:ext cx="3581400" cy="2667000"/>
            <a:chOff x="4724400" y="2743200"/>
            <a:chExt cx="3581400" cy="2667000"/>
          </a:xfrm>
        </p:grpSpPr>
        <p:sp>
          <p:nvSpPr>
            <p:cNvPr id="214" name="Oval 213"/>
            <p:cNvSpPr/>
            <p:nvPr/>
          </p:nvSpPr>
          <p:spPr>
            <a:xfrm>
              <a:off x="48768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5" name="Oval 214"/>
            <p:cNvSpPr/>
            <p:nvPr/>
          </p:nvSpPr>
          <p:spPr>
            <a:xfrm>
              <a:off x="5029200" y="3429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6" name="Oval 215"/>
            <p:cNvSpPr/>
            <p:nvPr/>
          </p:nvSpPr>
          <p:spPr>
            <a:xfrm>
              <a:off x="5181600" y="51054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7" name="Oval 216"/>
            <p:cNvSpPr/>
            <p:nvPr/>
          </p:nvSpPr>
          <p:spPr>
            <a:xfrm>
              <a:off x="5486400" y="2743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Oval 217"/>
            <p:cNvSpPr/>
            <p:nvPr/>
          </p:nvSpPr>
          <p:spPr>
            <a:xfrm>
              <a:off x="5781675" y="4267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9" name="Oval 218"/>
            <p:cNvSpPr/>
            <p:nvPr/>
          </p:nvSpPr>
          <p:spPr>
            <a:xfrm>
              <a:off x="6086475" y="27813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0" name="Oval 219"/>
            <p:cNvSpPr/>
            <p:nvPr/>
          </p:nvSpPr>
          <p:spPr>
            <a:xfrm>
              <a:off x="6048375" y="47244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1" name="Oval 220"/>
            <p:cNvSpPr/>
            <p:nvPr/>
          </p:nvSpPr>
          <p:spPr>
            <a:xfrm>
              <a:off x="4724400" y="4648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22" name="Straight Arrow Connector 221"/>
            <p:cNvCxnSpPr>
              <a:stCxn id="214" idx="4"/>
              <a:endCxn id="215" idx="1"/>
            </p:cNvCxnSpPr>
            <p:nvPr/>
          </p:nvCxnSpPr>
          <p:spPr>
            <a:xfrm>
              <a:off x="5029200" y="3048000"/>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217" idx="3"/>
              <a:endCxn id="215" idx="7"/>
            </p:cNvCxnSpPr>
            <p:nvPr/>
          </p:nvCxnSpPr>
          <p:spPr>
            <a:xfrm flipH="1">
              <a:off x="5289363" y="3003363"/>
              <a:ext cx="241674" cy="47027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217" idx="5"/>
              <a:endCxn id="218" idx="1"/>
            </p:cNvCxnSpPr>
            <p:nvPr/>
          </p:nvCxnSpPr>
          <p:spPr>
            <a:xfrm>
              <a:off x="5746563" y="3003363"/>
              <a:ext cx="79749" cy="1308474"/>
            </a:xfrm>
            <a:prstGeom prst="straightConnector1">
              <a:avLst/>
            </a:prstGeom>
            <a:ln w="4762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219" idx="3"/>
              <a:endCxn id="218" idx="7"/>
            </p:cNvCxnSpPr>
            <p:nvPr/>
          </p:nvCxnSpPr>
          <p:spPr>
            <a:xfrm flipH="1">
              <a:off x="6041838" y="3041463"/>
              <a:ext cx="89274" cy="1270374"/>
            </a:xfrm>
            <a:prstGeom prst="straightConnector1">
              <a:avLst/>
            </a:prstGeom>
            <a:ln w="4762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219" idx="4"/>
              <a:endCxn id="220" idx="0"/>
            </p:cNvCxnSpPr>
            <p:nvPr/>
          </p:nvCxnSpPr>
          <p:spPr>
            <a:xfrm flipH="1">
              <a:off x="6200775" y="3086100"/>
              <a:ext cx="38100" cy="16383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215" idx="4"/>
              <a:endCxn id="221" idx="0"/>
            </p:cNvCxnSpPr>
            <p:nvPr/>
          </p:nvCxnSpPr>
          <p:spPr>
            <a:xfrm flipH="1">
              <a:off x="4876800" y="3733800"/>
              <a:ext cx="304800" cy="9144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215" idx="5"/>
              <a:endCxn id="216" idx="0"/>
            </p:cNvCxnSpPr>
            <p:nvPr/>
          </p:nvCxnSpPr>
          <p:spPr>
            <a:xfrm>
              <a:off x="5289363" y="3689163"/>
              <a:ext cx="44637" cy="14162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18" idx="3"/>
              <a:endCxn id="216" idx="7"/>
            </p:cNvCxnSpPr>
            <p:nvPr/>
          </p:nvCxnSpPr>
          <p:spPr>
            <a:xfrm flipH="1">
              <a:off x="5441763" y="4527363"/>
              <a:ext cx="384549" cy="622674"/>
            </a:xfrm>
            <a:prstGeom prst="straightConnector1">
              <a:avLst/>
            </a:prstGeom>
            <a:ln w="4762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218" idx="4"/>
              <a:endCxn id="220" idx="1"/>
            </p:cNvCxnSpPr>
            <p:nvPr/>
          </p:nvCxnSpPr>
          <p:spPr>
            <a:xfrm>
              <a:off x="5934075" y="4572000"/>
              <a:ext cx="158937" cy="1970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a:off x="6781800" y="3257550"/>
              <a:ext cx="228600" cy="10858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2" name="Rectangle 231"/>
            <p:cNvSpPr/>
            <p:nvPr/>
          </p:nvSpPr>
          <p:spPr>
            <a:xfrm>
              <a:off x="7162800" y="3257550"/>
              <a:ext cx="228600" cy="10858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3" name="Rectangle 232"/>
            <p:cNvSpPr/>
            <p:nvPr/>
          </p:nvSpPr>
          <p:spPr>
            <a:xfrm>
              <a:off x="7543800" y="3257550"/>
              <a:ext cx="228600" cy="1085850"/>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4" name="TextBox 233"/>
            <p:cNvSpPr txBox="1"/>
            <p:nvPr/>
          </p:nvSpPr>
          <p:spPr>
            <a:xfrm>
              <a:off x="6617082" y="2743200"/>
              <a:ext cx="1345818" cy="430887"/>
            </a:xfrm>
            <a:prstGeom prst="rect">
              <a:avLst/>
            </a:prstGeom>
            <a:noFill/>
          </p:spPr>
          <p:txBody>
            <a:bodyPr wrap="none" rtlCol="0">
              <a:spAutoFit/>
            </a:bodyPr>
            <a:lstStyle/>
            <a:p>
              <a:r>
                <a:rPr lang="en-US" sz="2200" dirty="0" smtClean="0"/>
                <a:t>Resources</a:t>
              </a:r>
              <a:endParaRPr lang="en-US" sz="2200" dirty="0"/>
            </a:p>
          </p:txBody>
        </p:sp>
        <p:sp>
          <p:nvSpPr>
            <p:cNvPr id="235" name="TextBox 234"/>
            <p:cNvSpPr txBox="1"/>
            <p:nvPr/>
          </p:nvSpPr>
          <p:spPr>
            <a:xfrm rot="5400000">
              <a:off x="7552484" y="3584384"/>
              <a:ext cx="1137299" cy="369332"/>
            </a:xfrm>
            <a:prstGeom prst="rect">
              <a:avLst/>
            </a:prstGeom>
            <a:noFill/>
          </p:spPr>
          <p:txBody>
            <a:bodyPr wrap="none" rtlCol="0">
              <a:spAutoFit/>
            </a:bodyPr>
            <a:lstStyle/>
            <a:p>
              <a:r>
                <a:rPr lang="en-US" dirty="0" smtClean="0"/>
                <a:t>Utilization</a:t>
              </a:r>
              <a:endParaRPr lang="en-US" dirty="0"/>
            </a:p>
          </p:txBody>
        </p:sp>
        <p:cxnSp>
          <p:nvCxnSpPr>
            <p:cNvPr id="236" name="Straight Arrow Connector 235"/>
            <p:cNvCxnSpPr/>
            <p:nvPr/>
          </p:nvCxnSpPr>
          <p:spPr>
            <a:xfrm>
              <a:off x="7936467" y="3260818"/>
              <a:ext cx="0" cy="107688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237" name="Rectangle 236"/>
            <p:cNvSpPr/>
            <p:nvPr/>
          </p:nvSpPr>
          <p:spPr>
            <a:xfrm>
              <a:off x="7543800" y="3257550"/>
              <a:ext cx="228600" cy="1080150"/>
            </a:xfrm>
            <a:prstGeom prst="rect">
              <a:avLst/>
            </a:prstGeom>
            <a:solidFill>
              <a:srgbClr val="339933"/>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161" name="Rectangle 160"/>
          <p:cNvSpPr/>
          <p:nvPr/>
        </p:nvSpPr>
        <p:spPr>
          <a:xfrm>
            <a:off x="7162800" y="2491554"/>
            <a:ext cx="228600" cy="42834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6781800" y="2494821"/>
            <a:ext cx="228600" cy="68253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9" name="TextBox 238"/>
          <p:cNvSpPr txBox="1"/>
          <p:nvPr/>
        </p:nvSpPr>
        <p:spPr>
          <a:xfrm>
            <a:off x="4925909" y="1524000"/>
            <a:ext cx="1474891" cy="430887"/>
          </a:xfrm>
          <a:prstGeom prst="rect">
            <a:avLst/>
          </a:prstGeom>
          <a:noFill/>
        </p:spPr>
        <p:txBody>
          <a:bodyPr wrap="none" rtlCol="0">
            <a:spAutoFit/>
          </a:bodyPr>
          <a:lstStyle/>
          <a:p>
            <a:r>
              <a:rPr lang="en-US" sz="2200" u="sng" dirty="0" smtClean="0"/>
              <a:t>Application</a:t>
            </a:r>
            <a:endParaRPr lang="en-US" sz="2200" u="sng" dirty="0"/>
          </a:p>
        </p:txBody>
      </p:sp>
      <p:sp>
        <p:nvSpPr>
          <p:cNvPr id="245" name="TextBox 244"/>
          <p:cNvSpPr txBox="1"/>
          <p:nvPr/>
        </p:nvSpPr>
        <p:spPr>
          <a:xfrm>
            <a:off x="3944578" y="5791200"/>
            <a:ext cx="1345818" cy="430887"/>
          </a:xfrm>
          <a:prstGeom prst="rect">
            <a:avLst/>
          </a:prstGeom>
          <a:noFill/>
        </p:spPr>
        <p:txBody>
          <a:bodyPr wrap="none" rtlCol="0">
            <a:spAutoFit/>
          </a:bodyPr>
          <a:lstStyle/>
          <a:p>
            <a:r>
              <a:rPr lang="en-US" sz="2200" dirty="0" smtClean="0"/>
              <a:t>Resources</a:t>
            </a:r>
            <a:endParaRPr lang="en-US" sz="2200" dirty="0"/>
          </a:p>
        </p:txBody>
      </p:sp>
      <p:sp>
        <p:nvSpPr>
          <p:cNvPr id="246" name="TextBox 245"/>
          <p:cNvSpPr txBox="1"/>
          <p:nvPr/>
        </p:nvSpPr>
        <p:spPr>
          <a:xfrm rot="16200000">
            <a:off x="2798980" y="5114422"/>
            <a:ext cx="753732" cy="430887"/>
          </a:xfrm>
          <a:prstGeom prst="rect">
            <a:avLst/>
          </a:prstGeom>
          <a:noFill/>
        </p:spPr>
        <p:txBody>
          <a:bodyPr wrap="none" rtlCol="0">
            <a:spAutoFit/>
          </a:bodyPr>
          <a:lstStyle/>
          <a:p>
            <a:r>
              <a:rPr lang="en-US" sz="2200" dirty="0" smtClean="0"/>
              <a:t>Time</a:t>
            </a:r>
            <a:endParaRPr lang="en-US" sz="2200" dirty="0"/>
          </a:p>
        </p:txBody>
      </p:sp>
      <p:grpSp>
        <p:nvGrpSpPr>
          <p:cNvPr id="21" name="Group 20"/>
          <p:cNvGrpSpPr/>
          <p:nvPr/>
        </p:nvGrpSpPr>
        <p:grpSpPr>
          <a:xfrm>
            <a:off x="3175846" y="4876799"/>
            <a:ext cx="2767754" cy="1066801"/>
            <a:chOff x="3175846" y="5562599"/>
            <a:chExt cx="2767754" cy="1066801"/>
          </a:xfrm>
        </p:grpSpPr>
        <p:cxnSp>
          <p:nvCxnSpPr>
            <p:cNvPr id="241" name="Straight Connector 240"/>
            <p:cNvCxnSpPr/>
            <p:nvPr/>
          </p:nvCxnSpPr>
          <p:spPr>
            <a:xfrm>
              <a:off x="3366346" y="5562599"/>
              <a:ext cx="0" cy="1066801"/>
            </a:xfrm>
            <a:prstGeom prst="line">
              <a:avLst/>
            </a:prstGeom>
            <a:ln w="28575"/>
          </p:spPr>
          <p:style>
            <a:lnRef idx="1">
              <a:schemeClr val="dk1"/>
            </a:lnRef>
            <a:fillRef idx="0">
              <a:schemeClr val="dk1"/>
            </a:fillRef>
            <a:effectRef idx="0">
              <a:schemeClr val="dk1"/>
            </a:effectRef>
            <a:fontRef idx="minor">
              <a:schemeClr val="tx1"/>
            </a:fontRef>
          </p:style>
        </p:cxnSp>
        <p:cxnSp>
          <p:nvCxnSpPr>
            <p:cNvPr id="242" name="Straight Connector 241"/>
            <p:cNvCxnSpPr/>
            <p:nvPr/>
          </p:nvCxnSpPr>
          <p:spPr>
            <a:xfrm>
              <a:off x="3175846" y="6477000"/>
              <a:ext cx="2767754" cy="0"/>
            </a:xfrm>
            <a:prstGeom prst="line">
              <a:avLst/>
            </a:prstGeom>
            <a:ln w="28575"/>
          </p:spPr>
          <p:style>
            <a:lnRef idx="1">
              <a:schemeClr val="dk1"/>
            </a:lnRef>
            <a:fillRef idx="0">
              <a:schemeClr val="dk1"/>
            </a:fillRef>
            <a:effectRef idx="0">
              <a:schemeClr val="dk1"/>
            </a:effectRef>
            <a:fontRef idx="minor">
              <a:schemeClr val="tx1"/>
            </a:fontRef>
          </p:style>
        </p:cxnSp>
        <p:sp>
          <p:nvSpPr>
            <p:cNvPr id="250" name="Freeform 249"/>
            <p:cNvSpPr/>
            <p:nvPr/>
          </p:nvSpPr>
          <p:spPr>
            <a:xfrm>
              <a:off x="3461596" y="5638799"/>
              <a:ext cx="2233613" cy="752475"/>
            </a:xfrm>
            <a:custGeom>
              <a:avLst/>
              <a:gdLst>
                <a:gd name="connsiteX0" fmla="*/ 0 w 2233613"/>
                <a:gd name="connsiteY0" fmla="*/ 838200 h 838200"/>
                <a:gd name="connsiteX1" fmla="*/ 938213 w 2233613"/>
                <a:gd name="connsiteY1" fmla="*/ 752475 h 838200"/>
                <a:gd name="connsiteX2" fmla="*/ 1728788 w 2233613"/>
                <a:gd name="connsiteY2" fmla="*/ 504825 h 838200"/>
                <a:gd name="connsiteX3" fmla="*/ 2233613 w 2233613"/>
                <a:gd name="connsiteY3" fmla="*/ 0 h 838200"/>
              </a:gdLst>
              <a:ahLst/>
              <a:cxnLst>
                <a:cxn ang="0">
                  <a:pos x="connsiteX0" y="connsiteY0"/>
                </a:cxn>
                <a:cxn ang="0">
                  <a:pos x="connsiteX1" y="connsiteY1"/>
                </a:cxn>
                <a:cxn ang="0">
                  <a:pos x="connsiteX2" y="connsiteY2"/>
                </a:cxn>
                <a:cxn ang="0">
                  <a:pos x="connsiteX3" y="connsiteY3"/>
                </a:cxn>
              </a:cxnLst>
              <a:rect l="l" t="t" r="r" b="b"/>
              <a:pathLst>
                <a:path w="2233613" h="838200">
                  <a:moveTo>
                    <a:pt x="0" y="838200"/>
                  </a:moveTo>
                  <a:cubicBezTo>
                    <a:pt x="325041" y="823119"/>
                    <a:pt x="650082" y="808038"/>
                    <a:pt x="938213" y="752475"/>
                  </a:cubicBezTo>
                  <a:cubicBezTo>
                    <a:pt x="1226344" y="696912"/>
                    <a:pt x="1512888" y="630237"/>
                    <a:pt x="1728788" y="504825"/>
                  </a:cubicBezTo>
                  <a:cubicBezTo>
                    <a:pt x="1944688" y="379413"/>
                    <a:pt x="2089150" y="189706"/>
                    <a:pt x="2233613" y="0"/>
                  </a:cubicBez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0096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63"/>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1000"/>
                                  </p:stCondLst>
                                  <p:childTnLst>
                                    <p:set>
                                      <p:cBhvr>
                                        <p:cTn id="11" dur="1" fill="hold">
                                          <p:stCondLst>
                                            <p:cond delay="0"/>
                                          </p:stCondLst>
                                        </p:cTn>
                                        <p:tgtEl>
                                          <p:spTgt spid="163"/>
                                        </p:tgtEl>
                                        <p:attrNameLst>
                                          <p:attrName>style.visibility</p:attrName>
                                        </p:attrNameLst>
                                      </p:cBhvr>
                                      <p:to>
                                        <p:strVal val="hidden"/>
                                      </p:to>
                                    </p:set>
                                  </p:childTnLst>
                                </p:cTn>
                              </p:par>
                              <p:par>
                                <p:cTn id="12" presetID="1" presetClass="entr" presetSubtype="0" fill="hold" nodeType="withEffect">
                                  <p:stCondLst>
                                    <p:cond delay="1000"/>
                                  </p:stCondLst>
                                  <p:childTnLst>
                                    <p:set>
                                      <p:cBhvr>
                                        <p:cTn id="13" dur="1" fill="hold">
                                          <p:stCondLst>
                                            <p:cond delay="0"/>
                                          </p:stCondLst>
                                        </p:cTn>
                                        <p:tgtEl>
                                          <p:spTgt spid="188"/>
                                        </p:tgtEl>
                                        <p:attrNameLst>
                                          <p:attrName>style.visibility</p:attrName>
                                        </p:attrNameLst>
                                      </p:cBhvr>
                                      <p:to>
                                        <p:strVal val="visible"/>
                                      </p:to>
                                    </p:set>
                                  </p:childTnLst>
                                </p:cTn>
                              </p:par>
                            </p:childTnLst>
                          </p:cTn>
                        </p:par>
                        <p:par>
                          <p:cTn id="14" fill="hold">
                            <p:stCondLst>
                              <p:cond delay="1000"/>
                            </p:stCondLst>
                            <p:childTnLst>
                              <p:par>
                                <p:cTn id="15" presetID="1" presetClass="exit" presetSubtype="0" fill="hold" nodeType="afterEffect">
                                  <p:stCondLst>
                                    <p:cond delay="1000"/>
                                  </p:stCondLst>
                                  <p:childTnLst>
                                    <p:set>
                                      <p:cBhvr>
                                        <p:cTn id="16" dur="1" fill="hold">
                                          <p:stCondLst>
                                            <p:cond delay="0"/>
                                          </p:stCondLst>
                                        </p:cTn>
                                        <p:tgtEl>
                                          <p:spTgt spid="188"/>
                                        </p:tgtEl>
                                        <p:attrNameLst>
                                          <p:attrName>style.visibility</p:attrName>
                                        </p:attrNameLst>
                                      </p:cBhvr>
                                      <p:to>
                                        <p:strVal val="hidden"/>
                                      </p:to>
                                    </p:set>
                                  </p:childTnLst>
                                </p:cTn>
                              </p:par>
                              <p:par>
                                <p:cTn id="17" presetID="1" presetClass="entr" presetSubtype="0" fill="hold" nodeType="withEffect">
                                  <p:stCondLst>
                                    <p:cond delay="1000"/>
                                  </p:stCondLst>
                                  <p:childTnLst>
                                    <p:set>
                                      <p:cBhvr>
                                        <p:cTn id="18" dur="1" fill="hold">
                                          <p:stCondLst>
                                            <p:cond delay="0"/>
                                          </p:stCondLst>
                                        </p:cTn>
                                        <p:tgtEl>
                                          <p:spTgt spid="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60438"/>
          </a:xfrm>
        </p:spPr>
        <p:txBody>
          <a:bodyPr>
            <a:normAutofit/>
          </a:bodyPr>
          <a:lstStyle/>
          <a:p>
            <a:r>
              <a:rPr lang="en-US" dirty="0" smtClean="0"/>
              <a:t>Active </a:t>
            </a:r>
            <a:r>
              <a:rPr lang="en-US" dirty="0" smtClean="0"/>
              <a:t>measurement of critical paths, resource impact</a:t>
            </a:r>
            <a:endParaRPr lang="en-US" dirty="0"/>
          </a:p>
        </p:txBody>
      </p:sp>
      <p:sp>
        <p:nvSpPr>
          <p:cNvPr id="3" name="Content Placeholder 2"/>
          <p:cNvSpPr>
            <a:spLocks noGrp="1"/>
          </p:cNvSpPr>
          <p:nvPr>
            <p:ph idx="1"/>
          </p:nvPr>
        </p:nvSpPr>
        <p:spPr/>
        <p:txBody>
          <a:bodyPr/>
          <a:lstStyle/>
          <a:p>
            <a:r>
              <a:rPr lang="en-US" dirty="0" smtClean="0"/>
              <a:t>Measure application </a:t>
            </a:r>
            <a:r>
              <a:rPr lang="en-US" b="1" dirty="0" smtClean="0"/>
              <a:t>Impact</a:t>
            </a:r>
          </a:p>
          <a:p>
            <a:pPr lvl="1"/>
            <a:r>
              <a:rPr lang="en-US" dirty="0" smtClean="0"/>
              <a:t>Run small workloads </a:t>
            </a:r>
            <a:br>
              <a:rPr lang="en-US" dirty="0" smtClean="0"/>
            </a:br>
            <a:r>
              <a:rPr lang="en-US" dirty="0" smtClean="0"/>
              <a:t>that utilize same </a:t>
            </a:r>
            <a:br>
              <a:rPr lang="en-US" dirty="0" smtClean="0"/>
            </a:br>
            <a:r>
              <a:rPr lang="en-US" dirty="0" smtClean="0"/>
              <a:t>resources as </a:t>
            </a:r>
            <a:br>
              <a:rPr lang="en-US" dirty="0" smtClean="0"/>
            </a:br>
            <a:r>
              <a:rPr lang="en-US" dirty="0" smtClean="0"/>
              <a:t>application</a:t>
            </a:r>
          </a:p>
          <a:p>
            <a:pPr lvl="1"/>
            <a:r>
              <a:rPr lang="en-US" dirty="0" smtClean="0"/>
              <a:t>Infer the amount </a:t>
            </a:r>
            <a:br>
              <a:rPr lang="en-US" dirty="0" smtClean="0"/>
            </a:br>
            <a:r>
              <a:rPr lang="en-US" dirty="0" smtClean="0"/>
              <a:t>available from </a:t>
            </a:r>
            <a:br>
              <a:rPr lang="en-US" dirty="0" smtClean="0"/>
            </a:br>
            <a:r>
              <a:rPr lang="en-US" dirty="0" smtClean="0"/>
              <a:t>workload</a:t>
            </a:r>
            <a:br>
              <a:rPr lang="en-US" dirty="0" smtClean="0"/>
            </a:br>
            <a:r>
              <a:rPr lang="en-US" dirty="0" smtClean="0"/>
              <a:t>execution time</a:t>
            </a:r>
            <a:endParaRPr lang="en-US" dirty="0"/>
          </a:p>
        </p:txBody>
      </p:sp>
      <p:sp>
        <p:nvSpPr>
          <p:cNvPr id="111" name="Oval 110"/>
          <p:cNvSpPr/>
          <p:nvPr/>
        </p:nvSpPr>
        <p:spPr>
          <a:xfrm>
            <a:off x="4371642" y="28194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Oval 111"/>
          <p:cNvSpPr/>
          <p:nvPr/>
        </p:nvSpPr>
        <p:spPr>
          <a:xfrm>
            <a:off x="4524042" y="3505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Oval 112"/>
          <p:cNvSpPr/>
          <p:nvPr/>
        </p:nvSpPr>
        <p:spPr>
          <a:xfrm>
            <a:off x="4676442" y="4191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Oval 113"/>
          <p:cNvSpPr/>
          <p:nvPr/>
        </p:nvSpPr>
        <p:spPr>
          <a:xfrm>
            <a:off x="4981242" y="28194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5" name="Oval 114"/>
          <p:cNvSpPr/>
          <p:nvPr/>
        </p:nvSpPr>
        <p:spPr>
          <a:xfrm>
            <a:off x="5276517" y="35052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6" name="Oval 115"/>
          <p:cNvSpPr/>
          <p:nvPr/>
        </p:nvSpPr>
        <p:spPr>
          <a:xfrm>
            <a:off x="5581317" y="28575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Oval 116"/>
          <p:cNvSpPr/>
          <p:nvPr/>
        </p:nvSpPr>
        <p:spPr>
          <a:xfrm>
            <a:off x="5543217" y="4191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Oval 117"/>
          <p:cNvSpPr/>
          <p:nvPr/>
        </p:nvSpPr>
        <p:spPr>
          <a:xfrm>
            <a:off x="4219242" y="47244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9" name="Straight Arrow Connector 118"/>
          <p:cNvCxnSpPr>
            <a:stCxn id="111" idx="4"/>
            <a:endCxn id="112" idx="1"/>
          </p:cNvCxnSpPr>
          <p:nvPr/>
        </p:nvCxnSpPr>
        <p:spPr>
          <a:xfrm>
            <a:off x="4524042" y="3124200"/>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4" idx="3"/>
            <a:endCxn id="112" idx="7"/>
          </p:cNvCxnSpPr>
          <p:nvPr/>
        </p:nvCxnSpPr>
        <p:spPr>
          <a:xfrm flipH="1">
            <a:off x="4784205" y="3079563"/>
            <a:ext cx="241674" cy="47027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4" idx="5"/>
            <a:endCxn id="115" idx="1"/>
          </p:cNvCxnSpPr>
          <p:nvPr/>
        </p:nvCxnSpPr>
        <p:spPr>
          <a:xfrm>
            <a:off x="5241405" y="3079563"/>
            <a:ext cx="79749" cy="4702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6" idx="3"/>
            <a:endCxn id="115" idx="7"/>
          </p:cNvCxnSpPr>
          <p:nvPr/>
        </p:nvCxnSpPr>
        <p:spPr>
          <a:xfrm flipH="1">
            <a:off x="5536680" y="3117663"/>
            <a:ext cx="89274" cy="4321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6" idx="4"/>
            <a:endCxn id="117" idx="0"/>
          </p:cNvCxnSpPr>
          <p:nvPr/>
        </p:nvCxnSpPr>
        <p:spPr>
          <a:xfrm flipH="1">
            <a:off x="5695617" y="3162300"/>
            <a:ext cx="38100" cy="10287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18" idx="0"/>
          </p:cNvCxnSpPr>
          <p:nvPr/>
        </p:nvCxnSpPr>
        <p:spPr>
          <a:xfrm flipH="1">
            <a:off x="4371642" y="3810000"/>
            <a:ext cx="304800" cy="91440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2" idx="5"/>
            <a:endCxn id="113" idx="0"/>
          </p:cNvCxnSpPr>
          <p:nvPr/>
        </p:nvCxnSpPr>
        <p:spPr>
          <a:xfrm>
            <a:off x="4784205" y="3765363"/>
            <a:ext cx="446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5" idx="3"/>
            <a:endCxn id="113" idx="7"/>
          </p:cNvCxnSpPr>
          <p:nvPr/>
        </p:nvCxnSpPr>
        <p:spPr>
          <a:xfrm flipH="1">
            <a:off x="4936605" y="3765363"/>
            <a:ext cx="384549" cy="470274"/>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5" idx="4"/>
            <a:endCxn id="117" idx="1"/>
          </p:cNvCxnSpPr>
          <p:nvPr/>
        </p:nvCxnSpPr>
        <p:spPr>
          <a:xfrm>
            <a:off x="5428917" y="3810000"/>
            <a:ext cx="158937" cy="425637"/>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6276642" y="3333750"/>
            <a:ext cx="228600" cy="10858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9" name="Rectangle 128"/>
          <p:cNvSpPr/>
          <p:nvPr/>
        </p:nvSpPr>
        <p:spPr>
          <a:xfrm>
            <a:off x="6657642" y="3333750"/>
            <a:ext cx="228600" cy="10858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0" name="Rectangle 129"/>
          <p:cNvSpPr/>
          <p:nvPr/>
        </p:nvSpPr>
        <p:spPr>
          <a:xfrm>
            <a:off x="7038642" y="3333750"/>
            <a:ext cx="228600" cy="1085850"/>
          </a:xfrm>
          <a:prstGeom prst="rect">
            <a:avLst/>
          </a:prstGeom>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1" name="TextBox 130"/>
          <p:cNvSpPr txBox="1"/>
          <p:nvPr/>
        </p:nvSpPr>
        <p:spPr>
          <a:xfrm>
            <a:off x="6111924" y="2819400"/>
            <a:ext cx="1345818" cy="430887"/>
          </a:xfrm>
          <a:prstGeom prst="rect">
            <a:avLst/>
          </a:prstGeom>
          <a:noFill/>
        </p:spPr>
        <p:txBody>
          <a:bodyPr wrap="none" rtlCol="0">
            <a:spAutoFit/>
          </a:bodyPr>
          <a:lstStyle/>
          <a:p>
            <a:r>
              <a:rPr lang="en-US" sz="2200" dirty="0" smtClean="0"/>
              <a:t>Resources</a:t>
            </a:r>
            <a:endParaRPr lang="en-US" sz="2200" dirty="0"/>
          </a:p>
        </p:txBody>
      </p:sp>
      <p:sp>
        <p:nvSpPr>
          <p:cNvPr id="134" name="Rectangle 133"/>
          <p:cNvSpPr/>
          <p:nvPr/>
        </p:nvSpPr>
        <p:spPr>
          <a:xfrm>
            <a:off x="7038642" y="3333750"/>
            <a:ext cx="228600" cy="171450"/>
          </a:xfrm>
          <a:prstGeom prst="rect">
            <a:avLst/>
          </a:prstGeom>
          <a:solidFill>
            <a:srgbClr val="339933"/>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0" name="Rectangle 159"/>
          <p:cNvSpPr/>
          <p:nvPr/>
        </p:nvSpPr>
        <p:spPr>
          <a:xfrm>
            <a:off x="6657642" y="3337017"/>
            <a:ext cx="228600" cy="42834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276642" y="3340284"/>
            <a:ext cx="228600" cy="68253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4" name="Oval 163"/>
          <p:cNvSpPr/>
          <p:nvPr/>
        </p:nvSpPr>
        <p:spPr>
          <a:xfrm>
            <a:off x="8058150" y="3343275"/>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5" name="Oval 164"/>
          <p:cNvSpPr/>
          <p:nvPr/>
        </p:nvSpPr>
        <p:spPr>
          <a:xfrm>
            <a:off x="8058150" y="4191000"/>
            <a:ext cx="3048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6" name="Straight Arrow Connector 165"/>
          <p:cNvCxnSpPr>
            <a:stCxn id="164" idx="4"/>
            <a:endCxn id="165" idx="0"/>
          </p:cNvCxnSpPr>
          <p:nvPr/>
        </p:nvCxnSpPr>
        <p:spPr>
          <a:xfrm>
            <a:off x="8210550" y="3648075"/>
            <a:ext cx="0" cy="542925"/>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4371642" y="2369463"/>
            <a:ext cx="1474891" cy="430887"/>
          </a:xfrm>
          <a:prstGeom prst="rect">
            <a:avLst/>
          </a:prstGeom>
          <a:noFill/>
        </p:spPr>
        <p:txBody>
          <a:bodyPr wrap="none" rtlCol="0">
            <a:spAutoFit/>
          </a:bodyPr>
          <a:lstStyle/>
          <a:p>
            <a:r>
              <a:rPr lang="en-US" sz="2200" u="sng" dirty="0" smtClean="0"/>
              <a:t>Application</a:t>
            </a:r>
            <a:endParaRPr lang="en-US" sz="2200" u="sng" dirty="0"/>
          </a:p>
        </p:txBody>
      </p:sp>
      <p:sp>
        <p:nvSpPr>
          <p:cNvPr id="168" name="TextBox 167"/>
          <p:cNvSpPr txBox="1"/>
          <p:nvPr/>
        </p:nvSpPr>
        <p:spPr>
          <a:xfrm>
            <a:off x="7343442" y="2354759"/>
            <a:ext cx="1800558" cy="769441"/>
          </a:xfrm>
          <a:prstGeom prst="rect">
            <a:avLst/>
          </a:prstGeom>
          <a:noFill/>
        </p:spPr>
        <p:txBody>
          <a:bodyPr wrap="none" rtlCol="0">
            <a:spAutoFit/>
          </a:bodyPr>
          <a:lstStyle/>
          <a:p>
            <a:pPr algn="ctr"/>
            <a:r>
              <a:rPr lang="en-US" sz="2200" u="sng" dirty="0" smtClean="0"/>
              <a:t>Measurement</a:t>
            </a:r>
            <a:br>
              <a:rPr lang="en-US" sz="2200" u="sng" dirty="0" smtClean="0"/>
            </a:br>
            <a:r>
              <a:rPr lang="en-US" sz="2200" u="sng" dirty="0" smtClean="0"/>
              <a:t>Workload</a:t>
            </a:r>
            <a:endParaRPr lang="en-US" sz="2200" u="sng" dirty="0"/>
          </a:p>
        </p:txBody>
      </p:sp>
      <p:sp>
        <p:nvSpPr>
          <p:cNvPr id="169" name="Rectangle 168"/>
          <p:cNvSpPr/>
          <p:nvPr/>
        </p:nvSpPr>
        <p:spPr>
          <a:xfrm>
            <a:off x="7038642" y="3876675"/>
            <a:ext cx="228600" cy="85725"/>
          </a:xfrm>
          <a:prstGeom prst="rect">
            <a:avLst/>
          </a:prstGeom>
          <a:solidFill>
            <a:srgbClr val="339933"/>
          </a:solidFill>
          <a:ln>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2" name="Curved Connector 21"/>
          <p:cNvCxnSpPr>
            <a:stCxn id="164" idx="2"/>
            <a:endCxn id="165" idx="2"/>
          </p:cNvCxnSpPr>
          <p:nvPr/>
        </p:nvCxnSpPr>
        <p:spPr>
          <a:xfrm rot="10800000" flipV="1">
            <a:off x="8058150" y="3495674"/>
            <a:ext cx="12700" cy="847725"/>
          </a:xfrm>
          <a:prstGeom prst="curvedConnector3">
            <a:avLst>
              <a:gd name="adj1" fmla="val 7425000"/>
            </a:avLst>
          </a:prstGeom>
          <a:ln w="28575">
            <a:solidFill>
              <a:srgbClr val="008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urved Connector 169"/>
          <p:cNvCxnSpPr/>
          <p:nvPr/>
        </p:nvCxnSpPr>
        <p:spPr>
          <a:xfrm rot="10800000" flipV="1">
            <a:off x="8058151" y="3492500"/>
            <a:ext cx="12700" cy="847725"/>
          </a:xfrm>
          <a:prstGeom prst="curvedConnector3">
            <a:avLst>
              <a:gd name="adj1" fmla="val 7325000"/>
            </a:avLst>
          </a:prstGeom>
          <a:ln w="28575">
            <a:solidFill>
              <a:srgbClr val="008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6200" y="5879068"/>
            <a:ext cx="2325727" cy="369332"/>
          </a:xfrm>
          <a:prstGeom prst="rect">
            <a:avLst/>
          </a:prstGeom>
          <a:noFill/>
        </p:spPr>
        <p:txBody>
          <a:bodyPr wrap="none" rtlCol="0">
            <a:spAutoFit/>
          </a:bodyPr>
          <a:lstStyle/>
          <a:p>
            <a:r>
              <a:rPr lang="en-US" b="1" dirty="0" err="1" smtClean="0"/>
              <a:t>Bronevesky</a:t>
            </a:r>
            <a:r>
              <a:rPr lang="en-US" b="1" dirty="0" smtClean="0"/>
              <a:t> et al, LLNL</a:t>
            </a:r>
            <a:endParaRPr lang="en-US" b="1" dirty="0"/>
          </a:p>
        </p:txBody>
      </p:sp>
    </p:spTree>
    <p:extLst>
      <p:ext uri="{BB962C8B-B14F-4D97-AF65-F5344CB8AC3E}">
        <p14:creationId xmlns:p14="http://schemas.microsoft.com/office/powerpoint/2010/main" val="956288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9"/>
                                        </p:tgtEl>
                                        <p:attrNameLst>
                                          <p:attrName>style.visibility</p:attrName>
                                        </p:attrNameLst>
                                      </p:cBhvr>
                                      <p:to>
                                        <p:strVal val="visible"/>
                                      </p:to>
                                    </p:set>
                                  </p:childTnLst>
                                </p:cTn>
                              </p:par>
                            </p:childTnLst>
                          </p:cTn>
                        </p:par>
                        <p:par>
                          <p:cTn id="10" fill="hold">
                            <p:stCondLst>
                              <p:cond delay="1000"/>
                            </p:stCondLst>
                            <p:childTnLst>
                              <p:par>
                                <p:cTn id="11" presetID="22" presetClass="exit" presetSubtype="1" fill="hold" nodeType="afterEffect">
                                  <p:stCondLst>
                                    <p:cond delay="0"/>
                                  </p:stCondLst>
                                  <p:childTnLst>
                                    <p:animEffect transition="out" filter="wipe(up)">
                                      <p:cBhvr>
                                        <p:cTn id="12" dur="1000"/>
                                        <p:tgtEl>
                                          <p:spTgt spid="22"/>
                                        </p:tgtEl>
                                      </p:cBhvr>
                                    </p:animEffect>
                                    <p:set>
                                      <p:cBhvr>
                                        <p:cTn id="13" dur="1" fill="hold">
                                          <p:stCondLst>
                                            <p:cond delay="999"/>
                                          </p:stCondLst>
                                        </p:cTn>
                                        <p:tgtEl>
                                          <p:spTgt spid="22"/>
                                        </p:tgtEl>
                                        <p:attrNameLst>
                                          <p:attrName>style.visibility</p:attrName>
                                        </p:attrNameLst>
                                      </p:cBhvr>
                                      <p:to>
                                        <p:strVal val="hidden"/>
                                      </p:to>
                                    </p:se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1000"/>
                                        <p:tgtEl>
                                          <p:spTgt spid="22"/>
                                        </p:tgtEl>
                                      </p:cBhvr>
                                    </p:animEffect>
                                  </p:childTnLst>
                                </p:cTn>
                              </p:par>
                            </p:childTnLst>
                          </p:cTn>
                        </p:par>
                        <p:par>
                          <p:cTn id="18" fill="hold">
                            <p:stCondLst>
                              <p:cond delay="3000"/>
                            </p:stCondLst>
                            <p:childTnLst>
                              <p:par>
                                <p:cTn id="19" presetID="22" presetClass="exit" presetSubtype="1" fill="hold" nodeType="afterEffect">
                                  <p:stCondLst>
                                    <p:cond delay="0"/>
                                  </p:stCondLst>
                                  <p:childTnLst>
                                    <p:animEffect transition="out" filter="wipe(up)">
                                      <p:cBhvr>
                                        <p:cTn id="20" dur="1000"/>
                                        <p:tgtEl>
                                          <p:spTgt spid="22"/>
                                        </p:tgtEl>
                                      </p:cBhvr>
                                    </p:animEffect>
                                    <p:set>
                                      <p:cBhvr>
                                        <p:cTn id="21" dur="1" fill="hold">
                                          <p:stCondLst>
                                            <p:cond delay="999"/>
                                          </p:stCondLst>
                                        </p:cTn>
                                        <p:tgtEl>
                                          <p:spTgt spid="22"/>
                                        </p:tgtEl>
                                        <p:attrNameLst>
                                          <p:attrName>style.visibility</p:attrName>
                                        </p:attrNameLst>
                                      </p:cBhvr>
                                      <p:to>
                                        <p:strVal val="hidden"/>
                                      </p:to>
                                    </p:se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170"/>
                                        </p:tgtEl>
                                        <p:attrNameLst>
                                          <p:attrName>style.visibility</p:attrName>
                                        </p:attrNameLst>
                                      </p:cBhvr>
                                      <p:to>
                                        <p:strVal val="visible"/>
                                      </p:to>
                                    </p:set>
                                    <p:animEffect transition="in" filter="wipe(up)">
                                      <p:cBhvr>
                                        <p:cTn id="25" dur="1000"/>
                                        <p:tgtEl>
                                          <p:spTgt spid="170"/>
                                        </p:tgtEl>
                                      </p:cBhvr>
                                    </p:animEffect>
                                  </p:childTnLst>
                                </p:cTn>
                              </p:par>
                            </p:childTnLst>
                          </p:cTn>
                        </p:par>
                        <p:par>
                          <p:cTn id="26" fill="hold">
                            <p:stCondLst>
                              <p:cond delay="5000"/>
                            </p:stCondLst>
                            <p:childTnLst>
                              <p:par>
                                <p:cTn id="27" presetID="22" presetClass="exit" presetSubtype="1" fill="hold" nodeType="afterEffect">
                                  <p:stCondLst>
                                    <p:cond delay="0"/>
                                  </p:stCondLst>
                                  <p:childTnLst>
                                    <p:animEffect transition="out" filter="wipe(up)">
                                      <p:cBhvr>
                                        <p:cTn id="28" dur="1000"/>
                                        <p:tgtEl>
                                          <p:spTgt spid="170"/>
                                        </p:tgtEl>
                                      </p:cBhvr>
                                    </p:animEffect>
                                    <p:set>
                                      <p:cBhvr>
                                        <p:cTn id="29" dur="1" fill="hold">
                                          <p:stCondLst>
                                            <p:cond delay="999"/>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p:txBody>
          <a:bodyPr>
            <a:normAutofit/>
          </a:bodyPr>
          <a:lstStyle/>
          <a:p>
            <a:r>
              <a:rPr lang="en-US" dirty="0" smtClean="0"/>
              <a:t>Developed compressibility measurements</a:t>
            </a:r>
          </a:p>
          <a:p>
            <a:pPr lvl="1"/>
            <a:r>
              <a:rPr lang="en-US" dirty="0" smtClean="0"/>
              <a:t>Shared cache storage, bandwidth</a:t>
            </a:r>
          </a:p>
          <a:p>
            <a:pPr lvl="1"/>
            <a:r>
              <a:rPr lang="en-US" dirty="0" smtClean="0"/>
              <a:t>Network bandwidth and latency</a:t>
            </a:r>
          </a:p>
        </p:txBody>
      </p:sp>
      <p:sp>
        <p:nvSpPr>
          <p:cNvPr id="4" name="TextBox 3"/>
          <p:cNvSpPr txBox="1"/>
          <p:nvPr/>
        </p:nvSpPr>
        <p:spPr>
          <a:xfrm>
            <a:off x="1749461" y="2590800"/>
            <a:ext cx="1045479" cy="492443"/>
          </a:xfrm>
          <a:prstGeom prst="rect">
            <a:avLst/>
          </a:prstGeom>
          <a:noFill/>
        </p:spPr>
        <p:txBody>
          <a:bodyPr wrap="none" rtlCol="0">
            <a:spAutoFit/>
          </a:bodyPr>
          <a:lstStyle/>
          <a:p>
            <a:r>
              <a:rPr lang="en-US" sz="2600" dirty="0" err="1" smtClean="0"/>
              <a:t>Lulesh</a:t>
            </a:r>
            <a:endParaRPr lang="en-US" sz="2600" dirty="0"/>
          </a:p>
        </p:txBody>
      </p:sp>
      <p:sp>
        <p:nvSpPr>
          <p:cNvPr id="11" name="TextBox 10"/>
          <p:cNvSpPr txBox="1"/>
          <p:nvPr/>
        </p:nvSpPr>
        <p:spPr>
          <a:xfrm>
            <a:off x="6441171" y="2590800"/>
            <a:ext cx="829073" cy="492443"/>
          </a:xfrm>
          <a:prstGeom prst="rect">
            <a:avLst/>
          </a:prstGeom>
          <a:noFill/>
        </p:spPr>
        <p:txBody>
          <a:bodyPr wrap="none" rtlCol="0">
            <a:spAutoFit/>
          </a:bodyPr>
          <a:lstStyle/>
          <a:p>
            <a:r>
              <a:rPr lang="en-US" sz="2600" dirty="0" smtClean="0"/>
              <a:t>MCB</a:t>
            </a:r>
            <a:endParaRPr lang="en-US" sz="2600" dirty="0"/>
          </a:p>
        </p:txBody>
      </p:sp>
      <p:graphicFrame>
        <p:nvGraphicFramePr>
          <p:cNvPr id="14" name="Chart 13"/>
          <p:cNvGraphicFramePr>
            <a:graphicFrameLocks/>
          </p:cNvGraphicFramePr>
          <p:nvPr>
            <p:extLst>
              <p:ext uri="{D42A27DB-BD31-4B8C-83A1-F6EECF244321}">
                <p14:modId xmlns:p14="http://schemas.microsoft.com/office/powerpoint/2010/main" val="1089380163"/>
              </p:ext>
            </p:extLst>
          </p:nvPr>
        </p:nvGraphicFramePr>
        <p:xfrm>
          <a:off x="26563" y="3200400"/>
          <a:ext cx="432435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915787" y="3387923"/>
            <a:ext cx="893963" cy="307777"/>
          </a:xfrm>
          <a:prstGeom prst="rect">
            <a:avLst/>
          </a:prstGeom>
          <a:noFill/>
        </p:spPr>
        <p:txBody>
          <a:bodyPr wrap="none" rtlCol="0">
            <a:spAutoFit/>
          </a:bodyPr>
          <a:lstStyle/>
          <a:p>
            <a:r>
              <a:rPr lang="en-US" sz="1400" dirty="0" smtClean="0"/>
              <a:t>Input Size</a:t>
            </a:r>
            <a:endParaRPr lang="en-US" sz="1400" dirty="0"/>
          </a:p>
        </p:txBody>
      </p:sp>
      <p:graphicFrame>
        <p:nvGraphicFramePr>
          <p:cNvPr id="16" name="Chart 15"/>
          <p:cNvGraphicFramePr>
            <a:graphicFrameLocks/>
          </p:cNvGraphicFramePr>
          <p:nvPr>
            <p:extLst>
              <p:ext uri="{D42A27DB-BD31-4B8C-83A1-F6EECF244321}">
                <p14:modId xmlns:p14="http://schemas.microsoft.com/office/powerpoint/2010/main" val="4008336420"/>
              </p:ext>
            </p:extLst>
          </p:nvPr>
        </p:nvGraphicFramePr>
        <p:xfrm>
          <a:off x="4343400" y="324135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5181600" y="3378398"/>
            <a:ext cx="893963" cy="307777"/>
          </a:xfrm>
          <a:prstGeom prst="rect">
            <a:avLst/>
          </a:prstGeom>
          <a:noFill/>
        </p:spPr>
        <p:txBody>
          <a:bodyPr wrap="none" rtlCol="0">
            <a:spAutoFit/>
          </a:bodyPr>
          <a:lstStyle/>
          <a:p>
            <a:r>
              <a:rPr lang="en-US" sz="1400" dirty="0" smtClean="0"/>
              <a:t>Input Size</a:t>
            </a:r>
            <a:endParaRPr lang="en-US" sz="1400" dirty="0"/>
          </a:p>
        </p:txBody>
      </p:sp>
    </p:spTree>
    <p:extLst>
      <p:ext uri="{BB962C8B-B14F-4D97-AF65-F5344CB8AC3E}">
        <p14:creationId xmlns:p14="http://schemas.microsoft.com/office/powerpoint/2010/main" val="32384891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686800" cy="947738"/>
          </a:xfrm>
        </p:spPr>
        <p:txBody>
          <a:bodyPr lIns="0" rIns="0"/>
          <a:lstStyle/>
          <a:p>
            <a:r>
              <a:rPr lang="en-US" sz="2900" dirty="0"/>
              <a:t>Simplifying Model Generation With </a:t>
            </a:r>
            <a:r>
              <a:rPr lang="en-US" sz="2900" dirty="0" smtClean="0"/>
              <a:t>Tools</a:t>
            </a:r>
            <a:endParaRPr lang="en-US" sz="2900" dirty="0"/>
          </a:p>
        </p:txBody>
      </p:sp>
      <p:sp>
        <p:nvSpPr>
          <p:cNvPr id="6" name="Text Placeholder 5"/>
          <p:cNvSpPr>
            <a:spLocks noGrp="1"/>
          </p:cNvSpPr>
          <p:nvPr>
            <p:ph idx="1"/>
          </p:nvPr>
        </p:nvSpPr>
        <p:spPr>
          <a:xfrm>
            <a:off x="381000" y="1524000"/>
            <a:ext cx="8448732" cy="4876800"/>
          </a:xfrm>
        </p:spPr>
        <p:txBody>
          <a:bodyPr>
            <a:normAutofit fontScale="92500"/>
          </a:bodyPr>
          <a:lstStyle/>
          <a:p>
            <a:r>
              <a:rPr lang="en-US" dirty="0"/>
              <a:t>Analytical (predictive) models require human input (</a:t>
            </a:r>
            <a:r>
              <a:rPr lang="en-US" dirty="0" smtClean="0"/>
              <a:t>annotations)</a:t>
            </a:r>
            <a:endParaRPr lang="en-US" dirty="0"/>
          </a:p>
          <a:p>
            <a:r>
              <a:rPr lang="en-US" dirty="0"/>
              <a:t>Tool generates model based on static &amp; dynamic analysis</a:t>
            </a:r>
          </a:p>
          <a:p>
            <a:pPr lvl="1"/>
            <a:r>
              <a:rPr lang="en-US" dirty="0"/>
              <a:t>modeler refines annotations using diagnostic feedback</a:t>
            </a:r>
          </a:p>
          <a:p>
            <a:r>
              <a:rPr lang="en-US" dirty="0"/>
              <a:t>Explore model as ‘first-class’ citizen</a:t>
            </a:r>
          </a:p>
          <a:p>
            <a:pPr lvl="1"/>
            <a:r>
              <a:rPr lang="en-US" dirty="0"/>
              <a:t>annotations coordinate w/ source code</a:t>
            </a:r>
          </a:p>
          <a:p>
            <a:r>
              <a:rPr lang="en-US" dirty="0"/>
              <a:t>Explore annotation language (vs. library)</a:t>
            </a:r>
          </a:p>
          <a:p>
            <a:pPr lvl="1"/>
            <a:r>
              <a:rPr lang="en-US" dirty="0"/>
              <a:t>analogy: parallelism through language instead of library</a:t>
            </a:r>
          </a:p>
          <a:p>
            <a:pPr lvl="1"/>
            <a:r>
              <a:rPr lang="en-US" dirty="0"/>
              <a:t>annotation semantics may eclipse host-language semantics</a:t>
            </a:r>
          </a:p>
          <a:p>
            <a:pPr lvl="2"/>
            <a:r>
              <a:rPr lang="en-US" dirty="0"/>
              <a:t>formal semantics </a:t>
            </a:r>
            <a:r>
              <a:rPr lang="en-US" dirty="0" err="1"/>
              <a:t>w.r.t</a:t>
            </a:r>
            <a:r>
              <a:rPr lang="en-US" dirty="0"/>
              <a:t>. static &amp; dynamic aspects of app</a:t>
            </a:r>
          </a:p>
          <a:p>
            <a:pPr lvl="2"/>
            <a:r>
              <a:rPr lang="en-US" dirty="0"/>
              <a:t>e.g.: placement not restricted to executable-statement contexts</a:t>
            </a:r>
          </a:p>
          <a:p>
            <a:pPr lvl="1"/>
            <a:r>
              <a:rPr lang="en-US" dirty="0"/>
              <a:t>static analysis minimizes dynamic impact of an annotation </a:t>
            </a:r>
            <a:r>
              <a:rPr lang="en-US" dirty="0" smtClean="0"/>
              <a:t>instance</a:t>
            </a:r>
          </a:p>
          <a:p>
            <a:pPr lvl="2"/>
            <a:r>
              <a:rPr lang="en-US" dirty="0" smtClean="0"/>
              <a:t>may entirely eliminate runtime effects</a:t>
            </a:r>
            <a:endParaRPr lang="en-US" dirty="0"/>
          </a:p>
        </p:txBody>
      </p:sp>
      <p:sp>
        <p:nvSpPr>
          <p:cNvPr id="8" name="Text Placeholder 4"/>
          <p:cNvSpPr txBox="1">
            <a:spLocks/>
          </p:cNvSpPr>
          <p:nvPr/>
        </p:nvSpPr>
        <p:spPr>
          <a:xfrm>
            <a:off x="714493" y="1024472"/>
            <a:ext cx="7715015" cy="423328"/>
          </a:xfrm>
          <a:prstGeom prst="roundRect">
            <a:avLst/>
          </a:prstGeom>
          <a:solidFill>
            <a:schemeClr val="tx2"/>
          </a:solidFill>
          <a:effectLst/>
        </p:spPr>
        <p:txBody>
          <a:bodyPr vert="horz" lIns="0" tIns="0" rIns="0" bIns="0" rtlCol="0" anchor="t" anchorCtr="1">
            <a:noAutofit/>
          </a:bodyPr>
          <a:lstStyle>
            <a:lvl1pPr marL="0" indent="0" algn="ctr" defTabSz="457200" rtl="0" eaLnBrk="1" latinLnBrk="0" hangingPunct="1">
              <a:spcBef>
                <a:spcPct val="20000"/>
              </a:spcBef>
              <a:buSzPct val="100000"/>
              <a:buFontTx/>
              <a:buNone/>
              <a:defRPr sz="2300" kern="1200" baseline="0">
                <a:solidFill>
                  <a:schemeClr val="tx1"/>
                </a:solidFill>
                <a:latin typeface="+mn-lt"/>
                <a:ea typeface="+mn-ea"/>
                <a:cs typeface="Calibri"/>
              </a:defRPr>
            </a:lvl1pPr>
            <a:lvl2pPr marL="742950" indent="-285750" algn="l" defTabSz="457200" rtl="0" eaLnBrk="1" latinLnBrk="0" hangingPunct="1">
              <a:spcBef>
                <a:spcPct val="20000"/>
              </a:spcBef>
              <a:buSzPct val="100000"/>
              <a:buFontTx/>
              <a:buBlip>
                <a:blip r:embed="rId2"/>
              </a:buBlip>
              <a:defRPr sz="2100" kern="1200">
                <a:solidFill>
                  <a:schemeClr val="tx1"/>
                </a:solidFill>
                <a:latin typeface="+mn-lt"/>
                <a:ea typeface="+mn-ea"/>
                <a:cs typeface="Calibri"/>
              </a:defRPr>
            </a:lvl2pPr>
            <a:lvl3pPr marL="1143000" indent="-228600" algn="l" defTabSz="457200" rtl="0" eaLnBrk="1" latinLnBrk="0" hangingPunct="1">
              <a:spcBef>
                <a:spcPct val="20000"/>
              </a:spcBef>
              <a:buSzPct val="100000"/>
              <a:buFontTx/>
              <a:buBlip>
                <a:blip r:embed="rId3"/>
              </a:buBlip>
              <a:defRPr sz="1900" kern="1200">
                <a:solidFill>
                  <a:schemeClr val="tx1"/>
                </a:solidFill>
                <a:latin typeface="+mn-lt"/>
                <a:ea typeface="+mn-ea"/>
                <a:cs typeface="Calibri"/>
              </a:defRPr>
            </a:lvl3pPr>
            <a:lvl4pPr marL="1600200" indent="-228600" algn="l" defTabSz="457200" rtl="0" eaLnBrk="1" latinLnBrk="0" hangingPunct="1">
              <a:spcBef>
                <a:spcPct val="20000"/>
              </a:spcBef>
              <a:buSzPct val="100000"/>
              <a:buFontTx/>
              <a:buBlip>
                <a:blip r:embed="rId4"/>
              </a:buBlip>
              <a:defRPr sz="1900" kern="1200">
                <a:solidFill>
                  <a:schemeClr val="tx1">
                    <a:lumMod val="75000"/>
                    <a:lumOff val="25000"/>
                  </a:schemeClr>
                </a:solidFill>
                <a:latin typeface="+mn-lt"/>
                <a:ea typeface="+mn-ea"/>
                <a:cs typeface="Calibri"/>
              </a:defRPr>
            </a:lvl4pPr>
            <a:lvl5pPr marL="2057400" indent="-228600" algn="l" defTabSz="457200" rtl="0" eaLnBrk="1" latinLnBrk="0" hangingPunct="1">
              <a:spcBef>
                <a:spcPct val="20000"/>
              </a:spcBef>
              <a:buSzPct val="100000"/>
              <a:buFontTx/>
              <a:buBlip>
                <a:blip r:embed="rId5"/>
              </a:buBlip>
              <a:defRPr sz="1900" kern="1200">
                <a:solidFill>
                  <a:schemeClr val="tx1">
                    <a:lumMod val="75000"/>
                    <a:lumOff val="25000"/>
                  </a:schemeClr>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2300" b="0" i="0" u="none" strike="noStrike" kern="1200" cap="none" spc="0" normalizeH="0" baseline="0" noProof="0" dirty="0" smtClean="0">
                <a:ln>
                  <a:noFill/>
                </a:ln>
                <a:solidFill>
                  <a:schemeClr val="bg1"/>
                </a:solidFill>
                <a:effectLst/>
                <a:uLnTx/>
                <a:uFillTx/>
                <a:latin typeface="Calibri"/>
                <a:ea typeface="+mn-ea"/>
                <a:cs typeface="Calibri"/>
              </a:rPr>
              <a:t>Use source code annotations as primary modeling interface</a:t>
            </a:r>
            <a:endParaRPr kumimoji="0" lang="en-US" sz="2300" b="0" i="0" u="none" strike="noStrike" kern="1200" cap="none" spc="0" normalizeH="0" baseline="0" noProof="0" dirty="0">
              <a:ln>
                <a:noFill/>
              </a:ln>
              <a:solidFill>
                <a:schemeClr val="bg1"/>
              </a:solidFill>
              <a:effectLst/>
              <a:uLnTx/>
              <a:uFillTx/>
              <a:latin typeface="Calibri"/>
              <a:ea typeface="+mn-ea"/>
              <a:cs typeface="Calibri"/>
            </a:endParaRPr>
          </a:p>
        </p:txBody>
      </p:sp>
    </p:spTree>
    <p:extLst>
      <p:ext uri="{BB962C8B-B14F-4D97-AF65-F5344CB8AC3E}">
        <p14:creationId xmlns:p14="http://schemas.microsoft.com/office/powerpoint/2010/main" val="1655822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“PALM”:  PAL Model generation tool</a:t>
            </a:r>
            <a:endParaRPr lang="en-US" dirty="0"/>
          </a:p>
        </p:txBody>
      </p:sp>
      <p:sp>
        <p:nvSpPr>
          <p:cNvPr id="10" name="Text Placeholder 9"/>
          <p:cNvSpPr>
            <a:spLocks noGrp="1"/>
          </p:cNvSpPr>
          <p:nvPr>
            <p:ph type="body" sz="quarter" idx="12"/>
          </p:nvPr>
        </p:nvSpPr>
        <p:spPr>
          <a:xfrm>
            <a:off x="274320" y="2133600"/>
            <a:ext cx="7345680" cy="4343400"/>
          </a:xfrm>
        </p:spPr>
        <p:txBody>
          <a:bodyPr>
            <a:noAutofit/>
          </a:bodyPr>
          <a:lstStyle/>
          <a:p>
            <a:r>
              <a:rPr lang="en-US" dirty="0" smtClean="0"/>
              <a:t>Annotations: primary input to PAL modeling tools</a:t>
            </a:r>
          </a:p>
          <a:p>
            <a:r>
              <a:rPr lang="en-US" dirty="0" smtClean="0"/>
              <a:t>Compile </a:t>
            </a:r>
            <a:r>
              <a:rPr lang="en-US" dirty="0"/>
              <a:t>with PAL compiler</a:t>
            </a:r>
          </a:p>
          <a:p>
            <a:r>
              <a:rPr lang="en-US" dirty="0" smtClean="0"/>
              <a:t>Execute </a:t>
            </a:r>
            <a:r>
              <a:rPr lang="en-US" dirty="0"/>
              <a:t>with PAL monitor</a:t>
            </a:r>
          </a:p>
          <a:p>
            <a:pPr lvl="1"/>
            <a:r>
              <a:rPr lang="en-US" sz="2400" dirty="0"/>
              <a:t>collect accurate &amp; detailed </a:t>
            </a:r>
            <a:r>
              <a:rPr lang="en-US" sz="2400" dirty="0" smtClean="0"/>
              <a:t>measurements</a:t>
            </a:r>
          </a:p>
          <a:p>
            <a:r>
              <a:rPr lang="en-US" dirty="0"/>
              <a:t>Generate model based on dynamic code structure</a:t>
            </a:r>
          </a:p>
          <a:p>
            <a:pPr lvl="1"/>
            <a:r>
              <a:rPr lang="en-US" sz="2400" dirty="0" smtClean="0"/>
              <a:t>model </a:t>
            </a:r>
            <a:r>
              <a:rPr lang="en-US" sz="2400" dirty="0"/>
              <a:t>expressions become model functions</a:t>
            </a:r>
          </a:p>
          <a:p>
            <a:r>
              <a:rPr lang="en-US" dirty="0"/>
              <a:t>Models are programs</a:t>
            </a:r>
          </a:p>
          <a:p>
            <a:r>
              <a:rPr lang="en-US" dirty="0" smtClean="0"/>
              <a:t>Refine </a:t>
            </a:r>
            <a:r>
              <a:rPr lang="en-US" dirty="0"/>
              <a:t>annotations using model diagnostics</a:t>
            </a:r>
          </a:p>
          <a:p>
            <a:pPr lvl="1"/>
            <a:endParaRPr lang="en-US" sz="2400" dirty="0"/>
          </a:p>
          <a:p>
            <a:pPr lvl="1"/>
            <a:endParaRPr lang="en-US" sz="2400" dirty="0"/>
          </a:p>
        </p:txBody>
      </p:sp>
      <p:sp>
        <p:nvSpPr>
          <p:cNvPr id="8" name="Rectangle 7"/>
          <p:cNvSpPr/>
          <p:nvPr/>
        </p:nvSpPr>
        <p:spPr>
          <a:xfrm>
            <a:off x="33000" y="1058160"/>
            <a:ext cx="1482360" cy="685800"/>
          </a:xfrm>
          <a:prstGeom prst="rect">
            <a:avLst/>
          </a:prstGeom>
          <a:solidFill>
            <a:srgbClr val="A70101">
              <a:lumMod val="60000"/>
              <a:lumOff val="40000"/>
              <a:alpha val="10000"/>
            </a:srgbClr>
          </a:solidFill>
          <a:ln w="38100" cap="flat" cmpd="sng" algn="ctr">
            <a:solidFill>
              <a:srgbClr val="8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067756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1600" dirty="0" smtClean="0"/>
          </a:p>
          <a:p>
            <a:pPr marL="0" indent="0" algn="ctr">
              <a:buNone/>
            </a:pPr>
            <a:r>
              <a:rPr lang="en-US" sz="1600" dirty="0" smtClean="0"/>
              <a:t>Collaborative </a:t>
            </a:r>
            <a:r>
              <a:rPr lang="en-US" sz="1600" dirty="0"/>
              <a:t>project </a:t>
            </a:r>
            <a:r>
              <a:rPr lang="en-US" sz="1600" dirty="0" smtClean="0"/>
              <a:t>between the PNNL (PAL), Indiana University, and LSU</a:t>
            </a:r>
            <a:endParaRPr lang="en-US" sz="1600" dirty="0"/>
          </a:p>
          <a:p>
            <a:pPr marL="0" indent="0">
              <a:buNone/>
            </a:pPr>
            <a:r>
              <a:rPr lang="en-US" sz="1600" dirty="0"/>
              <a:t> </a:t>
            </a:r>
          </a:p>
          <a:p>
            <a:pPr marL="0" indent="0" algn="ctr">
              <a:buNone/>
            </a:pPr>
            <a:r>
              <a:rPr lang="en-US" sz="1600" dirty="0"/>
              <a:t>Adolfy Hoisie (PI), PNNL</a:t>
            </a:r>
          </a:p>
          <a:p>
            <a:pPr marL="0" indent="0" algn="ctr">
              <a:buNone/>
            </a:pPr>
            <a:r>
              <a:rPr lang="en-US" sz="1600" dirty="0" smtClean="0"/>
              <a:t>Matt Anderson (IU)</a:t>
            </a:r>
          </a:p>
          <a:p>
            <a:pPr marL="0" indent="0" algn="ctr">
              <a:buNone/>
            </a:pPr>
            <a:r>
              <a:rPr lang="en-US" sz="1600" dirty="0" smtClean="0"/>
              <a:t>Kevin </a:t>
            </a:r>
            <a:r>
              <a:rPr lang="en-US" sz="1600" dirty="0"/>
              <a:t>J. Barker (PNNL)</a:t>
            </a:r>
          </a:p>
          <a:p>
            <a:pPr marL="0" indent="0" algn="ctr">
              <a:buNone/>
            </a:pPr>
            <a:r>
              <a:rPr lang="en-US" sz="1600" dirty="0" smtClean="0"/>
              <a:t>Daniel </a:t>
            </a:r>
            <a:r>
              <a:rPr lang="en-US" sz="1600" dirty="0" err="1"/>
              <a:t>Chavarria</a:t>
            </a:r>
            <a:r>
              <a:rPr lang="en-US" sz="1600" dirty="0"/>
              <a:t> (PNNL</a:t>
            </a:r>
            <a:r>
              <a:rPr lang="en-US" sz="1600" dirty="0" smtClean="0"/>
              <a:t>)</a:t>
            </a:r>
          </a:p>
          <a:p>
            <a:pPr marL="0" indent="0" algn="ctr">
              <a:buNone/>
            </a:pPr>
            <a:r>
              <a:rPr lang="en-US" sz="1600" dirty="0" err="1" smtClean="0"/>
              <a:t>Hartmut</a:t>
            </a:r>
            <a:r>
              <a:rPr lang="en-US" sz="1600" dirty="0" smtClean="0"/>
              <a:t> Kaiser (LSU)</a:t>
            </a:r>
          </a:p>
          <a:p>
            <a:pPr marL="0" indent="0" algn="ctr">
              <a:buNone/>
            </a:pPr>
            <a:r>
              <a:rPr lang="en-US" sz="1600" dirty="0" err="1" smtClean="0"/>
              <a:t>Sriram</a:t>
            </a:r>
            <a:r>
              <a:rPr lang="en-US" sz="1600" dirty="0" smtClean="0"/>
              <a:t> </a:t>
            </a:r>
            <a:r>
              <a:rPr lang="en-US" sz="1600" dirty="0" err="1" smtClean="0"/>
              <a:t>Krishnamoorthy</a:t>
            </a:r>
            <a:r>
              <a:rPr lang="en-US" sz="1600" dirty="0" smtClean="0"/>
              <a:t> (PNNL)</a:t>
            </a:r>
          </a:p>
          <a:p>
            <a:pPr marL="0" indent="0" algn="ctr">
              <a:buNone/>
            </a:pPr>
            <a:r>
              <a:rPr lang="en-US" sz="1600" dirty="0" smtClean="0"/>
              <a:t>Joseph </a:t>
            </a:r>
            <a:r>
              <a:rPr lang="en-US" sz="1600" dirty="0" err="1" smtClean="0"/>
              <a:t>Manzano</a:t>
            </a:r>
            <a:r>
              <a:rPr lang="en-US" sz="1600" dirty="0" smtClean="0"/>
              <a:t> (PNNL)</a:t>
            </a:r>
          </a:p>
          <a:p>
            <a:pPr marL="0" indent="0" algn="ctr">
              <a:buNone/>
            </a:pPr>
            <a:r>
              <a:rPr lang="en-US" sz="1600" dirty="0" smtClean="0"/>
              <a:t>Thomas Sterling (IU)</a:t>
            </a:r>
          </a:p>
          <a:p>
            <a:pPr marL="0" indent="0" algn="ctr">
              <a:buNone/>
            </a:pPr>
            <a:r>
              <a:rPr lang="en-US" sz="1600" dirty="0" err="1" smtClean="0"/>
              <a:t>Abhinav</a:t>
            </a:r>
            <a:r>
              <a:rPr lang="en-US" sz="1600" dirty="0" smtClean="0"/>
              <a:t> Vishnu (PNNL)</a:t>
            </a:r>
          </a:p>
          <a:p>
            <a:pPr marL="0" indent="0" algn="ctr">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r>
              <a:rPr lang="en-US" sz="1600" dirty="0" smtClean="0"/>
              <a:t>Project coordinated with 2 other projects related to characterizing EMs from Sandia (Clay) and </a:t>
            </a:r>
            <a:r>
              <a:rPr lang="en-US" sz="1600" dirty="0" smtClean="0"/>
              <a:t>LBL/USC (</a:t>
            </a:r>
            <a:r>
              <a:rPr lang="en-US" sz="1600" dirty="0" err="1" smtClean="0"/>
              <a:t>Shalf</a:t>
            </a:r>
            <a:r>
              <a:rPr lang="en-US" sz="1600" dirty="0" smtClean="0"/>
              <a:t>/Lucas)</a:t>
            </a:r>
            <a:endParaRPr lang="en-US" sz="1600" dirty="0"/>
          </a:p>
          <a:p>
            <a:pPr marL="0" indent="0" algn="ctr">
              <a:buNone/>
            </a:pPr>
            <a:r>
              <a:rPr lang="en-US" sz="1600" dirty="0"/>
              <a:t> </a:t>
            </a:r>
          </a:p>
          <a:p>
            <a:endParaRPr lang="en-US" sz="1600" dirty="0"/>
          </a:p>
        </p:txBody>
      </p:sp>
      <p:sp>
        <p:nvSpPr>
          <p:cNvPr id="3" name="Title 2"/>
          <p:cNvSpPr>
            <a:spLocks noGrp="1"/>
          </p:cNvSpPr>
          <p:nvPr>
            <p:ph type="title"/>
          </p:nvPr>
        </p:nvSpPr>
        <p:spPr/>
        <p:txBody>
          <a:bodyPr/>
          <a:lstStyle/>
          <a:p>
            <a:r>
              <a:rPr lang="en-US" dirty="0" smtClean="0"/>
              <a:t>Modeling Execution Models (MEMS)</a:t>
            </a:r>
            <a:endParaRPr lang="en-US" dirty="0"/>
          </a:p>
        </p:txBody>
      </p:sp>
    </p:spTree>
    <p:extLst>
      <p:ext uri="{BB962C8B-B14F-4D97-AF65-F5344CB8AC3E}">
        <p14:creationId xmlns:p14="http://schemas.microsoft.com/office/powerpoint/2010/main" val="3372946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smtClean="0"/>
              <a:t>Goal: model execution models…quantitatively and predictively</a:t>
            </a:r>
          </a:p>
          <a:p>
            <a:r>
              <a:rPr lang="en-US" dirty="0" smtClean="0"/>
              <a:t>What </a:t>
            </a:r>
            <a:r>
              <a:rPr lang="en-US" dirty="0" smtClean="0"/>
              <a:t>is an execution model?</a:t>
            </a:r>
          </a:p>
          <a:p>
            <a:pPr lvl="1"/>
            <a:r>
              <a:rPr lang="en-US" dirty="0" smtClean="0"/>
              <a:t>“… a </a:t>
            </a:r>
            <a:r>
              <a:rPr lang="en-US" dirty="0"/>
              <a:t>paradigm of computing establishing the principles of computation that govern the interrelationships of the abstract and physical components and their functions comprising the computational process</a:t>
            </a:r>
            <a:r>
              <a:rPr lang="en-US" dirty="0" smtClean="0"/>
              <a:t>” [Thomas Sterling]</a:t>
            </a:r>
          </a:p>
          <a:p>
            <a:pPr lvl="1"/>
            <a:r>
              <a:rPr lang="en-US" dirty="0" smtClean="0"/>
              <a:t>Describes the orchestration of computation on hardware and software resources. </a:t>
            </a:r>
          </a:p>
          <a:p>
            <a:pPr lvl="1"/>
            <a:r>
              <a:rPr lang="en-US" dirty="0" smtClean="0"/>
              <a:t>Connects </a:t>
            </a:r>
            <a:r>
              <a:rPr lang="en-US" dirty="0"/>
              <a:t>the application and algorithms with the underlying </a:t>
            </a:r>
            <a:r>
              <a:rPr lang="en-US" dirty="0" smtClean="0"/>
              <a:t>architecture </a:t>
            </a:r>
            <a:r>
              <a:rPr lang="en-US" dirty="0"/>
              <a:t>through its semantics</a:t>
            </a:r>
            <a:r>
              <a:rPr lang="en-US" dirty="0" smtClean="0"/>
              <a:t>.</a:t>
            </a:r>
          </a:p>
          <a:p>
            <a:r>
              <a:rPr lang="en-US" dirty="0" smtClean="0"/>
              <a:t>The Need for New Execution Models</a:t>
            </a:r>
          </a:p>
          <a:p>
            <a:pPr lvl="1"/>
            <a:r>
              <a:rPr lang="en-US" dirty="0" smtClean="0"/>
              <a:t>Extreme scale systems exhibit a </a:t>
            </a:r>
            <a:r>
              <a:rPr lang="en-US" dirty="0" smtClean="0"/>
              <a:t>high </a:t>
            </a:r>
            <a:r>
              <a:rPr lang="en-US" dirty="0" smtClean="0"/>
              <a:t>level of complexity </a:t>
            </a:r>
            <a:endParaRPr lang="en-US" dirty="0" smtClean="0"/>
          </a:p>
          <a:p>
            <a:pPr lvl="1"/>
            <a:r>
              <a:rPr lang="en-US" dirty="0" err="1" smtClean="0"/>
              <a:t>Adaptivity</a:t>
            </a:r>
            <a:r>
              <a:rPr lang="en-US" dirty="0" smtClean="0"/>
              <a:t> is the main keyword</a:t>
            </a:r>
            <a:endParaRPr lang="en-US" dirty="0" smtClean="0"/>
          </a:p>
          <a:p>
            <a:pPr lvl="1"/>
            <a:r>
              <a:rPr lang="en-US" dirty="0" smtClean="0"/>
              <a:t>The multi-objective optimization problem of achieving maximum performance within stringent power and reliability constraints at </a:t>
            </a:r>
            <a:r>
              <a:rPr lang="en-US" dirty="0" err="1" smtClean="0"/>
              <a:t>Exascale</a:t>
            </a:r>
            <a:r>
              <a:rPr lang="en-US" dirty="0" smtClean="0"/>
              <a:t> requires new system software stacks</a:t>
            </a:r>
          </a:p>
          <a:p>
            <a:pPr lvl="1"/>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Modeling Execution Models</a:t>
            </a:r>
            <a:endParaRPr lang="en-US" dirty="0"/>
          </a:p>
        </p:txBody>
      </p:sp>
    </p:spTree>
    <p:extLst>
      <p:ext uri="{BB962C8B-B14F-4D97-AF65-F5344CB8AC3E}">
        <p14:creationId xmlns:p14="http://schemas.microsoft.com/office/powerpoint/2010/main" val="26040668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r>
              <a:rPr lang="en-US" dirty="0" smtClean="0"/>
              <a:t>Examples of execution models</a:t>
            </a:r>
          </a:p>
          <a:p>
            <a:pPr lvl="1"/>
            <a:r>
              <a:rPr lang="en-US" dirty="0" smtClean="0"/>
              <a:t>Sequential, SIMD, CSP, Global Memory, </a:t>
            </a:r>
            <a:r>
              <a:rPr lang="en-US" dirty="0" err="1" smtClean="0"/>
              <a:t>ParalleX</a:t>
            </a:r>
            <a:r>
              <a:rPr lang="en-US" dirty="0" smtClean="0"/>
              <a:t>, etc.</a:t>
            </a:r>
          </a:p>
          <a:p>
            <a:r>
              <a:rPr lang="en-US" dirty="0" smtClean="0"/>
              <a:t>However</a:t>
            </a:r>
          </a:p>
          <a:p>
            <a:pPr lvl="1"/>
            <a:r>
              <a:rPr lang="en-US" dirty="0" smtClean="0"/>
              <a:t>Design &amp; implementation of applications highly dependent on execution models features.</a:t>
            </a:r>
          </a:p>
          <a:p>
            <a:pPr lvl="1"/>
            <a:r>
              <a:rPr lang="en-US" dirty="0" smtClean="0"/>
              <a:t>Hardware features determine the efficiency of execution model support</a:t>
            </a:r>
          </a:p>
          <a:p>
            <a:pPr lvl="1"/>
            <a:r>
              <a:rPr lang="en-US" dirty="0" smtClean="0"/>
              <a:t>When a new execution model is introduced …</a:t>
            </a:r>
          </a:p>
          <a:p>
            <a:pPr lvl="2"/>
            <a:r>
              <a:rPr lang="en-US" dirty="0" smtClean="0"/>
              <a:t>Algorithms must be remapped to the new model</a:t>
            </a:r>
          </a:p>
          <a:p>
            <a:pPr lvl="2"/>
            <a:r>
              <a:rPr lang="en-US" dirty="0" smtClean="0"/>
              <a:t>Architecture features should be updated to support the new paradigm</a:t>
            </a:r>
          </a:p>
          <a:p>
            <a:r>
              <a:rPr lang="en-US" dirty="0" smtClean="0"/>
              <a:t>How to characterize and quantify execution models?</a:t>
            </a:r>
          </a:p>
          <a:p>
            <a:pPr lvl="1"/>
            <a:r>
              <a:rPr lang="en-US" dirty="0" smtClean="0"/>
              <a:t>Simple answer: By their attributes</a:t>
            </a:r>
          </a:p>
          <a:p>
            <a:pPr lvl="1"/>
            <a:r>
              <a:rPr lang="en-US" dirty="0" err="1" smtClean="0"/>
              <a:t>SCaLeM</a:t>
            </a:r>
            <a:r>
              <a:rPr lang="en-US" dirty="0" smtClean="0"/>
              <a:t> </a:t>
            </a:r>
            <a:r>
              <a:rPr lang="en-US" dirty="0" smtClean="0">
                <a:sym typeface="Wingdings" pitchFamily="2" charset="2"/>
              </a:rPr>
              <a:t> </a:t>
            </a:r>
            <a:r>
              <a:rPr lang="en-US" dirty="0" smtClean="0"/>
              <a:t>Hierarchical methodology to characterize, quantify and map execution models impact on hardware and applications.</a:t>
            </a:r>
          </a:p>
          <a:p>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Modeling Execution Models</a:t>
            </a:r>
            <a:endParaRPr lang="en-US" dirty="0"/>
          </a:p>
        </p:txBody>
      </p:sp>
    </p:spTree>
    <p:extLst>
      <p:ext uri="{BB962C8B-B14F-4D97-AF65-F5344CB8AC3E}">
        <p14:creationId xmlns:p14="http://schemas.microsoft.com/office/powerpoint/2010/main" val="3163930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smtClean="0"/>
              <a:t>vision</a:t>
            </a:r>
          </a:p>
          <a:p>
            <a:endParaRPr lang="en-US" dirty="0" smtClean="0"/>
          </a:p>
          <a:p>
            <a:r>
              <a:rPr lang="en-US" dirty="0" smtClean="0"/>
              <a:t>Beyond the Standard Model (BSM</a:t>
            </a:r>
            <a:r>
              <a:rPr lang="en-US" dirty="0" smtClean="0"/>
              <a:t>)</a:t>
            </a:r>
          </a:p>
          <a:p>
            <a:endParaRPr lang="en-US" dirty="0" smtClean="0"/>
          </a:p>
          <a:p>
            <a:r>
              <a:rPr lang="en-US" dirty="0" smtClean="0"/>
              <a:t>Modeling Execution Models (MEMS</a:t>
            </a:r>
            <a:r>
              <a:rPr lang="en-US" dirty="0" smtClean="0"/>
              <a:t>)</a:t>
            </a:r>
          </a:p>
          <a:p>
            <a:endParaRPr lang="en-US" dirty="0" smtClean="0"/>
          </a:p>
          <a:p>
            <a:r>
              <a:rPr lang="en-US" dirty="0" smtClean="0"/>
              <a:t>Summary</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61390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Modeling Execution Models: </a:t>
            </a:r>
            <a:r>
              <a:rPr lang="en-US" dirty="0" err="1" smtClean="0"/>
              <a:t>SCaLeM</a:t>
            </a:r>
            <a:r>
              <a:rPr lang="en-US" dirty="0" smtClean="0"/>
              <a:t> </a:t>
            </a:r>
            <a:r>
              <a:rPr lang="en-US" dirty="0"/>
              <a:t>/ </a:t>
            </a:r>
            <a:r>
              <a:rPr lang="en-US" dirty="0" err="1"/>
              <a:t>AntiCiPate</a:t>
            </a:r>
            <a:endParaRPr lang="en-US" dirty="0"/>
          </a:p>
        </p:txBody>
      </p:sp>
      <p:grpSp>
        <p:nvGrpSpPr>
          <p:cNvPr id="7" name="Group 7"/>
          <p:cNvGrpSpPr/>
          <p:nvPr/>
        </p:nvGrpSpPr>
        <p:grpSpPr>
          <a:xfrm>
            <a:off x="3931386" y="1914047"/>
            <a:ext cx="4755414" cy="3717552"/>
            <a:chOff x="-154042" y="143248"/>
            <a:chExt cx="4599998" cy="3968484"/>
          </a:xfrm>
        </p:grpSpPr>
        <p:grpSp>
          <p:nvGrpSpPr>
            <p:cNvPr id="9" name="Group 9"/>
            <p:cNvGrpSpPr/>
            <p:nvPr/>
          </p:nvGrpSpPr>
          <p:grpSpPr>
            <a:xfrm>
              <a:off x="152400" y="838200"/>
              <a:ext cx="3886200" cy="2904395"/>
              <a:chOff x="2743200" y="1066800"/>
              <a:chExt cx="3733800" cy="3155240"/>
            </a:xfrm>
          </p:grpSpPr>
          <p:graphicFrame>
            <p:nvGraphicFramePr>
              <p:cNvPr id="15" name="Diagram 14"/>
              <p:cNvGraphicFramePr/>
              <p:nvPr>
                <p:extLst>
                  <p:ext uri="{D42A27DB-BD31-4B8C-83A1-F6EECF244321}">
                    <p14:modId xmlns:p14="http://schemas.microsoft.com/office/powerpoint/2010/main" val="906282243"/>
                  </p:ext>
                </p:extLst>
              </p:nvPr>
            </p:nvGraphicFramePr>
            <p:xfrm>
              <a:off x="2743200" y="1066800"/>
              <a:ext cx="37338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rot="3798048">
                <a:off x="4602375" y="2340606"/>
                <a:ext cx="1521179" cy="257438"/>
              </a:xfrm>
              <a:prstGeom prst="rect">
                <a:avLst/>
              </a:prstGeom>
              <a:noFill/>
            </p:spPr>
            <p:txBody>
              <a:bodyPr wrap="none" rtlCol="0">
                <a:spAutoFit/>
              </a:bodyPr>
              <a:lstStyle/>
              <a:p>
                <a:pPr algn="ctr"/>
                <a:r>
                  <a:rPr lang="en-US" sz="1200" b="1" i="1" dirty="0" smtClean="0"/>
                  <a:t>Execution Models</a:t>
                </a:r>
                <a:endParaRPr lang="en-US" sz="1200" b="1" i="1" dirty="0"/>
              </a:p>
            </p:txBody>
          </p:sp>
          <p:sp>
            <p:nvSpPr>
              <p:cNvPr id="17" name="TextBox 16"/>
              <p:cNvSpPr txBox="1"/>
              <p:nvPr/>
            </p:nvSpPr>
            <p:spPr>
              <a:xfrm rot="17776820">
                <a:off x="3102467" y="2383370"/>
                <a:ext cx="1521179" cy="257438"/>
              </a:xfrm>
              <a:prstGeom prst="rect">
                <a:avLst/>
              </a:prstGeom>
              <a:noFill/>
            </p:spPr>
            <p:txBody>
              <a:bodyPr wrap="none" rtlCol="0">
                <a:spAutoFit/>
              </a:bodyPr>
              <a:lstStyle/>
              <a:p>
                <a:pPr algn="ctr"/>
                <a:r>
                  <a:rPr lang="en-US" sz="1200" b="1" i="1" dirty="0" smtClean="0"/>
                  <a:t>Execution Models</a:t>
                </a:r>
                <a:endParaRPr lang="en-US" sz="1200" b="1" i="1" dirty="0"/>
              </a:p>
            </p:txBody>
          </p:sp>
          <p:sp>
            <p:nvSpPr>
              <p:cNvPr id="18" name="TextBox 17"/>
              <p:cNvSpPr txBox="1"/>
              <p:nvPr/>
            </p:nvSpPr>
            <p:spPr>
              <a:xfrm>
                <a:off x="4006182" y="3900805"/>
                <a:ext cx="1219078" cy="321235"/>
              </a:xfrm>
              <a:prstGeom prst="rect">
                <a:avLst/>
              </a:prstGeom>
              <a:noFill/>
            </p:spPr>
            <p:txBody>
              <a:bodyPr wrap="none" rtlCol="0">
                <a:spAutoFit/>
              </a:bodyPr>
              <a:lstStyle/>
              <a:p>
                <a:pPr algn="ctr"/>
                <a:r>
                  <a:rPr lang="en-US" sz="1200" b="1" i="1" dirty="0" smtClean="0"/>
                  <a:t>Execution Models</a:t>
                </a:r>
                <a:endParaRPr lang="en-US" sz="1200" b="1" i="1" dirty="0"/>
              </a:p>
            </p:txBody>
          </p:sp>
        </p:grpSp>
        <p:sp>
          <p:nvSpPr>
            <p:cNvPr id="10" name="TextBox 9"/>
            <p:cNvSpPr txBox="1"/>
            <p:nvPr/>
          </p:nvSpPr>
          <p:spPr>
            <a:xfrm>
              <a:off x="616448" y="143248"/>
              <a:ext cx="3219447" cy="394260"/>
            </a:xfrm>
            <a:prstGeom prst="rect">
              <a:avLst/>
            </a:prstGeom>
            <a:noFill/>
          </p:spPr>
          <p:txBody>
            <a:bodyPr wrap="none" rtlCol="0">
              <a:spAutoFit/>
            </a:bodyPr>
            <a:lstStyle/>
            <a:p>
              <a:pPr algn="ctr"/>
              <a:r>
                <a:rPr lang="en-US" i="1" dirty="0" smtClean="0"/>
                <a:t>Execution Models reason about …</a:t>
              </a:r>
              <a:endParaRPr lang="en-US" i="1" dirty="0"/>
            </a:p>
          </p:txBody>
        </p:sp>
        <p:sp>
          <p:nvSpPr>
            <p:cNvPr id="11" name="TextBox 10"/>
            <p:cNvSpPr txBox="1"/>
            <p:nvPr/>
          </p:nvSpPr>
          <p:spPr>
            <a:xfrm>
              <a:off x="1071687" y="673520"/>
              <a:ext cx="2059326" cy="492827"/>
            </a:xfrm>
            <a:prstGeom prst="rect">
              <a:avLst/>
            </a:prstGeom>
            <a:solidFill>
              <a:schemeClr val="accent1">
                <a:lumMod val="20000"/>
                <a:lumOff val="80000"/>
              </a:schemeClr>
            </a:solidFill>
          </p:spPr>
          <p:txBody>
            <a:bodyPr wrap="square" rtlCol="0">
              <a:spAutoFit/>
            </a:bodyPr>
            <a:lstStyle/>
            <a:p>
              <a:pPr algn="ctr"/>
              <a:r>
                <a:rPr lang="en-US" sz="1200" b="1" dirty="0" smtClean="0"/>
                <a:t>S:</a:t>
              </a:r>
              <a:r>
                <a:rPr lang="en-US" sz="1200" dirty="0" smtClean="0"/>
                <a:t> Coordination between concurrency units</a:t>
              </a:r>
              <a:endParaRPr lang="en-US" sz="1200" dirty="0"/>
            </a:p>
          </p:txBody>
        </p:sp>
        <p:sp>
          <p:nvSpPr>
            <p:cNvPr id="12" name="TextBox 11"/>
            <p:cNvSpPr txBox="1"/>
            <p:nvPr/>
          </p:nvSpPr>
          <p:spPr>
            <a:xfrm>
              <a:off x="-154042" y="3224641"/>
              <a:ext cx="1581296" cy="887091"/>
            </a:xfrm>
            <a:prstGeom prst="rect">
              <a:avLst/>
            </a:prstGeom>
            <a:solidFill>
              <a:schemeClr val="accent3">
                <a:lumMod val="40000"/>
                <a:lumOff val="60000"/>
              </a:schemeClr>
            </a:solidFill>
          </p:spPr>
          <p:txBody>
            <a:bodyPr wrap="square" rtlCol="0">
              <a:spAutoFit/>
            </a:bodyPr>
            <a:lstStyle/>
            <a:p>
              <a:pPr algn="ctr"/>
              <a:r>
                <a:rPr lang="en-US" sz="1200" b="1" dirty="0" smtClean="0"/>
                <a:t>C:</a:t>
              </a:r>
              <a:r>
                <a:rPr lang="en-US" sz="1200" dirty="0"/>
                <a:t> Creating, management and destruction of concurrency units</a:t>
              </a:r>
            </a:p>
          </p:txBody>
        </p:sp>
        <p:sp>
          <p:nvSpPr>
            <p:cNvPr id="13" name="TextBox 12"/>
            <p:cNvSpPr txBox="1"/>
            <p:nvPr/>
          </p:nvSpPr>
          <p:spPr>
            <a:xfrm>
              <a:off x="2750633" y="3399511"/>
              <a:ext cx="1695323" cy="689958"/>
            </a:xfrm>
            <a:prstGeom prst="rect">
              <a:avLst/>
            </a:prstGeom>
            <a:solidFill>
              <a:schemeClr val="accent6">
                <a:lumMod val="20000"/>
                <a:lumOff val="80000"/>
              </a:schemeClr>
            </a:solidFill>
          </p:spPr>
          <p:txBody>
            <a:bodyPr wrap="square" rtlCol="0">
              <a:spAutoFit/>
            </a:bodyPr>
            <a:lstStyle/>
            <a:p>
              <a:pPr algn="ctr"/>
              <a:r>
                <a:rPr lang="en-US" sz="1200" b="1" dirty="0" smtClean="0"/>
                <a:t>M: </a:t>
              </a:r>
              <a:r>
                <a:rPr lang="en-US" sz="1200" dirty="0"/>
                <a:t>Availability of address ranges and operations on such ranges</a:t>
              </a:r>
            </a:p>
          </p:txBody>
        </p:sp>
        <p:sp>
          <p:nvSpPr>
            <p:cNvPr id="14" name="TextBox 13"/>
            <p:cNvSpPr txBox="1"/>
            <p:nvPr/>
          </p:nvSpPr>
          <p:spPr>
            <a:xfrm>
              <a:off x="2423522" y="2045706"/>
              <a:ext cx="1645329" cy="689958"/>
            </a:xfrm>
            <a:prstGeom prst="rect">
              <a:avLst/>
            </a:prstGeom>
            <a:solidFill>
              <a:schemeClr val="accent3">
                <a:lumMod val="20000"/>
                <a:lumOff val="80000"/>
              </a:schemeClr>
            </a:solidFill>
          </p:spPr>
          <p:txBody>
            <a:bodyPr wrap="square" rtlCol="0">
              <a:spAutoFit/>
            </a:bodyPr>
            <a:lstStyle/>
            <a:p>
              <a:pPr algn="ctr"/>
              <a:r>
                <a:rPr lang="en-US" sz="1200" b="1" dirty="0" smtClean="0"/>
                <a:t>L: </a:t>
              </a:r>
              <a:r>
                <a:rPr lang="en-US" sz="1200" dirty="0"/>
                <a:t>Differentiation between local and remote regions or units</a:t>
              </a:r>
            </a:p>
          </p:txBody>
        </p:sp>
      </p:grpSp>
      <p:sp>
        <p:nvSpPr>
          <p:cNvPr id="19" name="TextBox 18"/>
          <p:cNvSpPr txBox="1"/>
          <p:nvPr/>
        </p:nvSpPr>
        <p:spPr>
          <a:xfrm>
            <a:off x="456083" y="1905000"/>
            <a:ext cx="404322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dirty="0"/>
              <a:t>Can characterize execution models</a:t>
            </a:r>
          </a:p>
          <a:p>
            <a:pPr marL="285750" indent="-285750">
              <a:buFont typeface="Arial" pitchFamily="34" charset="0"/>
              <a:buChar char="•"/>
            </a:pPr>
            <a:r>
              <a:rPr lang="en-US" dirty="0" smtClean="0"/>
              <a:t>A s</a:t>
            </a:r>
            <a:r>
              <a:rPr lang="en-US" dirty="0" smtClean="0"/>
              <a:t>ufficient set of characteristics</a:t>
            </a:r>
            <a:endParaRPr lang="en-US" dirty="0"/>
          </a:p>
        </p:txBody>
      </p:sp>
      <p:sp>
        <p:nvSpPr>
          <p:cNvPr id="3" name="TextBox 2"/>
          <p:cNvSpPr txBox="1"/>
          <p:nvPr/>
        </p:nvSpPr>
        <p:spPr>
          <a:xfrm>
            <a:off x="2322001" y="1143000"/>
            <a:ext cx="3647538" cy="461665"/>
          </a:xfrm>
          <a:prstGeom prst="rect">
            <a:avLst/>
          </a:prstGeom>
          <a:noFill/>
        </p:spPr>
        <p:txBody>
          <a:bodyPr wrap="none" rtlCol="0">
            <a:spAutoFit/>
          </a:bodyPr>
          <a:lstStyle/>
          <a:p>
            <a:pPr algn="ctr"/>
            <a:r>
              <a:rPr lang="en-US" sz="2400" b="1" i="1" u="sng" dirty="0"/>
              <a:t>Execution Model </a:t>
            </a:r>
            <a:r>
              <a:rPr lang="en-US" sz="2400" b="1" i="1" u="sng" dirty="0" smtClean="0"/>
              <a:t>Attributes</a:t>
            </a:r>
            <a:endParaRPr lang="en-US" sz="2400" b="1" i="1" u="sng" dirty="0"/>
          </a:p>
        </p:txBody>
      </p:sp>
      <p:sp>
        <p:nvSpPr>
          <p:cNvPr id="20" name="TextBox 19"/>
          <p:cNvSpPr txBox="1"/>
          <p:nvPr/>
        </p:nvSpPr>
        <p:spPr>
          <a:xfrm>
            <a:off x="456083" y="2779931"/>
            <a:ext cx="404322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dirty="0">
                <a:solidFill>
                  <a:sysClr val="windowText" lastClr="000000"/>
                </a:solidFill>
              </a:rPr>
              <a:t>Not linearly independent</a:t>
            </a:r>
          </a:p>
          <a:p>
            <a:pPr marL="285750" indent="-285750">
              <a:buFont typeface="Arial" pitchFamily="34" charset="0"/>
              <a:buChar char="•"/>
            </a:pPr>
            <a:r>
              <a:rPr lang="en-US" dirty="0">
                <a:solidFill>
                  <a:sysClr val="windowText" lastClr="000000"/>
                </a:solidFill>
              </a:rPr>
              <a:t>Need to be “</a:t>
            </a:r>
            <a:r>
              <a:rPr lang="en-US" b="1" dirty="0">
                <a:solidFill>
                  <a:sysClr val="windowText" lastClr="000000"/>
                </a:solidFill>
              </a:rPr>
              <a:t>composed</a:t>
            </a:r>
            <a:r>
              <a:rPr lang="en-US" dirty="0">
                <a:solidFill>
                  <a:sysClr val="windowText" lastClr="000000"/>
                </a:solidFill>
              </a:rPr>
              <a:t>” </a:t>
            </a:r>
            <a:r>
              <a:rPr lang="en-US" dirty="0" smtClean="0">
                <a:solidFill>
                  <a:sysClr val="windowText" lastClr="000000"/>
                </a:solidFill>
              </a:rPr>
              <a:t>&amp; </a:t>
            </a:r>
            <a:r>
              <a:rPr lang="en-US" dirty="0">
                <a:solidFill>
                  <a:sysClr val="windowText" lastClr="000000"/>
                </a:solidFill>
              </a:rPr>
              <a:t>“</a:t>
            </a:r>
            <a:r>
              <a:rPr lang="en-US" b="1" dirty="0">
                <a:solidFill>
                  <a:sysClr val="windowText" lastClr="000000"/>
                </a:solidFill>
              </a:rPr>
              <a:t>parameterized</a:t>
            </a:r>
            <a:r>
              <a:rPr lang="en-US" dirty="0" smtClean="0">
                <a:solidFill>
                  <a:sysClr val="windowText" lastClr="000000"/>
                </a:solidFill>
              </a:rPr>
              <a:t>”</a:t>
            </a:r>
            <a:endParaRPr lang="en-US" dirty="0">
              <a:solidFill>
                <a:sysClr val="windowText" lastClr="000000"/>
              </a:solidFill>
            </a:endParaRPr>
          </a:p>
        </p:txBody>
      </p:sp>
      <p:sp>
        <p:nvSpPr>
          <p:cNvPr id="21" name="TextBox 20"/>
          <p:cNvSpPr txBox="1"/>
          <p:nvPr/>
        </p:nvSpPr>
        <p:spPr>
          <a:xfrm>
            <a:off x="419030" y="3914001"/>
            <a:ext cx="408027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dirty="0" smtClean="0">
                <a:solidFill>
                  <a:sysClr val="windowText" lastClr="000000"/>
                </a:solidFill>
              </a:rPr>
              <a:t>Represent universes of all execution model’s features and primitives </a:t>
            </a:r>
            <a:endParaRPr lang="en-US" dirty="0">
              <a:solidFill>
                <a:sysClr val="windowText" lastClr="000000"/>
              </a:solidFill>
            </a:endParaRPr>
          </a:p>
        </p:txBody>
      </p:sp>
    </p:spTree>
    <p:extLst>
      <p:ext uri="{BB962C8B-B14F-4D97-AF65-F5344CB8AC3E}">
        <p14:creationId xmlns:p14="http://schemas.microsoft.com/office/powerpoint/2010/main" val="22244032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Modeling Execution Models: </a:t>
            </a:r>
            <a:r>
              <a:rPr lang="en-US" dirty="0" err="1" smtClean="0"/>
              <a:t>SCaLeM</a:t>
            </a:r>
            <a:r>
              <a:rPr lang="en-US" dirty="0" smtClean="0"/>
              <a:t> </a:t>
            </a:r>
            <a:r>
              <a:rPr lang="en-US" dirty="0"/>
              <a:t>/ </a:t>
            </a:r>
            <a:r>
              <a:rPr lang="en-US" dirty="0" err="1"/>
              <a:t>AntiCiPate</a:t>
            </a:r>
            <a:endParaRPr lang="en-US" dirty="0"/>
          </a:p>
        </p:txBody>
      </p:sp>
      <p:sp>
        <p:nvSpPr>
          <p:cNvPr id="5" name="Content Placeholder 4"/>
          <p:cNvSpPr>
            <a:spLocks noGrp="1"/>
          </p:cNvSpPr>
          <p:nvPr>
            <p:ph sz="half" idx="1"/>
          </p:nvPr>
        </p:nvSpPr>
        <p:spPr>
          <a:xfrm>
            <a:off x="3888393" y="1066800"/>
            <a:ext cx="5186540" cy="4955202"/>
          </a:xfrm>
        </p:spPr>
        <p:txBody>
          <a:bodyPr>
            <a:spAutoFit/>
          </a:bodyPr>
          <a:lstStyle/>
          <a:p>
            <a:r>
              <a:rPr lang="en-US" sz="1600" dirty="0" smtClean="0"/>
              <a:t>Execution Model Compositions</a:t>
            </a:r>
            <a:endParaRPr lang="en-US" sz="1600" dirty="0"/>
          </a:p>
          <a:p>
            <a:pPr lvl="1"/>
            <a:r>
              <a:rPr lang="en-US" sz="1400" dirty="0" smtClean="0"/>
              <a:t>Compositions of execution model attributes</a:t>
            </a:r>
          </a:p>
          <a:p>
            <a:pPr lvl="2"/>
            <a:r>
              <a:rPr lang="en-US" sz="1200" dirty="0" smtClean="0"/>
              <a:t>Based on the four initial attributes</a:t>
            </a:r>
          </a:p>
          <a:p>
            <a:pPr lvl="2"/>
            <a:r>
              <a:rPr lang="en-US" sz="1200" dirty="0" smtClean="0"/>
              <a:t>May not be defined for a given execution model</a:t>
            </a:r>
          </a:p>
          <a:p>
            <a:r>
              <a:rPr lang="en-US" sz="1600" dirty="0" smtClean="0"/>
              <a:t>Execution Model Parameters</a:t>
            </a:r>
          </a:p>
          <a:p>
            <a:pPr lvl="1"/>
            <a:r>
              <a:rPr lang="en-US" sz="1400" dirty="0" smtClean="0"/>
              <a:t>Costs of the compositions in a given architecture</a:t>
            </a:r>
          </a:p>
          <a:p>
            <a:pPr lvl="1"/>
            <a:r>
              <a:rPr lang="en-US" sz="1400" dirty="0" smtClean="0"/>
              <a:t>Might be a vector of values per composition entry.</a:t>
            </a:r>
          </a:p>
          <a:p>
            <a:r>
              <a:rPr lang="en-US" sz="1600" dirty="0" smtClean="0"/>
              <a:t>Applicable to different level of abstraction</a:t>
            </a:r>
          </a:p>
          <a:p>
            <a:pPr lvl="1"/>
            <a:r>
              <a:rPr lang="en-US" sz="1400" dirty="0" smtClean="0"/>
              <a:t>Core </a:t>
            </a:r>
            <a:r>
              <a:rPr lang="en-US" sz="1400" dirty="0" smtClean="0">
                <a:sym typeface="Wingdings" pitchFamily="2" charset="2"/>
              </a:rPr>
              <a:t> Node  System</a:t>
            </a:r>
          </a:p>
          <a:p>
            <a:pPr lvl="1"/>
            <a:r>
              <a:rPr lang="en-US" sz="1400" dirty="0" smtClean="0">
                <a:sym typeface="Wingdings" pitchFamily="2" charset="2"/>
              </a:rPr>
              <a:t>Hardware  Runtime  Programming Model</a:t>
            </a:r>
          </a:p>
          <a:p>
            <a:r>
              <a:rPr lang="en-US" sz="1600" dirty="0" smtClean="0">
                <a:sym typeface="Wingdings" pitchFamily="2" charset="2"/>
              </a:rPr>
              <a:t>Mapping</a:t>
            </a:r>
          </a:p>
          <a:p>
            <a:pPr lvl="1"/>
            <a:r>
              <a:rPr lang="en-US" sz="1400" dirty="0" smtClean="0">
                <a:sym typeface="Wingdings" pitchFamily="2" charset="2"/>
              </a:rPr>
              <a:t>The process of mapping </a:t>
            </a:r>
            <a:r>
              <a:rPr lang="en-US" sz="1400" dirty="0" err="1" smtClean="0">
                <a:sym typeface="Wingdings" pitchFamily="2" charset="2"/>
              </a:rPr>
              <a:t>SCaLeM</a:t>
            </a:r>
            <a:r>
              <a:rPr lang="en-US" sz="1400" dirty="0">
                <a:sym typeface="Wingdings" pitchFamily="2" charset="2"/>
              </a:rPr>
              <a:t> </a:t>
            </a:r>
            <a:r>
              <a:rPr lang="en-US" sz="1400" dirty="0" smtClean="0">
                <a:sym typeface="Wingdings" pitchFamily="2" charset="2"/>
              </a:rPr>
              <a:t>compositions between two level of abstractions: i.e. “realizing” the execution model costs</a:t>
            </a:r>
          </a:p>
          <a:p>
            <a:r>
              <a:rPr lang="en-US" sz="1600" dirty="0" smtClean="0">
                <a:sym typeface="Wingdings" pitchFamily="2" charset="2"/>
              </a:rPr>
              <a:t>The methodology of defining the Attributes, Compositions, Parameters and Mappings is called </a:t>
            </a:r>
            <a:r>
              <a:rPr lang="en-US" sz="1600" dirty="0" err="1" smtClean="0">
                <a:sym typeface="Wingdings" pitchFamily="2" charset="2"/>
              </a:rPr>
              <a:t>AntiCiPate</a:t>
            </a:r>
            <a:endParaRPr lang="en-US" sz="1600" dirty="0" smtClean="0"/>
          </a:p>
          <a:p>
            <a:pPr lvl="1"/>
            <a:endParaRPr lang="en-US" sz="1400" dirty="0" smtClean="0"/>
          </a:p>
          <a:p>
            <a:pPr lvl="1"/>
            <a:endParaRPr lang="en-US" sz="1400" dirty="0" smtClean="0"/>
          </a:p>
        </p:txBody>
      </p:sp>
      <p:grpSp>
        <p:nvGrpSpPr>
          <p:cNvPr id="70" name="Group 19"/>
          <p:cNvGrpSpPr/>
          <p:nvPr/>
        </p:nvGrpSpPr>
        <p:grpSpPr>
          <a:xfrm>
            <a:off x="152400" y="1143000"/>
            <a:ext cx="3548773" cy="4765095"/>
            <a:chOff x="5251037" y="903570"/>
            <a:chExt cx="3548773" cy="4765095"/>
          </a:xfrm>
        </p:grpSpPr>
        <p:grpSp>
          <p:nvGrpSpPr>
            <p:cNvPr id="71" name="Group 20"/>
            <p:cNvGrpSpPr/>
            <p:nvPr/>
          </p:nvGrpSpPr>
          <p:grpSpPr>
            <a:xfrm>
              <a:off x="6209323" y="903570"/>
              <a:ext cx="1745069" cy="3342023"/>
              <a:chOff x="7006971" y="2338252"/>
              <a:chExt cx="1745069" cy="3342023"/>
            </a:xfrm>
          </p:grpSpPr>
          <p:grpSp>
            <p:nvGrpSpPr>
              <p:cNvPr id="77" name="Group 27"/>
              <p:cNvGrpSpPr/>
              <p:nvPr/>
            </p:nvGrpSpPr>
            <p:grpSpPr>
              <a:xfrm>
                <a:off x="7006971" y="2338252"/>
                <a:ext cx="1745069" cy="3086593"/>
                <a:chOff x="7006971" y="2338252"/>
                <a:chExt cx="1745069" cy="3086593"/>
              </a:xfrm>
              <a:effectLst/>
            </p:grpSpPr>
            <p:sp>
              <p:nvSpPr>
                <p:cNvPr id="81" name="TextBox 80"/>
                <p:cNvSpPr txBox="1"/>
                <p:nvPr/>
              </p:nvSpPr>
              <p:spPr>
                <a:xfrm>
                  <a:off x="7006971" y="2366951"/>
                  <a:ext cx="338554" cy="2585323"/>
                </a:xfrm>
                <a:prstGeom prst="rect">
                  <a:avLst/>
                </a:prstGeom>
                <a:noFill/>
                <a:ln w="9525" cap="flat" cmpd="sng" algn="ctr">
                  <a:noFill/>
                  <a:prstDash val="solid"/>
                </a:ln>
                <a:effectLst/>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I</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B</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U</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T</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S</a:t>
                  </a:r>
                </a:p>
              </p:txBody>
            </p:sp>
            <p:sp>
              <p:nvSpPr>
                <p:cNvPr id="82" name="TextBox 81"/>
                <p:cNvSpPr txBox="1"/>
                <p:nvPr/>
              </p:nvSpPr>
              <p:spPr>
                <a:xfrm>
                  <a:off x="7622193" y="2347079"/>
                  <a:ext cx="356187" cy="3077766"/>
                </a:xfrm>
                <a:prstGeom prst="rect">
                  <a:avLst/>
                </a:prstGeom>
                <a:noFill/>
                <a:ln w="9525" cap="flat" cmpd="sng" algn="ctr">
                  <a:noFill/>
                  <a:prstDash val="solid"/>
                </a:ln>
                <a:effectLst/>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O</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M</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P</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O</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S</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I</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T</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I</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O</a:t>
                  </a:r>
                  <a:br>
                    <a:rPr kumimoji="0" lang="en-US" sz="1600" b="0" i="0" u="none" strike="noStrike" kern="0" cap="none" spc="0" normalizeH="0" baseline="0" noProof="0" dirty="0" smtClean="0">
                      <a:ln>
                        <a:noFill/>
                      </a:ln>
                      <a:solidFill>
                        <a:prstClr val="black"/>
                      </a:solidFill>
                      <a:effectLst/>
                      <a:uLnTx/>
                      <a:uFillTx/>
                      <a:latin typeface="Arial"/>
                      <a:ea typeface="+mn-ea"/>
                      <a:cs typeface="+mn-cs"/>
                    </a:rPr>
                  </a:br>
                  <a:r>
                    <a:rPr kumimoji="0" lang="en-US" sz="1600" b="0" i="0" u="none" strike="noStrike" kern="0" cap="none" spc="0" normalizeH="0" baseline="0" noProof="0" dirty="0" smtClean="0">
                      <a:ln>
                        <a:noFill/>
                      </a:ln>
                      <a:solidFill>
                        <a:prstClr val="black"/>
                      </a:solidFill>
                      <a:effectLst/>
                      <a:uLnTx/>
                      <a:uFillTx/>
                      <a:latin typeface="Arial"/>
                      <a:ea typeface="+mn-ea"/>
                      <a:cs typeface="+mn-cs"/>
                    </a:rPr>
                    <a:t>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a:ea typeface="+mn-ea"/>
                      <a:cs typeface="+mn-cs"/>
                    </a:rPr>
                    <a:t>S</a:t>
                  </a:r>
                </a:p>
              </p:txBody>
            </p:sp>
            <p:sp>
              <p:nvSpPr>
                <p:cNvPr id="83" name="TextBox 82"/>
                <p:cNvSpPr txBox="1"/>
                <p:nvPr/>
              </p:nvSpPr>
              <p:spPr>
                <a:xfrm>
                  <a:off x="7933268" y="2338252"/>
                  <a:ext cx="356187" cy="2585323"/>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R</a:t>
                  </a:r>
                  <a:b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b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A</a:t>
                  </a:r>
                  <a:b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b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M</a:t>
                  </a:r>
                  <a:b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b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E</a:t>
                  </a:r>
                  <a:b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b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T</a:t>
                  </a:r>
                  <a:b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b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E</a:t>
                  </a:r>
                  <a:b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b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Arial" pitchFamily="-109" charset="0"/>
                      <a:ea typeface="ＭＳ Ｐゴシック" pitchFamily="-109" charset="-128"/>
                    </a:rPr>
                    <a:t>S</a:t>
                  </a:r>
                </a:p>
              </p:txBody>
            </p:sp>
            <p:sp>
              <p:nvSpPr>
                <p:cNvPr id="84" name="TextBox 83"/>
                <p:cNvSpPr txBox="1"/>
                <p:nvPr/>
              </p:nvSpPr>
              <p:spPr>
                <a:xfrm>
                  <a:off x="7022207" y="2338904"/>
                  <a:ext cx="1729833" cy="338554"/>
                </a:xfrm>
                <a:prstGeom prst="rect">
                  <a:avLst/>
                </a:prstGeom>
                <a:solidFill>
                  <a:sysClr val="window" lastClr="FFFFFF"/>
                </a:solidFill>
                <a:ln w="25400" cap="flat" cmpd="sng" algn="ctr">
                  <a:solidFill>
                    <a:srgbClr val="4F81BD"/>
                  </a:solidFill>
                  <a:prstDash val="solid"/>
                </a:ln>
                <a:effectLst/>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a:ea typeface="+mn-ea"/>
                      <a:cs typeface="+mn-cs"/>
                    </a:rPr>
                    <a:t>A n t </a:t>
                  </a:r>
                  <a:r>
                    <a:rPr kumimoji="0" lang="en-US" sz="1600" b="1" i="0" u="none" strike="noStrike" kern="0" cap="none" spc="0" normalizeH="0" baseline="0" noProof="0" dirty="0" err="1" smtClean="0">
                      <a:ln>
                        <a:noFill/>
                      </a:ln>
                      <a:solidFill>
                        <a:prstClr val="black"/>
                      </a:solidFill>
                      <a:effectLst/>
                      <a:uLnTx/>
                      <a:uFillTx/>
                      <a:latin typeface="Arial"/>
                      <a:ea typeface="+mn-ea"/>
                      <a:cs typeface="+mn-cs"/>
                    </a:rPr>
                    <a:t>i</a:t>
                  </a:r>
                  <a:r>
                    <a:rPr kumimoji="0" lang="en-US" sz="1600" b="1" i="0" u="none" strike="noStrike" kern="0" cap="none" spc="0" normalizeH="0" baseline="0" noProof="0" dirty="0" smtClean="0">
                      <a:ln>
                        <a:noFill/>
                      </a:ln>
                      <a:solidFill>
                        <a:prstClr val="black"/>
                      </a:solidFill>
                      <a:effectLst/>
                      <a:uLnTx/>
                      <a:uFillTx/>
                      <a:latin typeface="Arial"/>
                      <a:ea typeface="+mn-ea"/>
                      <a:cs typeface="+mn-cs"/>
                    </a:rPr>
                    <a:t> C </a:t>
                  </a:r>
                  <a:r>
                    <a:rPr kumimoji="0" lang="en-US" sz="1600" b="1" i="0" u="none" strike="noStrike" kern="0" cap="none" spc="0" normalizeH="0" baseline="0" noProof="0" dirty="0" err="1" smtClean="0">
                      <a:ln>
                        <a:noFill/>
                      </a:ln>
                      <a:solidFill>
                        <a:prstClr val="black"/>
                      </a:solidFill>
                      <a:effectLst/>
                      <a:uLnTx/>
                      <a:uFillTx/>
                      <a:latin typeface="Arial"/>
                      <a:ea typeface="+mn-ea"/>
                      <a:cs typeface="+mn-cs"/>
                    </a:rPr>
                    <a:t>i</a:t>
                  </a:r>
                  <a:r>
                    <a:rPr kumimoji="0" lang="en-US" sz="1600" b="1" i="0" u="none" strike="noStrike" kern="0" cap="none" spc="0" normalizeH="0" baseline="0" noProof="0" dirty="0" smtClean="0">
                      <a:ln>
                        <a:noFill/>
                      </a:ln>
                      <a:solidFill>
                        <a:prstClr val="black"/>
                      </a:solidFill>
                      <a:effectLst/>
                      <a:uLnTx/>
                      <a:uFillTx/>
                      <a:latin typeface="Arial"/>
                      <a:ea typeface="+mn-ea"/>
                      <a:cs typeface="+mn-cs"/>
                    </a:rPr>
                    <a:t> P a t e</a:t>
                  </a:r>
                </a:p>
              </p:txBody>
            </p:sp>
          </p:grpSp>
          <p:sp>
            <p:nvSpPr>
              <p:cNvPr id="78" name="Rectangle 77"/>
              <p:cNvSpPr/>
              <p:nvPr/>
            </p:nvSpPr>
            <p:spPr>
              <a:xfrm>
                <a:off x="7085838" y="2411919"/>
                <a:ext cx="190500" cy="2753204"/>
              </a:xfrm>
              <a:prstGeom prst="rect">
                <a:avLst/>
              </a:prstGeom>
              <a:noFill/>
              <a:ln w="25400" cap="flat" cmpd="sng" algn="ctr">
                <a:solidFill>
                  <a:sysClr val="window" lastClr="FFFFFF">
                    <a:lumMod val="8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Arial"/>
                  <a:ea typeface="+mn-ea"/>
                  <a:cs typeface="+mn-cs"/>
                </a:endParaRPr>
              </a:p>
            </p:txBody>
          </p:sp>
          <p:sp>
            <p:nvSpPr>
              <p:cNvPr id="79" name="Rectangle 78"/>
              <p:cNvSpPr/>
              <p:nvPr/>
            </p:nvSpPr>
            <p:spPr>
              <a:xfrm>
                <a:off x="7707775" y="2393671"/>
                <a:ext cx="190500" cy="3286604"/>
              </a:xfrm>
              <a:prstGeom prst="rect">
                <a:avLst/>
              </a:prstGeom>
              <a:noFill/>
              <a:ln w="25400" cap="flat" cmpd="sng" algn="ctr">
                <a:solidFill>
                  <a:sysClr val="window" lastClr="FFFFFF">
                    <a:lumMod val="8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Arial"/>
                  <a:ea typeface="+mn-ea"/>
                  <a:cs typeface="+mn-cs"/>
                </a:endParaRPr>
              </a:p>
            </p:txBody>
          </p:sp>
          <p:sp>
            <p:nvSpPr>
              <p:cNvPr id="80" name="Rectangle 79"/>
              <p:cNvSpPr/>
              <p:nvPr/>
            </p:nvSpPr>
            <p:spPr>
              <a:xfrm>
                <a:off x="8012575" y="2393671"/>
                <a:ext cx="190500" cy="2753204"/>
              </a:xfrm>
              <a:prstGeom prst="rect">
                <a:avLst/>
              </a:prstGeom>
              <a:noFill/>
              <a:ln w="25400" cap="flat" cmpd="sng" algn="ctr">
                <a:solidFill>
                  <a:sysClr val="window" lastClr="FFFFFF">
                    <a:lumMod val="8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72" name="TextBox 71"/>
            <p:cNvSpPr txBox="1"/>
            <p:nvPr/>
          </p:nvSpPr>
          <p:spPr>
            <a:xfrm>
              <a:off x="5251037" y="5207000"/>
              <a:ext cx="3530134" cy="461665"/>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1" u="sng" strike="noStrike" kern="0" cap="none" spc="0" normalizeH="0" baseline="0" noProof="0" dirty="0" smtClean="0">
                  <a:ln>
                    <a:noFill/>
                  </a:ln>
                  <a:solidFill>
                    <a:prstClr val="black"/>
                  </a:solidFill>
                  <a:effectLst/>
                  <a:uLnTx/>
                  <a:uFillTx/>
                  <a:latin typeface="Arial" pitchFamily="-109" charset="0"/>
                  <a:ea typeface="ＭＳ Ｐゴシック" pitchFamily="-109" charset="-128"/>
                </a:rPr>
                <a:t>Modeling Methodology</a:t>
              </a:r>
            </a:p>
          </p:txBody>
        </p:sp>
        <p:sp>
          <p:nvSpPr>
            <p:cNvPr id="73" name="Line Callout 2 (No Border) 72"/>
            <p:cNvSpPr/>
            <p:nvPr/>
          </p:nvSpPr>
          <p:spPr>
            <a:xfrm>
              <a:off x="5524500" y="3827379"/>
              <a:ext cx="1172312" cy="633535"/>
            </a:xfrm>
            <a:prstGeom prst="callout2">
              <a:avLst>
                <a:gd name="adj1" fmla="val -1108"/>
                <a:gd name="adj2" fmla="val 52299"/>
                <a:gd name="adj3" fmla="val -120259"/>
                <a:gd name="adj4" fmla="val 52386"/>
                <a:gd name="adj5" fmla="val -173068"/>
                <a:gd name="adj6" fmla="val 61356"/>
              </a:avLst>
            </a:prstGeom>
            <a:solidFill>
              <a:sysClr val="window" lastClr="FFFFFF">
                <a:lumMod val="7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Arial"/>
                  <a:ea typeface="+mn-ea"/>
                  <a:cs typeface="+mn-cs"/>
                </a:rPr>
                <a:t>Shared by all Execution Models</a:t>
              </a:r>
            </a:p>
          </p:txBody>
        </p:sp>
        <p:sp>
          <p:nvSpPr>
            <p:cNvPr id="74" name="Line Callout 2 (No Border) 73"/>
            <p:cNvSpPr/>
            <p:nvPr/>
          </p:nvSpPr>
          <p:spPr>
            <a:xfrm>
              <a:off x="6363265" y="4659775"/>
              <a:ext cx="1686632" cy="466286"/>
            </a:xfrm>
            <a:prstGeom prst="callout2">
              <a:avLst>
                <a:gd name="adj1" fmla="val 3856"/>
                <a:gd name="adj2" fmla="val 50685"/>
                <a:gd name="adj3" fmla="val -50755"/>
                <a:gd name="adj4" fmla="val 50586"/>
                <a:gd name="adj5" fmla="val -93532"/>
                <a:gd name="adj6" fmla="val 45292"/>
              </a:avLst>
            </a:prstGeom>
            <a:solidFill>
              <a:sysClr val="window" lastClr="FFFFFF">
                <a:lumMod val="7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Arial"/>
                  <a:ea typeface="+mn-ea"/>
                  <a:cs typeface="+mn-cs"/>
                </a:rPr>
                <a:t>Relevant combination of Attributes</a:t>
              </a:r>
            </a:p>
          </p:txBody>
        </p:sp>
        <p:sp>
          <p:nvSpPr>
            <p:cNvPr id="75" name="Line Callout 2 (No Border) 74"/>
            <p:cNvSpPr/>
            <p:nvPr/>
          </p:nvSpPr>
          <p:spPr>
            <a:xfrm>
              <a:off x="7441935" y="3885387"/>
              <a:ext cx="1156961" cy="575528"/>
            </a:xfrm>
            <a:prstGeom prst="callout2">
              <a:avLst>
                <a:gd name="adj1" fmla="val -1108"/>
                <a:gd name="adj2" fmla="val 52058"/>
                <a:gd name="adj3" fmla="val -120259"/>
                <a:gd name="adj4" fmla="val 51273"/>
                <a:gd name="adj5" fmla="val -227577"/>
                <a:gd name="adj6" fmla="val -1374"/>
              </a:avLst>
            </a:prstGeom>
            <a:solidFill>
              <a:sysClr val="window" lastClr="FFFFFF">
                <a:lumMod val="7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Arial"/>
                  <a:ea typeface="+mn-ea"/>
                  <a:cs typeface="+mn-cs"/>
                </a:rPr>
                <a:t>Quantifications of attributes</a:t>
              </a:r>
            </a:p>
          </p:txBody>
        </p:sp>
        <p:sp>
          <p:nvSpPr>
            <p:cNvPr id="76" name="TextBox 75"/>
            <p:cNvSpPr txBox="1"/>
            <p:nvPr/>
          </p:nvSpPr>
          <p:spPr>
            <a:xfrm>
              <a:off x="7504632" y="1525229"/>
              <a:ext cx="1295178" cy="1277273"/>
            </a:xfrm>
            <a:prstGeom prst="rect">
              <a:avLst/>
            </a:prstGeom>
            <a:solidFill>
              <a:sysClr val="window" lastClr="FFFFFF">
                <a:lumMod val="75000"/>
              </a:sysClr>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Arial" pitchFamily="-109" charset="0"/>
                  <a:ea typeface="ＭＳ Ｐゴシック" pitchFamily="-109" charset="-128"/>
                </a:rPr>
                <a:t>Solely architectural / system software dependent variables, not application dependent</a:t>
              </a:r>
            </a:p>
          </p:txBody>
        </p:sp>
      </p:grpSp>
    </p:spTree>
    <p:extLst>
      <p:ext uri="{BB962C8B-B14F-4D97-AF65-F5344CB8AC3E}">
        <p14:creationId xmlns:p14="http://schemas.microsoft.com/office/powerpoint/2010/main" val="2610126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Modeling Execution Models: </a:t>
            </a:r>
            <a:r>
              <a:rPr lang="en-US" dirty="0" err="1" smtClean="0"/>
              <a:t>SCaLeM</a:t>
            </a:r>
            <a:r>
              <a:rPr lang="en-US" dirty="0" smtClean="0"/>
              <a:t> / </a:t>
            </a:r>
            <a:r>
              <a:rPr lang="en-US" dirty="0" err="1" smtClean="0"/>
              <a:t>AntiCiPate</a:t>
            </a:r>
            <a:endParaRPr lang="en-US" dirty="0"/>
          </a:p>
        </p:txBody>
      </p:sp>
      <p:grpSp>
        <p:nvGrpSpPr>
          <p:cNvPr id="5" name="Group 4"/>
          <p:cNvGrpSpPr/>
          <p:nvPr/>
        </p:nvGrpSpPr>
        <p:grpSpPr>
          <a:xfrm>
            <a:off x="152400" y="1143000"/>
            <a:ext cx="8915400" cy="4725889"/>
            <a:chOff x="76200" y="682823"/>
            <a:chExt cx="9153438" cy="4879777"/>
          </a:xfrm>
        </p:grpSpPr>
        <p:sp>
          <p:nvSpPr>
            <p:cNvPr id="6" name="Rectangle 5"/>
            <p:cNvSpPr/>
            <p:nvPr/>
          </p:nvSpPr>
          <p:spPr>
            <a:xfrm>
              <a:off x="3878693" y="3505200"/>
              <a:ext cx="2555172"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24326" y="2916620"/>
              <a:ext cx="1911934" cy="646331"/>
            </a:xfrm>
            <a:prstGeom prst="rect">
              <a:avLst/>
            </a:prstGeom>
            <a:solidFill>
              <a:schemeClr val="tx2">
                <a:lumMod val="20000"/>
                <a:lumOff val="80000"/>
              </a:schemeClr>
            </a:solidFill>
          </p:spPr>
          <p:txBody>
            <a:bodyPr wrap="square" rtlCol="0">
              <a:spAutoFit/>
            </a:bodyPr>
            <a:lstStyle/>
            <a:p>
              <a:pPr algn="ctr"/>
              <a:r>
                <a:rPr lang="en-US" sz="1200" dirty="0" smtClean="0"/>
                <a:t>e.g. Access to different Memory Hierarchies &amp; NUMA domains</a:t>
              </a:r>
              <a:endParaRPr lang="en-US" sz="1200" dirty="0"/>
            </a:p>
          </p:txBody>
        </p:sp>
        <p:sp>
          <p:nvSpPr>
            <p:cNvPr id="8" name="Rectangle 7"/>
            <p:cNvSpPr/>
            <p:nvPr/>
          </p:nvSpPr>
          <p:spPr>
            <a:xfrm>
              <a:off x="152399" y="1272488"/>
              <a:ext cx="6368601" cy="1958198"/>
            </a:xfrm>
            <a:prstGeom prst="rect">
              <a:avLst/>
            </a:prstGeom>
            <a:gradFill flip="none" rotWithShape="1">
              <a:gsLst>
                <a:gs pos="0">
                  <a:schemeClr val="bg1">
                    <a:lumMod val="65000"/>
                  </a:schemeClr>
                </a:gs>
                <a:gs pos="50000">
                  <a:schemeClr val="bg1">
                    <a:lumMod val="7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57200" y="1694508"/>
              <a:ext cx="1295400" cy="1274275"/>
              <a:chOff x="1447800" y="858310"/>
              <a:chExt cx="1143000" cy="1122890"/>
            </a:xfrm>
          </p:grpSpPr>
          <p:sp>
            <p:nvSpPr>
              <p:cNvPr id="50" name="Rectangle 49"/>
              <p:cNvSpPr/>
              <p:nvPr/>
            </p:nvSpPr>
            <p:spPr>
              <a:xfrm>
                <a:off x="1447800" y="861345"/>
                <a:ext cx="533400" cy="533400"/>
              </a:xfrm>
              <a:prstGeom prst="rect">
                <a:avLst/>
              </a:prstGeom>
              <a:gradFill flip="none" rotWithShape="1">
                <a:gsLst>
                  <a:gs pos="0">
                    <a:schemeClr val="tx2"/>
                  </a:gs>
                  <a:gs pos="8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51" name="Rectangle 50"/>
              <p:cNvSpPr/>
              <p:nvPr/>
            </p:nvSpPr>
            <p:spPr>
              <a:xfrm>
                <a:off x="2057400" y="858310"/>
                <a:ext cx="533400" cy="533400"/>
              </a:xfrm>
              <a:prstGeom prst="rect">
                <a:avLst/>
              </a:prstGeom>
              <a:gradFill>
                <a:gsLst>
                  <a:gs pos="0">
                    <a:srgbClr val="FF0000"/>
                  </a:gs>
                  <a:gs pos="80000">
                    <a:schemeClr val="accent2">
                      <a:lumMod val="40000"/>
                      <a:lumOff val="60000"/>
                    </a:schemeClr>
                  </a:gs>
                  <a:gs pos="100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2" name="Rectangle 51"/>
              <p:cNvSpPr/>
              <p:nvPr/>
            </p:nvSpPr>
            <p:spPr>
              <a:xfrm>
                <a:off x="1447800" y="1447800"/>
                <a:ext cx="533400" cy="533400"/>
              </a:xfrm>
              <a:prstGeom prst="rect">
                <a:avLst/>
              </a:prstGeom>
              <a:gradFill>
                <a:gsLst>
                  <a:gs pos="0">
                    <a:srgbClr val="00B050"/>
                  </a:gs>
                  <a:gs pos="80000">
                    <a:schemeClr val="accent3">
                      <a:lumMod val="60000"/>
                      <a:lumOff val="40000"/>
                    </a:schemeClr>
                  </a:gs>
                  <a:gs pos="100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sp>
            <p:nvSpPr>
              <p:cNvPr id="53" name="Rectangle 52"/>
              <p:cNvSpPr/>
              <p:nvPr/>
            </p:nvSpPr>
            <p:spPr>
              <a:xfrm>
                <a:off x="2057400" y="1447800"/>
                <a:ext cx="533400" cy="533400"/>
              </a:xfrm>
              <a:prstGeom prst="rect">
                <a:avLst/>
              </a:prstGeom>
              <a:gradFill>
                <a:gsLst>
                  <a:gs pos="0">
                    <a:srgbClr val="FFC000"/>
                  </a:gs>
                  <a:gs pos="80000">
                    <a:srgbClr val="FFFF00"/>
                  </a:gs>
                  <a:gs pos="100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grpSp>
        <p:sp>
          <p:nvSpPr>
            <p:cNvPr id="10" name="Rectangle 9"/>
            <p:cNvSpPr/>
            <p:nvPr/>
          </p:nvSpPr>
          <p:spPr>
            <a:xfrm>
              <a:off x="2209800" y="1697525"/>
              <a:ext cx="381000" cy="38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F</a:t>
              </a:r>
              <a:r>
                <a:rPr lang="en-US" sz="1200" baseline="-25000" dirty="0" err="1" smtClean="0"/>
                <a:t>s</a:t>
              </a:r>
              <a:endParaRPr lang="en-US" sz="1200" baseline="-25000" dirty="0"/>
            </a:p>
          </p:txBody>
        </p:sp>
        <p:sp>
          <p:nvSpPr>
            <p:cNvPr id="11" name="Rectangle 10"/>
            <p:cNvSpPr/>
            <p:nvPr/>
          </p:nvSpPr>
          <p:spPr>
            <a:xfrm>
              <a:off x="2667000" y="1694508"/>
              <a:ext cx="381000" cy="381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t>
              </a:r>
              <a:r>
                <a:rPr lang="en-US" sz="1200" baseline="-25000" dirty="0" smtClean="0"/>
                <a:t>c</a:t>
              </a:r>
              <a:endParaRPr lang="en-US" sz="1200" baseline="-25000" dirty="0"/>
            </a:p>
          </p:txBody>
        </p:sp>
        <p:sp>
          <p:nvSpPr>
            <p:cNvPr id="12" name="Rectangle 11"/>
            <p:cNvSpPr/>
            <p:nvPr/>
          </p:nvSpPr>
          <p:spPr>
            <a:xfrm>
              <a:off x="3124200" y="1695258"/>
              <a:ext cx="381000"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t>
              </a:r>
              <a:r>
                <a:rPr lang="en-US" sz="1200" baseline="-25000" dirty="0" smtClean="0"/>
                <a:t>L</a:t>
              </a:r>
              <a:endParaRPr lang="en-US" sz="1200" baseline="-25000" dirty="0"/>
            </a:p>
          </p:txBody>
        </p:sp>
        <p:sp>
          <p:nvSpPr>
            <p:cNvPr id="13" name="Rectangle 12"/>
            <p:cNvSpPr/>
            <p:nvPr/>
          </p:nvSpPr>
          <p:spPr>
            <a:xfrm>
              <a:off x="2209800" y="2136617"/>
              <a:ext cx="381000" cy="38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t>
              </a:r>
              <a:r>
                <a:rPr lang="en-US" sz="1200" baseline="-25000" dirty="0" smtClean="0"/>
                <a:t>M</a:t>
              </a:r>
              <a:endParaRPr lang="en-US" sz="1200" baseline="-25000" dirty="0"/>
            </a:p>
          </p:txBody>
        </p:sp>
        <p:sp>
          <p:nvSpPr>
            <p:cNvPr id="14" name="Rectangle 13"/>
            <p:cNvSpPr/>
            <p:nvPr/>
          </p:nvSpPr>
          <p:spPr>
            <a:xfrm>
              <a:off x="2667000" y="2133600"/>
              <a:ext cx="381000" cy="381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t>
              </a:r>
              <a:r>
                <a:rPr lang="en-US" sz="1200" baseline="-25000" dirty="0" smtClean="0"/>
                <a:t>CL</a:t>
              </a:r>
              <a:endParaRPr lang="en-US" sz="1200" baseline="-25000" dirty="0"/>
            </a:p>
          </p:txBody>
        </p:sp>
        <p:sp>
          <p:nvSpPr>
            <p:cNvPr id="15" name="Rectangle 14"/>
            <p:cNvSpPr/>
            <p:nvPr/>
          </p:nvSpPr>
          <p:spPr>
            <a:xfrm>
              <a:off x="3124200" y="2134350"/>
              <a:ext cx="381000"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F</a:t>
              </a:r>
              <a:r>
                <a:rPr lang="en-US" sz="1200" baseline="-25000" dirty="0" err="1" smtClean="0"/>
                <a:t>ml</a:t>
              </a:r>
              <a:endParaRPr lang="en-US" sz="1200" baseline="-25000" dirty="0"/>
            </a:p>
          </p:txBody>
        </p:sp>
        <p:sp>
          <p:nvSpPr>
            <p:cNvPr id="16" name="Rectangle 15"/>
            <p:cNvSpPr/>
            <p:nvPr/>
          </p:nvSpPr>
          <p:spPr>
            <a:xfrm>
              <a:off x="2209800" y="2590800"/>
              <a:ext cx="381000" cy="381000"/>
            </a:xfrm>
            <a:prstGeom prst="rect">
              <a:avLst/>
            </a:prstGeom>
            <a:solidFill>
              <a:srgbClr val="12A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t>
              </a:r>
              <a:r>
                <a:rPr lang="en-US" sz="1200" baseline="-25000" dirty="0" smtClean="0"/>
                <a:t>SL</a:t>
              </a:r>
              <a:endParaRPr lang="en-US" sz="1200" baseline="-25000" dirty="0"/>
            </a:p>
          </p:txBody>
        </p:sp>
        <p:sp>
          <p:nvSpPr>
            <p:cNvPr id="17" name="Rectangle 16"/>
            <p:cNvSpPr/>
            <p:nvPr/>
          </p:nvSpPr>
          <p:spPr>
            <a:xfrm>
              <a:off x="2667000" y="2587783"/>
              <a:ext cx="381000" cy="381000"/>
            </a:xfrm>
            <a:prstGeom prst="rect">
              <a:avLst/>
            </a:prstGeom>
            <a:solidFill>
              <a:srgbClr val="19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F</a:t>
              </a:r>
              <a:r>
                <a:rPr lang="en-US" sz="900" baseline="-25000" dirty="0" smtClean="0"/>
                <a:t>MSL</a:t>
              </a:r>
              <a:endParaRPr lang="en-US" sz="900" baseline="-25000" dirty="0"/>
            </a:p>
          </p:txBody>
        </p:sp>
        <p:sp>
          <p:nvSpPr>
            <p:cNvPr id="18" name="Rectangle 17"/>
            <p:cNvSpPr/>
            <p:nvPr/>
          </p:nvSpPr>
          <p:spPr>
            <a:xfrm>
              <a:off x="3124200" y="2588533"/>
              <a:ext cx="381000" cy="381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a:t>
              </a:r>
              <a:r>
                <a:rPr lang="en-US" sz="1100" baseline="-25000" dirty="0" smtClean="0"/>
                <a:t>CSL</a:t>
              </a:r>
              <a:endParaRPr lang="en-US" sz="1100" baseline="-25000" dirty="0"/>
            </a:p>
          </p:txBody>
        </p:sp>
        <p:sp>
          <p:nvSpPr>
            <p:cNvPr id="19" name="Right Arrow 18"/>
            <p:cNvSpPr/>
            <p:nvPr/>
          </p:nvSpPr>
          <p:spPr>
            <a:xfrm>
              <a:off x="1828800" y="2136617"/>
              <a:ext cx="304800" cy="3779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 name="Group 19"/>
            <p:cNvGrpSpPr/>
            <p:nvPr/>
          </p:nvGrpSpPr>
          <p:grpSpPr>
            <a:xfrm>
              <a:off x="3596866" y="1600200"/>
              <a:ext cx="708019" cy="1371601"/>
              <a:chOff x="4190999" y="858709"/>
              <a:chExt cx="708019" cy="1371601"/>
            </a:xfrm>
          </p:grpSpPr>
          <p:sp>
            <p:nvSpPr>
              <p:cNvPr id="47" name="Right Arrow 46"/>
              <p:cNvSpPr/>
              <p:nvPr/>
            </p:nvSpPr>
            <p:spPr>
              <a:xfrm>
                <a:off x="4190999" y="1465064"/>
                <a:ext cx="708019" cy="2113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Bent-Up Arrow 47"/>
              <p:cNvSpPr/>
              <p:nvPr/>
            </p:nvSpPr>
            <p:spPr>
              <a:xfrm rot="5400000">
                <a:off x="4366876" y="1698168"/>
                <a:ext cx="641865" cy="422419"/>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Bent-Up Arrow 48"/>
              <p:cNvSpPr/>
              <p:nvPr/>
            </p:nvSpPr>
            <p:spPr>
              <a:xfrm rot="5400000" flipH="1">
                <a:off x="4341136" y="990399"/>
                <a:ext cx="685799" cy="422419"/>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1" name="TextBox 20"/>
            <p:cNvSpPr txBox="1"/>
            <p:nvPr/>
          </p:nvSpPr>
          <p:spPr>
            <a:xfrm>
              <a:off x="4437130" y="1524000"/>
              <a:ext cx="1871025" cy="369332"/>
            </a:xfrm>
            <a:prstGeom prst="rect">
              <a:avLst/>
            </a:prstGeom>
            <a:solidFill>
              <a:schemeClr val="bg1"/>
            </a:solidFill>
            <a:ln w="38100">
              <a:solidFill>
                <a:schemeClr val="tx1"/>
              </a:solidFill>
            </a:ln>
          </p:spPr>
          <p:txBody>
            <a:bodyPr wrap="none" rtlCol="0">
              <a:spAutoFit/>
            </a:bodyPr>
            <a:lstStyle/>
            <a:p>
              <a:r>
                <a:rPr lang="en-US" dirty="0"/>
                <a:t>P</a:t>
              </a:r>
              <a:r>
                <a:rPr lang="en-US" baseline="-25000" dirty="0" smtClean="0"/>
                <a:t>w</a:t>
              </a:r>
              <a:r>
                <a:rPr lang="en-US" dirty="0" smtClean="0"/>
                <a:t> = {p</a:t>
              </a:r>
              <a:r>
                <a:rPr lang="en-US" baseline="-25000" dirty="0" smtClean="0"/>
                <a:t>0</a:t>
              </a:r>
              <a:r>
                <a:rPr lang="en-US" dirty="0" smtClean="0"/>
                <a:t>, p</a:t>
              </a:r>
              <a:r>
                <a:rPr lang="en-US" baseline="-25000" dirty="0" smtClean="0"/>
                <a:t>1</a:t>
              </a:r>
              <a:r>
                <a:rPr lang="en-US" dirty="0" smtClean="0"/>
                <a:t>, p</a:t>
              </a:r>
              <a:r>
                <a:rPr lang="en-US" baseline="-25000" dirty="0" smtClean="0"/>
                <a:t>2</a:t>
              </a:r>
              <a:r>
                <a:rPr lang="en-US" dirty="0" smtClean="0"/>
                <a:t>, …}</a:t>
              </a:r>
              <a:endParaRPr lang="en-US" dirty="0"/>
            </a:p>
          </p:txBody>
        </p:sp>
        <p:sp>
          <p:nvSpPr>
            <p:cNvPr id="22" name="TextBox 21"/>
            <p:cNvSpPr txBox="1"/>
            <p:nvPr/>
          </p:nvSpPr>
          <p:spPr>
            <a:xfrm>
              <a:off x="4443957" y="2133600"/>
              <a:ext cx="1840568" cy="369332"/>
            </a:xfrm>
            <a:prstGeom prst="rect">
              <a:avLst/>
            </a:prstGeom>
            <a:solidFill>
              <a:schemeClr val="bg1"/>
            </a:solidFill>
            <a:ln w="38100">
              <a:solidFill>
                <a:schemeClr val="tx1"/>
              </a:solidFill>
            </a:ln>
          </p:spPr>
          <p:txBody>
            <a:bodyPr wrap="none" rtlCol="0">
              <a:spAutoFit/>
            </a:bodyPr>
            <a:lstStyle/>
            <a:p>
              <a:r>
                <a:rPr lang="en-US" dirty="0" err="1"/>
                <a:t>P</a:t>
              </a:r>
              <a:r>
                <a:rPr lang="en-US" baseline="-25000" dirty="0" err="1" smtClean="0"/>
                <a:t>n</a:t>
              </a:r>
              <a:r>
                <a:rPr lang="en-US" dirty="0" smtClean="0"/>
                <a:t> = {p</a:t>
              </a:r>
              <a:r>
                <a:rPr lang="en-US" baseline="-25000" dirty="0" smtClean="0"/>
                <a:t>0</a:t>
              </a:r>
              <a:r>
                <a:rPr lang="en-US" dirty="0" smtClean="0"/>
                <a:t>, p</a:t>
              </a:r>
              <a:r>
                <a:rPr lang="en-US" baseline="-25000" dirty="0" smtClean="0"/>
                <a:t>1</a:t>
              </a:r>
              <a:r>
                <a:rPr lang="en-US" dirty="0" smtClean="0"/>
                <a:t>, p</a:t>
              </a:r>
              <a:r>
                <a:rPr lang="en-US" baseline="-25000" dirty="0" smtClean="0"/>
                <a:t>2</a:t>
              </a:r>
              <a:r>
                <a:rPr lang="en-US" dirty="0" smtClean="0"/>
                <a:t>, …}</a:t>
              </a:r>
              <a:endParaRPr lang="en-US" dirty="0"/>
            </a:p>
          </p:txBody>
        </p:sp>
        <p:sp>
          <p:nvSpPr>
            <p:cNvPr id="23" name="TextBox 22"/>
            <p:cNvSpPr txBox="1"/>
            <p:nvPr/>
          </p:nvSpPr>
          <p:spPr>
            <a:xfrm>
              <a:off x="4443957" y="2678668"/>
              <a:ext cx="1821268" cy="369332"/>
            </a:xfrm>
            <a:prstGeom prst="rect">
              <a:avLst/>
            </a:prstGeom>
            <a:solidFill>
              <a:schemeClr val="bg1"/>
            </a:solidFill>
            <a:ln w="38100">
              <a:solidFill>
                <a:schemeClr val="tx1"/>
              </a:solidFill>
            </a:ln>
          </p:spPr>
          <p:txBody>
            <a:bodyPr wrap="none" rtlCol="0">
              <a:spAutoFit/>
            </a:bodyPr>
            <a:lstStyle/>
            <a:p>
              <a:r>
                <a:rPr lang="en-US" dirty="0"/>
                <a:t>P</a:t>
              </a:r>
              <a:r>
                <a:rPr lang="en-US" baseline="-25000" dirty="0" smtClean="0"/>
                <a:t>c</a:t>
              </a:r>
              <a:r>
                <a:rPr lang="en-US" dirty="0" smtClean="0"/>
                <a:t> = {p</a:t>
              </a:r>
              <a:r>
                <a:rPr lang="en-US" baseline="-25000" dirty="0" smtClean="0"/>
                <a:t>0</a:t>
              </a:r>
              <a:r>
                <a:rPr lang="en-US" dirty="0" smtClean="0"/>
                <a:t>, p</a:t>
              </a:r>
              <a:r>
                <a:rPr lang="en-US" baseline="-25000" dirty="0" smtClean="0"/>
                <a:t>1</a:t>
              </a:r>
              <a:r>
                <a:rPr lang="en-US" dirty="0" smtClean="0"/>
                <a:t>, p</a:t>
              </a:r>
              <a:r>
                <a:rPr lang="en-US" baseline="-25000" dirty="0" smtClean="0"/>
                <a:t>2</a:t>
              </a:r>
              <a:r>
                <a:rPr lang="en-US" dirty="0" smtClean="0"/>
                <a:t>, …}</a:t>
              </a:r>
              <a:endParaRPr lang="en-US" dirty="0"/>
            </a:p>
          </p:txBody>
        </p:sp>
        <p:sp>
          <p:nvSpPr>
            <p:cNvPr id="24" name="TextBox 23"/>
            <p:cNvSpPr txBox="1"/>
            <p:nvPr/>
          </p:nvSpPr>
          <p:spPr>
            <a:xfrm>
              <a:off x="5029200" y="2342938"/>
              <a:ext cx="343363" cy="369332"/>
            </a:xfrm>
            <a:prstGeom prst="rect">
              <a:avLst/>
            </a:prstGeom>
            <a:noFill/>
          </p:spPr>
          <p:txBody>
            <a:bodyPr wrap="none" rtlCol="0">
              <a:spAutoFit/>
            </a:bodyPr>
            <a:lstStyle/>
            <a:p>
              <a:pPr algn="ctr"/>
              <a:r>
                <a:rPr lang="en-US" dirty="0" smtClean="0"/>
                <a:t>…</a:t>
              </a:r>
              <a:endParaRPr lang="en-US" dirty="0"/>
            </a:p>
          </p:txBody>
        </p:sp>
        <p:sp>
          <p:nvSpPr>
            <p:cNvPr id="25" name="TextBox 24"/>
            <p:cNvSpPr txBox="1"/>
            <p:nvPr/>
          </p:nvSpPr>
          <p:spPr>
            <a:xfrm>
              <a:off x="6553200" y="2133600"/>
              <a:ext cx="2250488" cy="307777"/>
            </a:xfrm>
            <a:prstGeom prst="rect">
              <a:avLst/>
            </a:prstGeom>
            <a:solidFill>
              <a:schemeClr val="bg1"/>
            </a:solidFill>
            <a:ln>
              <a:solidFill>
                <a:schemeClr val="tx2"/>
              </a:solidFill>
            </a:ln>
          </p:spPr>
          <p:txBody>
            <a:bodyPr wrap="none" rtlCol="0">
              <a:spAutoFit/>
            </a:bodyPr>
            <a:lstStyle/>
            <a:p>
              <a:r>
                <a:rPr lang="en-US" sz="1400" i="1" dirty="0" smtClean="0"/>
                <a:t>Node Level Parameter Space</a:t>
              </a:r>
              <a:endParaRPr lang="en-US" sz="1400" i="1" dirty="0"/>
            </a:p>
          </p:txBody>
        </p:sp>
        <p:sp>
          <p:nvSpPr>
            <p:cNvPr id="26" name="Down Arrow 25"/>
            <p:cNvSpPr/>
            <p:nvPr/>
          </p:nvSpPr>
          <p:spPr>
            <a:xfrm>
              <a:off x="6057900" y="3048000"/>
              <a:ext cx="190500" cy="914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Down Arrow 26"/>
            <p:cNvSpPr/>
            <p:nvPr/>
          </p:nvSpPr>
          <p:spPr>
            <a:xfrm>
              <a:off x="4838700" y="1905000"/>
              <a:ext cx="190500" cy="2057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6553200" y="2514600"/>
              <a:ext cx="2197589" cy="307777"/>
            </a:xfrm>
            <a:prstGeom prst="rect">
              <a:avLst/>
            </a:prstGeom>
            <a:solidFill>
              <a:schemeClr val="bg1"/>
            </a:solidFill>
            <a:ln>
              <a:solidFill>
                <a:schemeClr val="tx2"/>
              </a:solidFill>
            </a:ln>
          </p:spPr>
          <p:txBody>
            <a:bodyPr wrap="none" rtlCol="0">
              <a:spAutoFit/>
            </a:bodyPr>
            <a:lstStyle/>
            <a:p>
              <a:r>
                <a:rPr lang="en-US" sz="1400" i="1" dirty="0" smtClean="0"/>
                <a:t>Core Level Parameter Space</a:t>
              </a:r>
              <a:endParaRPr lang="en-US" sz="1400" i="1" dirty="0"/>
            </a:p>
          </p:txBody>
        </p:sp>
        <p:sp>
          <p:nvSpPr>
            <p:cNvPr id="29" name="TextBox 28"/>
            <p:cNvSpPr txBox="1"/>
            <p:nvPr/>
          </p:nvSpPr>
          <p:spPr>
            <a:xfrm>
              <a:off x="76200" y="1143000"/>
              <a:ext cx="2179507" cy="400110"/>
            </a:xfrm>
            <a:prstGeom prst="rect">
              <a:avLst/>
            </a:prstGeom>
            <a:solidFill>
              <a:srgbClr val="223E5A"/>
            </a:solidFill>
            <a:ln>
              <a:solidFill>
                <a:schemeClr val="bg1">
                  <a:lumMod val="95000"/>
                </a:schemeClr>
              </a:solidFill>
            </a:ln>
          </p:spPr>
          <p:txBody>
            <a:bodyPr wrap="none" rtlCol="0">
              <a:spAutoFit/>
            </a:bodyPr>
            <a:lstStyle/>
            <a:p>
              <a:r>
                <a:rPr lang="en-US" sz="2000" b="1" i="1" dirty="0" err="1" smtClean="0">
                  <a:solidFill>
                    <a:schemeClr val="bg1"/>
                  </a:solidFill>
                </a:rPr>
                <a:t>SCaL’eM</a:t>
              </a:r>
              <a:r>
                <a:rPr lang="en-US" sz="2000" b="1" i="1" dirty="0" smtClean="0">
                  <a:solidFill>
                    <a:schemeClr val="bg1"/>
                  </a:solidFill>
                </a:rPr>
                <a:t> Attributes</a:t>
              </a:r>
              <a:endParaRPr lang="en-US" sz="2000" b="1" i="1" dirty="0">
                <a:solidFill>
                  <a:schemeClr val="bg1"/>
                </a:solidFill>
              </a:endParaRPr>
            </a:p>
          </p:txBody>
        </p:sp>
        <p:sp>
          <p:nvSpPr>
            <p:cNvPr id="30" name="TextBox 29"/>
            <p:cNvSpPr txBox="1"/>
            <p:nvPr/>
          </p:nvSpPr>
          <p:spPr>
            <a:xfrm>
              <a:off x="1295400" y="3124200"/>
              <a:ext cx="3436838" cy="400110"/>
            </a:xfrm>
            <a:prstGeom prst="rect">
              <a:avLst/>
            </a:prstGeom>
            <a:solidFill>
              <a:srgbClr val="223E5A"/>
            </a:solidFill>
            <a:ln>
              <a:solidFill>
                <a:schemeClr val="bg1">
                  <a:lumMod val="95000"/>
                </a:schemeClr>
              </a:solidFill>
            </a:ln>
          </p:spPr>
          <p:txBody>
            <a:bodyPr wrap="none" rtlCol="0">
              <a:spAutoFit/>
            </a:bodyPr>
            <a:lstStyle/>
            <a:p>
              <a:r>
                <a:rPr lang="en-US" sz="2000" b="1" i="1" dirty="0" smtClean="0">
                  <a:solidFill>
                    <a:schemeClr val="bg1"/>
                  </a:solidFill>
                </a:rPr>
                <a:t>Execution Model Compositions</a:t>
              </a:r>
              <a:endParaRPr lang="en-US" sz="2000" b="1" i="1" dirty="0">
                <a:solidFill>
                  <a:schemeClr val="bg1"/>
                </a:solidFill>
              </a:endParaRPr>
            </a:p>
          </p:txBody>
        </p:sp>
        <p:sp>
          <p:nvSpPr>
            <p:cNvPr id="31" name="TextBox 30"/>
            <p:cNvSpPr txBox="1"/>
            <p:nvPr/>
          </p:nvSpPr>
          <p:spPr>
            <a:xfrm>
              <a:off x="152399" y="3678847"/>
              <a:ext cx="3581400" cy="1077218"/>
            </a:xfrm>
            <a:prstGeom prst="rect">
              <a:avLst/>
            </a:prstGeom>
            <a:solidFill>
              <a:schemeClr val="tx2">
                <a:lumMod val="20000"/>
                <a:lumOff val="80000"/>
              </a:schemeClr>
            </a:solidFill>
          </p:spPr>
          <p:txBody>
            <a:bodyPr wrap="square" rtlCol="0">
              <a:spAutoFit/>
            </a:bodyPr>
            <a:lstStyle/>
            <a:p>
              <a:r>
                <a:rPr lang="en-US" sz="1600" dirty="0" smtClean="0"/>
                <a:t>Relevant costs at each abstraction level (i.e. from a full system perspective to a per core one) can be described in terms of </a:t>
              </a:r>
              <a:r>
                <a:rPr lang="en-US" sz="1600" b="1" dirty="0" err="1" smtClean="0"/>
                <a:t>A</a:t>
              </a:r>
              <a:r>
                <a:rPr lang="en-US" sz="1600" dirty="0" err="1" smtClean="0"/>
                <a:t>nti</a:t>
              </a:r>
              <a:r>
                <a:rPr lang="en-US" sz="1600" b="1" dirty="0" err="1" smtClean="0"/>
                <a:t>C</a:t>
              </a:r>
              <a:r>
                <a:rPr lang="en-US" sz="1600" dirty="0" err="1" smtClean="0"/>
                <a:t>i</a:t>
              </a:r>
              <a:r>
                <a:rPr lang="en-US" sz="1600" b="1" dirty="0" err="1" smtClean="0"/>
                <a:t>P</a:t>
              </a:r>
              <a:r>
                <a:rPr lang="en-US" sz="1600" dirty="0" err="1" smtClean="0"/>
                <a:t>ate</a:t>
              </a:r>
              <a:endParaRPr lang="en-US" sz="1600" dirty="0"/>
            </a:p>
          </p:txBody>
        </p:sp>
        <p:sp>
          <p:nvSpPr>
            <p:cNvPr id="32" name="TextBox 31"/>
            <p:cNvSpPr txBox="1"/>
            <p:nvPr/>
          </p:nvSpPr>
          <p:spPr>
            <a:xfrm>
              <a:off x="7187841" y="1143000"/>
              <a:ext cx="1848419" cy="461665"/>
            </a:xfrm>
            <a:prstGeom prst="rect">
              <a:avLst/>
            </a:prstGeom>
            <a:solidFill>
              <a:schemeClr val="tx2">
                <a:lumMod val="20000"/>
                <a:lumOff val="80000"/>
              </a:schemeClr>
            </a:solidFill>
          </p:spPr>
          <p:txBody>
            <a:bodyPr wrap="square" rtlCol="0">
              <a:spAutoFit/>
            </a:bodyPr>
            <a:lstStyle/>
            <a:p>
              <a:pPr algn="ctr"/>
              <a:r>
                <a:rPr lang="en-US" sz="1200" dirty="0" smtClean="0"/>
                <a:t>e.g. On-node versus Off-node communications</a:t>
              </a:r>
              <a:endParaRPr lang="en-US" sz="1200" dirty="0"/>
            </a:p>
          </p:txBody>
        </p:sp>
        <p:sp>
          <p:nvSpPr>
            <p:cNvPr id="33" name="TextBox 32"/>
            <p:cNvSpPr txBox="1"/>
            <p:nvPr/>
          </p:nvSpPr>
          <p:spPr>
            <a:xfrm>
              <a:off x="6553200" y="1752600"/>
              <a:ext cx="2676438" cy="307777"/>
            </a:xfrm>
            <a:prstGeom prst="rect">
              <a:avLst/>
            </a:prstGeom>
            <a:solidFill>
              <a:schemeClr val="bg1"/>
            </a:solidFill>
            <a:ln>
              <a:solidFill>
                <a:schemeClr val="tx2"/>
              </a:solidFill>
            </a:ln>
          </p:spPr>
          <p:txBody>
            <a:bodyPr wrap="none" rtlCol="0">
              <a:spAutoFit/>
            </a:bodyPr>
            <a:lstStyle/>
            <a:p>
              <a:r>
                <a:rPr lang="en-US" sz="1400" i="1" dirty="0" smtClean="0"/>
                <a:t>Full System Level Parameter Space</a:t>
              </a:r>
              <a:endParaRPr lang="en-US" sz="1400" i="1" dirty="0"/>
            </a:p>
          </p:txBody>
        </p:sp>
        <p:sp>
          <p:nvSpPr>
            <p:cNvPr id="34" name="Down Arrow 33"/>
            <p:cNvSpPr/>
            <p:nvPr/>
          </p:nvSpPr>
          <p:spPr>
            <a:xfrm>
              <a:off x="5448300" y="2514600"/>
              <a:ext cx="190500" cy="1447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rot="16200000">
              <a:off x="3607713" y="2175649"/>
              <a:ext cx="646331" cy="246221"/>
            </a:xfrm>
            <a:prstGeom prst="rect">
              <a:avLst/>
            </a:prstGeom>
            <a:noFill/>
          </p:spPr>
          <p:txBody>
            <a:bodyPr wrap="none" rtlCol="0">
              <a:spAutoFit/>
            </a:bodyPr>
            <a:lstStyle/>
            <a:p>
              <a:r>
                <a:rPr lang="en-US" sz="1000" dirty="0" smtClean="0">
                  <a:solidFill>
                    <a:schemeClr val="bg1">
                      <a:lumMod val="85000"/>
                    </a:schemeClr>
                  </a:solidFill>
                </a:rPr>
                <a:t>Mapping</a:t>
              </a:r>
              <a:endParaRPr lang="en-US" sz="1000" dirty="0">
                <a:solidFill>
                  <a:schemeClr val="bg1">
                    <a:lumMod val="85000"/>
                  </a:schemeClr>
                </a:solidFill>
              </a:endParaRPr>
            </a:p>
          </p:txBody>
        </p:sp>
        <p:grpSp>
          <p:nvGrpSpPr>
            <p:cNvPr id="36" name="Group 35"/>
            <p:cNvGrpSpPr/>
            <p:nvPr/>
          </p:nvGrpSpPr>
          <p:grpSpPr>
            <a:xfrm>
              <a:off x="3962400" y="4004440"/>
              <a:ext cx="2417366" cy="1313994"/>
              <a:chOff x="3915948" y="4004440"/>
              <a:chExt cx="3333562" cy="1939160"/>
            </a:xfrm>
          </p:grpSpPr>
          <p:sp>
            <p:nvSpPr>
              <p:cNvPr id="41" name="Rectangle 40"/>
              <p:cNvSpPr/>
              <p:nvPr/>
            </p:nvSpPr>
            <p:spPr>
              <a:xfrm>
                <a:off x="4003673" y="4004440"/>
                <a:ext cx="3179380" cy="381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Model</a:t>
                </a:r>
                <a:endParaRPr lang="en-US" sz="1400" dirty="0"/>
              </a:p>
            </p:txBody>
          </p:sp>
          <p:sp>
            <p:nvSpPr>
              <p:cNvPr id="42" name="Rectangle 41"/>
              <p:cNvSpPr/>
              <p:nvPr/>
            </p:nvSpPr>
            <p:spPr>
              <a:xfrm>
                <a:off x="3915948" y="4004440"/>
                <a:ext cx="350237" cy="60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00"/>
              </a:p>
            </p:txBody>
          </p:sp>
          <p:sp>
            <p:nvSpPr>
              <p:cNvPr id="43" name="Rectangle 42"/>
              <p:cNvSpPr/>
              <p:nvPr/>
            </p:nvSpPr>
            <p:spPr>
              <a:xfrm>
                <a:off x="6899273" y="4004440"/>
                <a:ext cx="350237" cy="60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00"/>
              </a:p>
            </p:txBody>
          </p:sp>
          <p:sp>
            <p:nvSpPr>
              <p:cNvPr id="44" name="Rectangle 43"/>
              <p:cNvSpPr/>
              <p:nvPr/>
            </p:nvSpPr>
            <p:spPr>
              <a:xfrm>
                <a:off x="4233040" y="5257800"/>
                <a:ext cx="2595403"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Application</a:t>
                </a:r>
                <a:endParaRPr lang="en-US" sz="1600" dirty="0"/>
              </a:p>
            </p:txBody>
          </p:sp>
          <p:sp>
            <p:nvSpPr>
              <p:cNvPr id="45" name="Down Arrow 44"/>
              <p:cNvSpPr/>
              <p:nvPr/>
            </p:nvSpPr>
            <p:spPr>
              <a:xfrm rot="10800000">
                <a:off x="5328315" y="4464269"/>
                <a:ext cx="386562" cy="71733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46" name="Rectangle 45"/>
              <p:cNvSpPr/>
              <p:nvPr/>
            </p:nvSpPr>
            <p:spPr>
              <a:xfrm>
                <a:off x="4443957" y="4776108"/>
                <a:ext cx="2185443" cy="244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t>Workload Characterization</a:t>
                </a:r>
                <a:endParaRPr lang="en-US" sz="900" dirty="0"/>
              </a:p>
            </p:txBody>
          </p:sp>
        </p:grpSp>
        <p:sp>
          <p:nvSpPr>
            <p:cNvPr id="37" name="TextBox 36"/>
            <p:cNvSpPr txBox="1"/>
            <p:nvPr/>
          </p:nvSpPr>
          <p:spPr>
            <a:xfrm>
              <a:off x="131379" y="682823"/>
              <a:ext cx="3450021" cy="307777"/>
            </a:xfrm>
            <a:prstGeom prst="rect">
              <a:avLst/>
            </a:prstGeom>
            <a:solidFill>
              <a:schemeClr val="tx2">
                <a:lumMod val="20000"/>
                <a:lumOff val="80000"/>
              </a:schemeClr>
            </a:solidFill>
          </p:spPr>
          <p:txBody>
            <a:bodyPr wrap="square" rtlCol="0">
              <a:spAutoFit/>
            </a:bodyPr>
            <a:lstStyle/>
            <a:p>
              <a:pPr algn="ctr"/>
              <a:r>
                <a:rPr lang="en-US" sz="1400" b="1" i="1" dirty="0" smtClean="0"/>
                <a:t>Extracted from Execution Model Primitives</a:t>
              </a:r>
              <a:endParaRPr lang="en-US" sz="1400" b="1" i="1" dirty="0"/>
            </a:p>
          </p:txBody>
        </p:sp>
        <p:sp>
          <p:nvSpPr>
            <p:cNvPr id="38" name="TextBox 37"/>
            <p:cNvSpPr txBox="1"/>
            <p:nvPr/>
          </p:nvSpPr>
          <p:spPr>
            <a:xfrm>
              <a:off x="3733799" y="685800"/>
              <a:ext cx="3775367" cy="307777"/>
            </a:xfrm>
            <a:prstGeom prst="rect">
              <a:avLst/>
            </a:prstGeom>
            <a:solidFill>
              <a:schemeClr val="tx2">
                <a:lumMod val="20000"/>
                <a:lumOff val="80000"/>
              </a:schemeClr>
            </a:solidFill>
          </p:spPr>
          <p:txBody>
            <a:bodyPr wrap="square" rtlCol="0">
              <a:spAutoFit/>
            </a:bodyPr>
            <a:lstStyle/>
            <a:p>
              <a:pPr algn="ctr"/>
              <a:r>
                <a:rPr lang="en-US" sz="1400" b="1" i="1" dirty="0" smtClean="0"/>
                <a:t>Extracted from Architecture &amp; System Software</a:t>
              </a:r>
              <a:endParaRPr lang="en-US" sz="1400" b="1" i="1" dirty="0"/>
            </a:p>
          </p:txBody>
        </p:sp>
        <p:sp>
          <p:nvSpPr>
            <p:cNvPr id="39" name="TextBox 38"/>
            <p:cNvSpPr txBox="1"/>
            <p:nvPr/>
          </p:nvSpPr>
          <p:spPr>
            <a:xfrm>
              <a:off x="4648200" y="1066800"/>
              <a:ext cx="1577932" cy="369332"/>
            </a:xfrm>
            <a:prstGeom prst="rect">
              <a:avLst/>
            </a:prstGeom>
            <a:solidFill>
              <a:srgbClr val="223E5A"/>
            </a:solidFill>
            <a:ln>
              <a:solidFill>
                <a:schemeClr val="bg1">
                  <a:lumMod val="95000"/>
                </a:schemeClr>
              </a:solidFill>
            </a:ln>
          </p:spPr>
          <p:txBody>
            <a:bodyPr wrap="none" rtlCol="0">
              <a:spAutoFit/>
            </a:bodyPr>
            <a:lstStyle/>
            <a:p>
              <a:r>
                <a:rPr lang="en-US" b="1" i="1" dirty="0" smtClean="0">
                  <a:solidFill>
                    <a:schemeClr val="bg1"/>
                  </a:solidFill>
                </a:rPr>
                <a:t>Parameter List</a:t>
              </a:r>
              <a:endParaRPr lang="en-US" b="1" i="1" dirty="0">
                <a:solidFill>
                  <a:schemeClr val="bg1"/>
                </a:solidFill>
              </a:endParaRPr>
            </a:p>
          </p:txBody>
        </p:sp>
        <p:sp>
          <p:nvSpPr>
            <p:cNvPr id="40" name="Right Arrow 39"/>
            <p:cNvSpPr/>
            <p:nvPr/>
          </p:nvSpPr>
          <p:spPr>
            <a:xfrm>
              <a:off x="6553200" y="3581400"/>
              <a:ext cx="2209800" cy="10558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Performance</a:t>
              </a:r>
            </a:p>
            <a:p>
              <a:pPr algn="ctr"/>
              <a:r>
                <a:rPr lang="en-US" dirty="0" smtClean="0"/>
                <a:t>Prediction</a:t>
              </a:r>
              <a:endParaRPr lang="en-US" dirty="0"/>
            </a:p>
          </p:txBody>
        </p:sp>
      </p:grpSp>
    </p:spTree>
    <p:extLst>
      <p:ext uri="{BB962C8B-B14F-4D97-AF65-F5344CB8AC3E}">
        <p14:creationId xmlns:p14="http://schemas.microsoft.com/office/powerpoint/2010/main" val="17470807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Compositions in </a:t>
            </a:r>
            <a:r>
              <a:rPr lang="en-US" dirty="0" err="1" smtClean="0"/>
              <a:t>SCaLeM</a:t>
            </a:r>
            <a:r>
              <a:rPr lang="en-US" dirty="0" smtClean="0"/>
              <a:t> </a:t>
            </a:r>
            <a:r>
              <a:rPr lang="en-US" dirty="0"/>
              <a:t>/ </a:t>
            </a:r>
            <a:r>
              <a:rPr lang="en-US" dirty="0" err="1"/>
              <a:t>AntiCiPate</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62001909"/>
              </p:ext>
            </p:extLst>
          </p:nvPr>
        </p:nvGraphicFramePr>
        <p:xfrm>
          <a:off x="457200" y="990600"/>
          <a:ext cx="4038600" cy="4953000"/>
        </p:xfrm>
        <a:graphic>
          <a:graphicData uri="http://schemas.openxmlformats.org/drawingml/2006/table">
            <a:tbl>
              <a:tblPr firstRow="1" bandRow="1">
                <a:tableStyleId>{9D7B26C5-4107-4FEC-AEDC-1716B250A1EF}</a:tableStyleId>
              </a:tblPr>
              <a:tblGrid>
                <a:gridCol w="838200"/>
                <a:gridCol w="3200400"/>
              </a:tblGrid>
              <a:tr h="312080">
                <a:tc>
                  <a:txBody>
                    <a:bodyPr/>
                    <a:lstStyle/>
                    <a:p>
                      <a:r>
                        <a:rPr lang="en-US" sz="1200" dirty="0" smtClean="0"/>
                        <a:t>Comp</a:t>
                      </a:r>
                      <a:endParaRPr lang="en-US" sz="1200" dirty="0"/>
                    </a:p>
                  </a:txBody>
                  <a:tcPr/>
                </a:tc>
                <a:tc>
                  <a:txBody>
                    <a:bodyPr/>
                    <a:lstStyle/>
                    <a:p>
                      <a:r>
                        <a:rPr lang="en-US" sz="1200" dirty="0" smtClean="0"/>
                        <a:t>Semantic</a:t>
                      </a:r>
                      <a:r>
                        <a:rPr lang="en-US" sz="1200" baseline="0" dirty="0" smtClean="0"/>
                        <a:t> Meaning</a:t>
                      </a:r>
                      <a:endParaRPr lang="en-US" sz="1200" dirty="0"/>
                    </a:p>
                  </a:txBody>
                  <a:tcPr/>
                </a:tc>
              </a:tr>
              <a:tr h="312080">
                <a:tc>
                  <a:txBody>
                    <a:bodyPr/>
                    <a:lstStyle/>
                    <a:p>
                      <a:r>
                        <a:rPr lang="en-US" sz="1200" dirty="0" smtClean="0"/>
                        <a:t>F()</a:t>
                      </a:r>
                      <a:endParaRPr lang="en-US" sz="1200" dirty="0"/>
                    </a:p>
                  </a:txBody>
                  <a:tcPr/>
                </a:tc>
                <a:tc>
                  <a:txBody>
                    <a:bodyPr/>
                    <a:lstStyle/>
                    <a:p>
                      <a:r>
                        <a:rPr lang="en-US" sz="1200" dirty="0" smtClean="0"/>
                        <a:t>Not</a:t>
                      </a:r>
                      <a:r>
                        <a:rPr lang="en-US" sz="1200" baseline="0" dirty="0" smtClean="0"/>
                        <a:t> applicable</a:t>
                      </a:r>
                      <a:endParaRPr lang="en-US" sz="1200" dirty="0"/>
                    </a:p>
                  </a:txBody>
                  <a:tcPr/>
                </a:tc>
              </a:tr>
              <a:tr h="513420">
                <a:tc>
                  <a:txBody>
                    <a:bodyPr/>
                    <a:lstStyle/>
                    <a:p>
                      <a:r>
                        <a:rPr lang="en-US" sz="1200" dirty="0" smtClean="0"/>
                        <a:t>F(S)</a:t>
                      </a:r>
                      <a:endParaRPr lang="en-US" sz="1200" dirty="0"/>
                    </a:p>
                  </a:txBody>
                  <a:tcPr/>
                </a:tc>
                <a:tc>
                  <a:txBody>
                    <a:bodyPr/>
                    <a:lstStyle/>
                    <a:p>
                      <a:r>
                        <a:rPr lang="en-US" sz="1200" dirty="0" smtClean="0"/>
                        <a:t>Synchronization</a:t>
                      </a:r>
                      <a:r>
                        <a:rPr lang="en-US" sz="1200" baseline="0" dirty="0" smtClean="0"/>
                        <a:t> operations in an execution model.</a:t>
                      </a:r>
                      <a:endParaRPr lang="en-US" sz="1200" dirty="0"/>
                    </a:p>
                  </a:txBody>
                  <a:tcPr/>
                </a:tc>
              </a:tr>
              <a:tr h="312080">
                <a:tc>
                  <a:txBody>
                    <a:bodyPr/>
                    <a:lstStyle/>
                    <a:p>
                      <a:r>
                        <a:rPr lang="en-US" sz="1200" dirty="0" smtClean="0"/>
                        <a:t>F(C)</a:t>
                      </a:r>
                      <a:endParaRPr lang="en-US" sz="1200" dirty="0"/>
                    </a:p>
                  </a:txBody>
                  <a:tcPr/>
                </a:tc>
                <a:tc>
                  <a:txBody>
                    <a:bodyPr/>
                    <a:lstStyle/>
                    <a:p>
                      <a:r>
                        <a:rPr lang="en-US" sz="1200" dirty="0" smtClean="0"/>
                        <a:t>Concurrency</a:t>
                      </a:r>
                      <a:r>
                        <a:rPr lang="en-US" sz="1200" baseline="0" dirty="0" smtClean="0"/>
                        <a:t> Style of the execution model</a:t>
                      </a:r>
                      <a:endParaRPr lang="en-US" sz="1200" dirty="0"/>
                    </a:p>
                  </a:txBody>
                  <a:tcPr/>
                </a:tc>
              </a:tr>
              <a:tr h="312080">
                <a:tc>
                  <a:txBody>
                    <a:bodyPr/>
                    <a:lstStyle/>
                    <a:p>
                      <a:r>
                        <a:rPr lang="en-US" sz="1200" dirty="0" smtClean="0"/>
                        <a:t>F(L)</a:t>
                      </a:r>
                      <a:endParaRPr lang="en-US" sz="1200" dirty="0"/>
                    </a:p>
                  </a:txBody>
                  <a:tcPr/>
                </a:tc>
                <a:tc>
                  <a:txBody>
                    <a:bodyPr/>
                    <a:lstStyle/>
                    <a:p>
                      <a:r>
                        <a:rPr lang="en-US" sz="1200" dirty="0" smtClean="0"/>
                        <a:t>Accessibility</a:t>
                      </a:r>
                      <a:r>
                        <a:rPr lang="en-US" sz="1200" baseline="0" dirty="0" smtClean="0"/>
                        <a:t> of different memory ranges</a:t>
                      </a:r>
                      <a:endParaRPr lang="en-US" sz="1200" dirty="0"/>
                    </a:p>
                  </a:txBody>
                  <a:tcPr/>
                </a:tc>
              </a:tr>
              <a:tr h="513420">
                <a:tc>
                  <a:txBody>
                    <a:bodyPr/>
                    <a:lstStyle/>
                    <a:p>
                      <a:r>
                        <a:rPr lang="en-US" sz="1200" dirty="0" smtClean="0"/>
                        <a:t>F(M)</a:t>
                      </a:r>
                      <a:endParaRPr lang="en-US" sz="1200" dirty="0"/>
                    </a:p>
                  </a:txBody>
                  <a:tcPr/>
                </a:tc>
                <a:tc>
                  <a:txBody>
                    <a:bodyPr/>
                    <a:lstStyle/>
                    <a:p>
                      <a:r>
                        <a:rPr lang="en-US" sz="1200" dirty="0" smtClean="0"/>
                        <a:t>Memory</a:t>
                      </a:r>
                      <a:r>
                        <a:rPr lang="en-US" sz="1200" baseline="0" dirty="0" smtClean="0"/>
                        <a:t> consistency characteristics of memory ranges</a:t>
                      </a:r>
                      <a:endParaRPr lang="en-US" sz="1200" dirty="0"/>
                    </a:p>
                  </a:txBody>
                  <a:tcPr/>
                </a:tc>
              </a:tr>
              <a:tr h="513420">
                <a:tc>
                  <a:txBody>
                    <a:bodyPr/>
                    <a:lstStyle/>
                    <a:p>
                      <a:r>
                        <a:rPr lang="en-US" sz="1200" dirty="0" smtClean="0"/>
                        <a:t>F(C,S)</a:t>
                      </a:r>
                      <a:endParaRPr lang="en-US" sz="1200" dirty="0"/>
                    </a:p>
                  </a:txBody>
                  <a:tcPr/>
                </a:tc>
                <a:tc>
                  <a:txBody>
                    <a:bodyPr/>
                    <a:lstStyle/>
                    <a:p>
                      <a:r>
                        <a:rPr lang="en-US" sz="1200" dirty="0" smtClean="0"/>
                        <a:t>Synchronization</a:t>
                      </a:r>
                      <a:r>
                        <a:rPr lang="en-US" sz="1200" baseline="0" dirty="0" smtClean="0"/>
                        <a:t> operations between concurrency units</a:t>
                      </a:r>
                      <a:endParaRPr lang="en-US" sz="1200" dirty="0"/>
                    </a:p>
                  </a:txBody>
                  <a:tcPr/>
                </a:tc>
              </a:tr>
              <a:tr h="312080">
                <a:tc>
                  <a:txBody>
                    <a:bodyPr/>
                    <a:lstStyle/>
                    <a:p>
                      <a:r>
                        <a:rPr lang="en-US" sz="1200" dirty="0" smtClean="0"/>
                        <a:t>F(S,M)</a:t>
                      </a:r>
                      <a:endParaRPr lang="en-US" sz="1200" dirty="0"/>
                    </a:p>
                  </a:txBody>
                  <a:tcPr/>
                </a:tc>
                <a:tc>
                  <a:txBody>
                    <a:bodyPr/>
                    <a:lstStyle/>
                    <a:p>
                      <a:r>
                        <a:rPr lang="en-US" sz="1200" dirty="0" smtClean="0"/>
                        <a:t>Classical Data</a:t>
                      </a:r>
                      <a:r>
                        <a:rPr lang="en-US" sz="1200" baseline="0" dirty="0" smtClean="0"/>
                        <a:t> centric synchronization</a:t>
                      </a:r>
                      <a:endParaRPr lang="en-US" sz="1200" dirty="0"/>
                    </a:p>
                  </a:txBody>
                  <a:tcPr/>
                </a:tc>
              </a:tr>
              <a:tr h="513420">
                <a:tc>
                  <a:txBody>
                    <a:bodyPr/>
                    <a:lstStyle/>
                    <a:p>
                      <a:r>
                        <a:rPr lang="en-US" sz="1200" dirty="0" smtClean="0"/>
                        <a:t>F(S,L)</a:t>
                      </a:r>
                      <a:endParaRPr lang="en-US" sz="1200" dirty="0"/>
                    </a:p>
                  </a:txBody>
                  <a:tcPr/>
                </a:tc>
                <a:tc>
                  <a:txBody>
                    <a:bodyPr/>
                    <a:lstStyle/>
                    <a:p>
                      <a:r>
                        <a:rPr lang="en-US" sz="1200" dirty="0" smtClean="0"/>
                        <a:t>Data centric</a:t>
                      </a:r>
                      <a:r>
                        <a:rPr lang="en-US" sz="1200" baseline="0" dirty="0" smtClean="0"/>
                        <a:t> synchronization that enforces ordering</a:t>
                      </a:r>
                      <a:endParaRPr lang="en-US" sz="1200" dirty="0"/>
                    </a:p>
                  </a:txBody>
                  <a:tcPr/>
                </a:tc>
              </a:tr>
              <a:tr h="513420">
                <a:tc>
                  <a:txBody>
                    <a:bodyPr/>
                    <a:lstStyle/>
                    <a:p>
                      <a:r>
                        <a:rPr lang="en-US" sz="1200" dirty="0" smtClean="0"/>
                        <a:t>F(C,M)</a:t>
                      </a:r>
                      <a:endParaRPr lang="en-US" sz="1200" dirty="0"/>
                    </a:p>
                  </a:txBody>
                  <a:tcPr/>
                </a:tc>
                <a:tc>
                  <a:txBody>
                    <a:bodyPr/>
                    <a:lstStyle/>
                    <a:p>
                      <a:r>
                        <a:rPr lang="en-US" sz="1200" dirty="0" smtClean="0"/>
                        <a:t>Concurrency</a:t>
                      </a:r>
                      <a:r>
                        <a:rPr lang="en-US" sz="1200" baseline="0" dirty="0" smtClean="0"/>
                        <a:t> units and their consistency interactions</a:t>
                      </a:r>
                      <a:endParaRPr lang="en-US" sz="1200" dirty="0"/>
                    </a:p>
                  </a:txBody>
                  <a:tcPr/>
                </a:tc>
              </a:tr>
              <a:tr h="312080">
                <a:tc>
                  <a:txBody>
                    <a:bodyPr/>
                    <a:lstStyle/>
                    <a:p>
                      <a:r>
                        <a:rPr lang="en-US" sz="1200" dirty="0" smtClean="0"/>
                        <a:t>F(C,L)</a:t>
                      </a:r>
                      <a:endParaRPr lang="en-US" sz="1200" dirty="0"/>
                    </a:p>
                  </a:txBody>
                  <a:tcPr/>
                </a:tc>
                <a:tc>
                  <a:txBody>
                    <a:bodyPr/>
                    <a:lstStyle/>
                    <a:p>
                      <a:r>
                        <a:rPr lang="en-US" sz="1200" dirty="0" smtClean="0"/>
                        <a:t>Concurrency</a:t>
                      </a:r>
                      <a:r>
                        <a:rPr lang="en-US" sz="1200" baseline="0" dirty="0" smtClean="0"/>
                        <a:t> units access properties</a:t>
                      </a:r>
                      <a:endParaRPr lang="en-US" sz="1200" dirty="0"/>
                    </a:p>
                  </a:txBody>
                  <a:tcPr/>
                </a:tc>
              </a:tr>
              <a:tr h="513420">
                <a:tc>
                  <a:txBody>
                    <a:bodyPr/>
                    <a:lstStyle/>
                    <a:p>
                      <a:r>
                        <a:rPr lang="en-US" sz="1200" dirty="0" smtClean="0"/>
                        <a:t>F(M,L)</a:t>
                      </a:r>
                      <a:endParaRPr lang="en-US" sz="1200" dirty="0"/>
                    </a:p>
                  </a:txBody>
                  <a:tcPr/>
                </a:tc>
                <a:tc>
                  <a:txBody>
                    <a:bodyPr/>
                    <a:lstStyle/>
                    <a:p>
                      <a:r>
                        <a:rPr lang="en-US" sz="1200" dirty="0" smtClean="0"/>
                        <a:t>Alignment between consistency and locality ranges</a:t>
                      </a: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951578867"/>
              </p:ext>
            </p:extLst>
          </p:nvPr>
        </p:nvGraphicFramePr>
        <p:xfrm>
          <a:off x="4648200" y="990600"/>
          <a:ext cx="4038600" cy="2379476"/>
        </p:xfrm>
        <a:graphic>
          <a:graphicData uri="http://schemas.openxmlformats.org/drawingml/2006/table">
            <a:tbl>
              <a:tblPr firstRow="1" bandRow="1">
                <a:tableStyleId>{9D7B26C5-4107-4FEC-AEDC-1716B250A1EF}</a:tableStyleId>
              </a:tblPr>
              <a:tblGrid>
                <a:gridCol w="838200"/>
                <a:gridCol w="3200400"/>
              </a:tblGrid>
              <a:tr h="320549">
                <a:tc>
                  <a:txBody>
                    <a:bodyPr/>
                    <a:lstStyle/>
                    <a:p>
                      <a:r>
                        <a:rPr lang="en-US" sz="1200" dirty="0" smtClean="0"/>
                        <a:t>Comp</a:t>
                      </a:r>
                      <a:endParaRPr lang="en-US" sz="1200" dirty="0"/>
                    </a:p>
                  </a:txBody>
                  <a:tcPr/>
                </a:tc>
                <a:tc>
                  <a:txBody>
                    <a:bodyPr/>
                    <a:lstStyle/>
                    <a:p>
                      <a:r>
                        <a:rPr lang="en-US" sz="1200" dirty="0" smtClean="0"/>
                        <a:t>Semantic</a:t>
                      </a:r>
                      <a:r>
                        <a:rPr lang="en-US" sz="1200" baseline="0" dirty="0" smtClean="0"/>
                        <a:t> Meaning</a:t>
                      </a:r>
                      <a:endParaRPr lang="en-US" sz="1200" dirty="0"/>
                    </a:p>
                  </a:txBody>
                  <a:tcPr/>
                </a:tc>
              </a:tr>
              <a:tr h="585551">
                <a:tc>
                  <a:txBody>
                    <a:bodyPr/>
                    <a:lstStyle/>
                    <a:p>
                      <a:r>
                        <a:rPr lang="en-US" sz="1200" dirty="0" smtClean="0"/>
                        <a:t>F(S,C,M)</a:t>
                      </a:r>
                      <a:endParaRPr lang="en-US" sz="1200" dirty="0"/>
                    </a:p>
                  </a:txBody>
                  <a:tcPr/>
                </a:tc>
                <a:tc>
                  <a:txBody>
                    <a:bodyPr/>
                    <a:lstStyle/>
                    <a:p>
                      <a:r>
                        <a:rPr lang="en-US" sz="1200" dirty="0" smtClean="0"/>
                        <a:t>Data centric synchronization</a:t>
                      </a:r>
                      <a:r>
                        <a:rPr lang="en-US" sz="1200" baseline="0" dirty="0" smtClean="0"/>
                        <a:t> on different consistency ranges affected by the ordering of concurrency units</a:t>
                      </a:r>
                      <a:endParaRPr lang="en-US" sz="1200" dirty="0"/>
                    </a:p>
                  </a:txBody>
                  <a:tcPr/>
                </a:tc>
              </a:tr>
              <a:tr h="418251">
                <a:tc>
                  <a:txBody>
                    <a:bodyPr/>
                    <a:lstStyle/>
                    <a:p>
                      <a:r>
                        <a:rPr lang="en-US" sz="1200" dirty="0" smtClean="0"/>
                        <a:t>F(S,C,L)</a:t>
                      </a:r>
                      <a:endParaRPr lang="en-US" sz="1200" dirty="0"/>
                    </a:p>
                  </a:txBody>
                  <a:tcPr/>
                </a:tc>
                <a:tc>
                  <a:txBody>
                    <a:bodyPr/>
                    <a:lstStyle/>
                    <a:p>
                      <a:r>
                        <a:rPr lang="en-US" sz="1200" dirty="0" smtClean="0"/>
                        <a:t>Control</a:t>
                      </a:r>
                      <a:r>
                        <a:rPr lang="en-US" sz="1200" baseline="0" dirty="0" smtClean="0"/>
                        <a:t> and termination centric synchronization with respect to locality ranges</a:t>
                      </a:r>
                      <a:endParaRPr lang="en-US" sz="1200" dirty="0"/>
                    </a:p>
                  </a:txBody>
                  <a:tcPr/>
                </a:tc>
              </a:tr>
              <a:tr h="320549">
                <a:tc>
                  <a:txBody>
                    <a:bodyPr/>
                    <a:lstStyle/>
                    <a:p>
                      <a:r>
                        <a:rPr lang="en-US" sz="1200" dirty="0" smtClean="0"/>
                        <a:t>F(S,M,L)</a:t>
                      </a:r>
                      <a:endParaRPr lang="en-US" sz="1200" dirty="0"/>
                    </a:p>
                  </a:txBody>
                  <a:tcPr/>
                </a:tc>
                <a:tc>
                  <a:txBody>
                    <a:bodyPr/>
                    <a:lstStyle/>
                    <a:p>
                      <a:r>
                        <a:rPr lang="en-US" sz="1200" dirty="0" smtClean="0"/>
                        <a:t>No</a:t>
                      </a:r>
                      <a:r>
                        <a:rPr lang="en-US" sz="1200" baseline="0" dirty="0" smtClean="0"/>
                        <a:t> application found</a:t>
                      </a:r>
                      <a:endParaRPr lang="en-US" sz="1200" dirty="0"/>
                    </a:p>
                  </a:txBody>
                  <a:tcPr/>
                </a:tc>
              </a:tr>
              <a:tr h="320549">
                <a:tc>
                  <a:txBody>
                    <a:bodyPr/>
                    <a:lstStyle/>
                    <a:p>
                      <a:r>
                        <a:rPr lang="en-US" sz="1200" dirty="0" smtClean="0"/>
                        <a:t>F(C,L,M)</a:t>
                      </a:r>
                      <a:endParaRPr lang="en-US" sz="1200" dirty="0"/>
                    </a:p>
                  </a:txBody>
                  <a:tcPr/>
                </a:tc>
                <a:tc>
                  <a:txBody>
                    <a:bodyPr/>
                    <a:lstStyle/>
                    <a:p>
                      <a:r>
                        <a:rPr lang="en-US" sz="1200" dirty="0" smtClean="0"/>
                        <a:t>No application</a:t>
                      </a:r>
                      <a:r>
                        <a:rPr lang="en-US" sz="1200" baseline="0" dirty="0" smtClean="0"/>
                        <a:t> found</a:t>
                      </a:r>
                      <a:endParaRPr lang="en-US" sz="1200" dirty="0"/>
                    </a:p>
                  </a:txBody>
                  <a:tcPr/>
                </a:tc>
              </a:tr>
              <a:tr h="320549">
                <a:tc>
                  <a:txBody>
                    <a:bodyPr/>
                    <a:lstStyle/>
                    <a:p>
                      <a:r>
                        <a:rPr lang="en-US" sz="1200" dirty="0" smtClean="0"/>
                        <a:t>F(S,C,L,M)</a:t>
                      </a:r>
                      <a:endParaRPr lang="en-US" sz="1200" dirty="0"/>
                    </a:p>
                  </a:txBody>
                  <a:tcPr/>
                </a:tc>
                <a:tc>
                  <a:txBody>
                    <a:bodyPr/>
                    <a:lstStyle/>
                    <a:p>
                      <a:r>
                        <a:rPr lang="en-US" sz="1200" dirty="0" smtClean="0"/>
                        <a:t>No</a:t>
                      </a:r>
                      <a:r>
                        <a:rPr lang="en-US" sz="1200" baseline="0" dirty="0" smtClean="0"/>
                        <a:t> application found</a:t>
                      </a:r>
                      <a:endParaRPr lang="en-US" sz="1200" dirty="0"/>
                    </a:p>
                  </a:txBody>
                  <a:tcPr/>
                </a:tc>
              </a:tr>
            </a:tbl>
          </a:graphicData>
        </a:graphic>
      </p:graphicFrame>
    </p:spTree>
    <p:extLst>
      <p:ext uri="{BB962C8B-B14F-4D97-AF65-F5344CB8AC3E}">
        <p14:creationId xmlns:p14="http://schemas.microsoft.com/office/powerpoint/2010/main" val="36682365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95400"/>
            <a:ext cx="1933943" cy="182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latin typeface="Arial" charset="0"/>
                <a:ea typeface="ＭＳ Ｐゴシック" charset="0"/>
                <a:cs typeface="ＭＳ Ｐゴシック" charset="0"/>
              </a:rPr>
              <a:t>Performance </a:t>
            </a:r>
            <a:r>
              <a:rPr lang="en-US" dirty="0">
                <a:latin typeface="Arial" charset="0"/>
                <a:ea typeface="ＭＳ Ｐゴシック" charset="0"/>
                <a:cs typeface="ＭＳ Ｐゴシック" charset="0"/>
              </a:rPr>
              <a:t>Model (CSP)</a:t>
            </a:r>
            <a:endParaRPr lang="en-US" dirty="0"/>
          </a:p>
        </p:txBody>
      </p:sp>
      <p:sp>
        <p:nvSpPr>
          <p:cNvPr id="20" name="Slide Number Placeholder 3"/>
          <p:cNvSpPr>
            <a:spLocks noGrp="1"/>
          </p:cNvSpPr>
          <p:nvPr>
            <p:ph type="sldNum" sz="quarter" idx="11"/>
          </p:nvPr>
        </p:nvSpPr>
        <p:spPr>
          <a:xfrm>
            <a:off x="112713" y="6483350"/>
            <a:ext cx="509587" cy="365125"/>
          </a:xfrm>
        </p:spPr>
        <p:txBody>
          <a:bodyPr/>
          <a:lstStyle/>
          <a:p>
            <a:pPr>
              <a:defRPr/>
            </a:pPr>
            <a:fld id="{6FCE1EF5-BDEA-4A7B-A2A8-54EA7EC9EBC4}" type="slidenum">
              <a:rPr lang="en-US" smtClean="0"/>
              <a:pPr>
                <a:defRPr/>
              </a:pPr>
              <a:t>24</a:t>
            </a:fld>
            <a:endParaRPr lang="en-US"/>
          </a:p>
        </p:txBody>
      </p:sp>
      <p:sp>
        <p:nvSpPr>
          <p:cNvPr id="7" name="Rectangle 6"/>
          <p:cNvSpPr/>
          <p:nvPr/>
        </p:nvSpPr>
        <p:spPr>
          <a:xfrm>
            <a:off x="6324600" y="4203700"/>
            <a:ext cx="2667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759" y="1458224"/>
            <a:ext cx="1920081" cy="167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6324600" y="4203700"/>
            <a:ext cx="2667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1701800" y="914400"/>
            <a:ext cx="1341959" cy="400110"/>
          </a:xfrm>
          <a:prstGeom prst="rect">
            <a:avLst/>
          </a:prstGeom>
          <a:noFill/>
        </p:spPr>
        <p:txBody>
          <a:bodyPr wrap="none" rtlCol="0">
            <a:spAutoFit/>
          </a:bodyPr>
          <a:lstStyle/>
          <a:p>
            <a:r>
              <a:rPr lang="en-US" sz="2000" dirty="0" smtClean="0"/>
              <a:t>GTC Model</a:t>
            </a:r>
            <a:endParaRPr lang="en-US" sz="2000" dirty="0"/>
          </a:p>
        </p:txBody>
      </p:sp>
      <p:sp>
        <p:nvSpPr>
          <p:cNvPr id="23" name="TextBox 22"/>
          <p:cNvSpPr txBox="1"/>
          <p:nvPr/>
        </p:nvSpPr>
        <p:spPr>
          <a:xfrm>
            <a:off x="406400" y="2981980"/>
            <a:ext cx="3606800" cy="523220"/>
          </a:xfrm>
          <a:prstGeom prst="rect">
            <a:avLst/>
          </a:prstGeom>
          <a:solidFill>
            <a:schemeClr val="bg1">
              <a:lumMod val="95000"/>
            </a:schemeClr>
          </a:solidFill>
          <a:ln>
            <a:solidFill>
              <a:schemeClr val="bg2">
                <a:lumMod val="90000"/>
              </a:schemeClr>
            </a:solidFill>
          </a:ln>
        </p:spPr>
        <p:txBody>
          <a:bodyPr wrap="square" rtlCol="0">
            <a:spAutoFit/>
          </a:bodyPr>
          <a:lstStyle/>
          <a:p>
            <a:r>
              <a:rPr lang="en-US" sz="1400" dirty="0">
                <a:ea typeface="ＭＳ Ｐゴシック" charset="0"/>
                <a:cs typeface="ＭＳ Ｐゴシック" charset="0"/>
              </a:rPr>
              <a:t>Modeled vs. Measured performance </a:t>
            </a:r>
            <a:endParaRPr lang="en-US" sz="1400" dirty="0" smtClean="0">
              <a:ea typeface="ＭＳ Ｐゴシック" charset="0"/>
              <a:cs typeface="ＭＳ Ｐゴシック" charset="0"/>
            </a:endParaRPr>
          </a:p>
          <a:p>
            <a:r>
              <a:rPr lang="en-US" sz="1400" dirty="0" smtClean="0">
                <a:ea typeface="ＭＳ Ｐゴシック" charset="0"/>
              </a:rPr>
              <a:t>Maximum </a:t>
            </a:r>
            <a:r>
              <a:rPr lang="en-US" sz="1400" dirty="0">
                <a:ea typeface="ＭＳ Ｐゴシック" charset="0"/>
              </a:rPr>
              <a:t>Error &lt; 5</a:t>
            </a:r>
            <a:r>
              <a:rPr lang="en-US" sz="1400" dirty="0" smtClean="0">
                <a:ea typeface="ＭＳ Ｐゴシック" charset="0"/>
              </a:rPr>
              <a:t>%</a:t>
            </a:r>
            <a:endParaRPr lang="en-US" sz="1400" dirty="0">
              <a:ea typeface="ＭＳ Ｐゴシック" charset="0"/>
            </a:endParaRPr>
          </a:p>
        </p:txBody>
      </p:sp>
      <p:sp>
        <p:nvSpPr>
          <p:cNvPr id="24" name="TextBox 23"/>
          <p:cNvSpPr txBox="1"/>
          <p:nvPr/>
        </p:nvSpPr>
        <p:spPr>
          <a:xfrm>
            <a:off x="292100" y="5370493"/>
            <a:ext cx="3962400" cy="954107"/>
          </a:xfrm>
          <a:prstGeom prst="rect">
            <a:avLst/>
          </a:prstGeom>
          <a:solidFill>
            <a:schemeClr val="bg1">
              <a:lumMod val="95000"/>
            </a:schemeClr>
          </a:solidFill>
          <a:ln>
            <a:solidFill>
              <a:schemeClr val="bg2">
                <a:lumMod val="90000"/>
              </a:schemeClr>
            </a:solidFill>
          </a:ln>
        </p:spPr>
        <p:txBody>
          <a:bodyPr wrap="square" rtlCol="0">
            <a:spAutoFit/>
          </a:bodyPr>
          <a:lstStyle/>
          <a:p>
            <a:r>
              <a:rPr lang="en-US" sz="1400" dirty="0" smtClean="0">
                <a:ea typeface="ＭＳ Ｐゴシック" charset="0"/>
              </a:rPr>
              <a:t>Composition of Memory and locality (the performance of local stores and loads) dominate the execution runtime</a:t>
            </a:r>
          </a:p>
          <a:p>
            <a:r>
              <a:rPr lang="en-US" sz="1400" dirty="0" smtClean="0">
                <a:ea typeface="ＭＳ Ｐゴシック" charset="0"/>
              </a:rPr>
              <a:t>TLB Miss Rate</a:t>
            </a:r>
            <a:endParaRPr lang="en-US" sz="1400" dirty="0">
              <a:ea typeface="ＭＳ Ｐゴシック" charset="0"/>
            </a:endParaRPr>
          </a:p>
        </p:txBody>
      </p:sp>
      <p:sp>
        <p:nvSpPr>
          <p:cNvPr id="25" name="Rectangle 24"/>
          <p:cNvSpPr/>
          <p:nvPr/>
        </p:nvSpPr>
        <p:spPr>
          <a:xfrm>
            <a:off x="4419600" y="914400"/>
            <a:ext cx="215900" cy="489585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TextBox 25"/>
          <p:cNvSpPr txBox="1"/>
          <p:nvPr/>
        </p:nvSpPr>
        <p:spPr>
          <a:xfrm>
            <a:off x="5930900" y="914400"/>
            <a:ext cx="1865314" cy="400110"/>
          </a:xfrm>
          <a:prstGeom prst="rect">
            <a:avLst/>
          </a:prstGeom>
          <a:noFill/>
        </p:spPr>
        <p:txBody>
          <a:bodyPr wrap="none" rtlCol="0">
            <a:spAutoFit/>
          </a:bodyPr>
          <a:lstStyle/>
          <a:p>
            <a:r>
              <a:rPr lang="en-US" sz="2000" dirty="0" err="1" smtClean="0"/>
              <a:t>NekBone</a:t>
            </a:r>
            <a:r>
              <a:rPr lang="en-US" sz="2000" dirty="0" smtClean="0"/>
              <a:t> Model</a:t>
            </a:r>
            <a:endParaRPr lang="en-US" sz="2000" dirty="0"/>
          </a:p>
        </p:txBody>
      </p:sp>
      <p:sp>
        <p:nvSpPr>
          <p:cNvPr id="27" name="TextBox 26"/>
          <p:cNvSpPr txBox="1"/>
          <p:nvPr/>
        </p:nvSpPr>
        <p:spPr>
          <a:xfrm>
            <a:off x="4889500" y="3124200"/>
            <a:ext cx="3606800" cy="307777"/>
          </a:xfrm>
          <a:prstGeom prst="rect">
            <a:avLst/>
          </a:prstGeom>
          <a:solidFill>
            <a:schemeClr val="bg1">
              <a:lumMod val="95000"/>
            </a:schemeClr>
          </a:solidFill>
          <a:ln>
            <a:solidFill>
              <a:schemeClr val="bg2">
                <a:lumMod val="90000"/>
              </a:schemeClr>
            </a:solidFill>
          </a:ln>
        </p:spPr>
        <p:txBody>
          <a:bodyPr wrap="square" rtlCol="0">
            <a:spAutoFit/>
          </a:bodyPr>
          <a:lstStyle/>
          <a:p>
            <a:pPr algn="ctr"/>
            <a:r>
              <a:rPr lang="en-US" sz="1400" dirty="0" smtClean="0">
                <a:ea typeface="ＭＳ Ｐゴシック" charset="0"/>
                <a:cs typeface="ＭＳ Ｐゴシック" charset="0"/>
              </a:rPr>
              <a:t>Highly Accurate Model</a:t>
            </a:r>
            <a:endParaRPr lang="en-US" sz="1400" dirty="0">
              <a:ea typeface="ＭＳ Ｐゴシック" charset="0"/>
            </a:endParaRPr>
          </a:p>
        </p:txBody>
      </p:sp>
      <p:sp>
        <p:nvSpPr>
          <p:cNvPr id="28" name="TextBox 27"/>
          <p:cNvSpPr txBox="1"/>
          <p:nvPr/>
        </p:nvSpPr>
        <p:spPr>
          <a:xfrm>
            <a:off x="4851400" y="5572780"/>
            <a:ext cx="3962400" cy="523220"/>
          </a:xfrm>
          <a:prstGeom prst="rect">
            <a:avLst/>
          </a:prstGeom>
          <a:solidFill>
            <a:schemeClr val="bg1">
              <a:lumMod val="95000"/>
            </a:schemeClr>
          </a:solidFill>
          <a:ln>
            <a:solidFill>
              <a:schemeClr val="bg2">
                <a:lumMod val="90000"/>
              </a:schemeClr>
            </a:solidFill>
          </a:ln>
        </p:spPr>
        <p:txBody>
          <a:bodyPr wrap="square" rtlCol="0">
            <a:spAutoFit/>
          </a:bodyPr>
          <a:lstStyle/>
          <a:p>
            <a:r>
              <a:rPr lang="en-US" sz="1400" dirty="0" smtClean="0"/>
              <a:t>Intra-node </a:t>
            </a:r>
            <a:r>
              <a:rPr lang="en-US" sz="1400" dirty="0"/>
              <a:t>contention resulting from congestion in the memory system</a:t>
            </a:r>
          </a:p>
        </p:txBody>
      </p:sp>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780" y="3520439"/>
            <a:ext cx="2100263" cy="188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0811" y="3592532"/>
            <a:ext cx="1955389" cy="197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9701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Modeling Execution Models: Sensitivity Analysis</a:t>
            </a:r>
            <a:endParaRPr lang="en-US" dirty="0"/>
          </a:p>
        </p:txBody>
      </p:sp>
      <p:grpSp>
        <p:nvGrpSpPr>
          <p:cNvPr id="29" name="Group 28"/>
          <p:cNvGrpSpPr/>
          <p:nvPr/>
        </p:nvGrpSpPr>
        <p:grpSpPr>
          <a:xfrm>
            <a:off x="838200" y="937736"/>
            <a:ext cx="7391400" cy="5082064"/>
            <a:chOff x="2516807" y="2057400"/>
            <a:chExt cx="3843010" cy="4151545"/>
          </a:xfrm>
        </p:grpSpPr>
        <p:sp>
          <p:nvSpPr>
            <p:cNvPr id="4" name="TextBox 3"/>
            <p:cNvSpPr txBox="1"/>
            <p:nvPr/>
          </p:nvSpPr>
          <p:spPr>
            <a:xfrm>
              <a:off x="3007017" y="2057400"/>
              <a:ext cx="2971800" cy="477704"/>
            </a:xfrm>
            <a:prstGeom prst="rect">
              <a:avLst/>
            </a:prstGeom>
            <a:noFill/>
          </p:spPr>
          <p:txBody>
            <a:bodyPr wrap="square" rtlCol="0">
              <a:spAutoFit/>
            </a:bodyPr>
            <a:lstStyle/>
            <a:p>
              <a:pPr algn="ctr"/>
              <a:r>
                <a:rPr lang="en-US" sz="1600" b="1" dirty="0" smtClean="0"/>
                <a:t>Fundamental attributes of EMs, and representative modeling parameters </a:t>
              </a:r>
              <a:endParaRPr lang="en-US" sz="1600" b="1" dirty="0"/>
            </a:p>
          </p:txBody>
        </p:sp>
        <p:pic>
          <p:nvPicPr>
            <p:cNvPr id="5" name="Picture 4" descr="GTC-Composition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217" y="2914710"/>
              <a:ext cx="1835150" cy="1835150"/>
            </a:xfrm>
            <a:prstGeom prst="rect">
              <a:avLst/>
            </a:prstGeom>
          </p:spPr>
        </p:pic>
        <p:pic>
          <p:nvPicPr>
            <p:cNvPr id="6" name="Picture 5" descr="GTC-Composition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67" y="2914710"/>
              <a:ext cx="1835150" cy="1835150"/>
            </a:xfrm>
            <a:prstGeom prst="rect">
              <a:avLst/>
            </a:prstGeom>
          </p:spPr>
        </p:pic>
        <p:sp>
          <p:nvSpPr>
            <p:cNvPr id="7" name="TextBox 6"/>
            <p:cNvSpPr txBox="1"/>
            <p:nvPr/>
          </p:nvSpPr>
          <p:spPr>
            <a:xfrm>
              <a:off x="3348310" y="4667310"/>
              <a:ext cx="954107" cy="261610"/>
            </a:xfrm>
            <a:prstGeom prst="rect">
              <a:avLst/>
            </a:prstGeom>
            <a:noFill/>
          </p:spPr>
          <p:txBody>
            <a:bodyPr wrap="none" rtlCol="0">
              <a:spAutoFit/>
            </a:bodyPr>
            <a:lstStyle/>
            <a:p>
              <a:r>
                <a:rPr lang="en-US" sz="1100" b="1" dirty="0" smtClean="0"/>
                <a:t>Core Count</a:t>
              </a:r>
              <a:endParaRPr lang="en-US" sz="1100" b="1" dirty="0"/>
            </a:p>
          </p:txBody>
        </p:sp>
        <p:sp>
          <p:nvSpPr>
            <p:cNvPr id="8" name="TextBox 7"/>
            <p:cNvSpPr txBox="1"/>
            <p:nvPr/>
          </p:nvSpPr>
          <p:spPr>
            <a:xfrm>
              <a:off x="4988217" y="4667310"/>
              <a:ext cx="632121" cy="251423"/>
            </a:xfrm>
            <a:prstGeom prst="rect">
              <a:avLst/>
            </a:prstGeom>
            <a:noFill/>
          </p:spPr>
          <p:txBody>
            <a:bodyPr wrap="none" rtlCol="0">
              <a:spAutoFit/>
            </a:bodyPr>
            <a:lstStyle/>
            <a:p>
              <a:r>
                <a:rPr lang="en-US" sz="1400" b="1" dirty="0" smtClean="0"/>
                <a:t>Core Count</a:t>
              </a:r>
              <a:endParaRPr lang="en-US" sz="1400" b="1" dirty="0"/>
            </a:p>
          </p:txBody>
        </p:sp>
        <p:sp>
          <p:nvSpPr>
            <p:cNvPr id="9" name="TextBox 8"/>
            <p:cNvSpPr txBox="1"/>
            <p:nvPr/>
          </p:nvSpPr>
          <p:spPr>
            <a:xfrm rot="16200000">
              <a:off x="1833943" y="3627526"/>
              <a:ext cx="1627337" cy="261610"/>
            </a:xfrm>
            <a:prstGeom prst="rect">
              <a:avLst/>
            </a:prstGeom>
            <a:noFill/>
          </p:spPr>
          <p:txBody>
            <a:bodyPr wrap="none" rtlCol="0">
              <a:spAutoFit/>
            </a:bodyPr>
            <a:lstStyle/>
            <a:p>
              <a:r>
                <a:rPr lang="en-US" sz="1100" b="1" dirty="0" smtClean="0"/>
                <a:t>Relative Performance</a:t>
              </a:r>
              <a:endParaRPr lang="en-US" sz="1100" b="1" dirty="0"/>
            </a:p>
          </p:txBody>
        </p:sp>
        <p:grpSp>
          <p:nvGrpSpPr>
            <p:cNvPr id="10" name="Group 9"/>
            <p:cNvGrpSpPr/>
            <p:nvPr/>
          </p:nvGrpSpPr>
          <p:grpSpPr>
            <a:xfrm>
              <a:off x="2854617" y="4861809"/>
              <a:ext cx="3307530" cy="628810"/>
              <a:chOff x="4564210" y="5426832"/>
              <a:chExt cx="3307530" cy="628810"/>
            </a:xfrm>
          </p:grpSpPr>
          <p:grpSp>
            <p:nvGrpSpPr>
              <p:cNvPr id="11" name="Group 10"/>
              <p:cNvGrpSpPr/>
              <p:nvPr/>
            </p:nvGrpSpPr>
            <p:grpSpPr>
              <a:xfrm>
                <a:off x="4565505" y="5460933"/>
                <a:ext cx="1148745" cy="213709"/>
                <a:chOff x="847021" y="4256993"/>
                <a:chExt cx="1148745" cy="213709"/>
              </a:xfrm>
            </p:grpSpPr>
            <p:cxnSp>
              <p:nvCxnSpPr>
                <p:cNvPr id="24" name="Straight Connector 23"/>
                <p:cNvCxnSpPr/>
                <p:nvPr/>
              </p:nvCxnSpPr>
              <p:spPr>
                <a:xfrm>
                  <a:off x="847021" y="4399595"/>
                  <a:ext cx="379705"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210725" y="4256993"/>
                  <a:ext cx="785041" cy="213709"/>
                </a:xfrm>
                <a:prstGeom prst="rect">
                  <a:avLst/>
                </a:prstGeom>
                <a:noFill/>
              </p:spPr>
              <p:txBody>
                <a:bodyPr wrap="none" rtlCol="0">
                  <a:spAutoFit/>
                </a:bodyPr>
                <a:lstStyle/>
                <a:p>
                  <a:r>
                    <a:rPr lang="en-US" sz="1100" b="1" dirty="0" smtClean="0"/>
                    <a:t>20% Improvement</a:t>
                  </a:r>
                  <a:endParaRPr lang="en-US" sz="1100" b="1" dirty="0"/>
                </a:p>
              </p:txBody>
            </p:sp>
          </p:grpSp>
          <p:grpSp>
            <p:nvGrpSpPr>
              <p:cNvPr id="12" name="Group 11"/>
              <p:cNvGrpSpPr/>
              <p:nvPr/>
            </p:nvGrpSpPr>
            <p:grpSpPr>
              <a:xfrm>
                <a:off x="4565505" y="5642817"/>
                <a:ext cx="1148745" cy="213709"/>
                <a:chOff x="847021" y="4219518"/>
                <a:chExt cx="1148745" cy="213709"/>
              </a:xfrm>
            </p:grpSpPr>
            <p:cxnSp>
              <p:nvCxnSpPr>
                <p:cNvPr id="22" name="Straight Connector 21"/>
                <p:cNvCxnSpPr/>
                <p:nvPr/>
              </p:nvCxnSpPr>
              <p:spPr>
                <a:xfrm>
                  <a:off x="847021" y="4342434"/>
                  <a:ext cx="37970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210725" y="4219518"/>
                  <a:ext cx="785041" cy="213709"/>
                </a:xfrm>
                <a:prstGeom prst="rect">
                  <a:avLst/>
                </a:prstGeom>
                <a:noFill/>
              </p:spPr>
              <p:txBody>
                <a:bodyPr wrap="none" rtlCol="0">
                  <a:spAutoFit/>
                </a:bodyPr>
                <a:lstStyle/>
                <a:p>
                  <a:r>
                    <a:rPr lang="en-US" sz="1100" b="1" dirty="0"/>
                    <a:t>4</a:t>
                  </a:r>
                  <a:r>
                    <a:rPr lang="en-US" sz="1100" b="1" dirty="0" smtClean="0"/>
                    <a:t>0% Improvement</a:t>
                  </a:r>
                  <a:endParaRPr lang="en-US" sz="1100" b="1" dirty="0"/>
                </a:p>
              </p:txBody>
            </p:sp>
          </p:grpSp>
          <p:grpSp>
            <p:nvGrpSpPr>
              <p:cNvPr id="13" name="Group 12"/>
              <p:cNvGrpSpPr/>
              <p:nvPr/>
            </p:nvGrpSpPr>
            <p:grpSpPr>
              <a:xfrm>
                <a:off x="4564210" y="5841933"/>
                <a:ext cx="1150040" cy="213709"/>
                <a:chOff x="845726" y="4176328"/>
                <a:chExt cx="1150040" cy="213709"/>
              </a:xfrm>
            </p:grpSpPr>
            <p:cxnSp>
              <p:nvCxnSpPr>
                <p:cNvPr id="20" name="Straight Connector 19"/>
                <p:cNvCxnSpPr/>
                <p:nvPr/>
              </p:nvCxnSpPr>
              <p:spPr>
                <a:xfrm>
                  <a:off x="845726" y="4252528"/>
                  <a:ext cx="379705"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210725" y="4176328"/>
                  <a:ext cx="785041" cy="213709"/>
                </a:xfrm>
                <a:prstGeom prst="rect">
                  <a:avLst/>
                </a:prstGeom>
                <a:noFill/>
              </p:spPr>
              <p:txBody>
                <a:bodyPr wrap="none" rtlCol="0">
                  <a:spAutoFit/>
                </a:bodyPr>
                <a:lstStyle/>
                <a:p>
                  <a:r>
                    <a:rPr lang="en-US" sz="1100" b="1" dirty="0"/>
                    <a:t>6</a:t>
                  </a:r>
                  <a:r>
                    <a:rPr lang="en-US" sz="1100" b="1" dirty="0" smtClean="0"/>
                    <a:t>0% Improvement</a:t>
                  </a:r>
                  <a:endParaRPr lang="en-US" sz="1100" b="1" dirty="0"/>
                </a:p>
              </p:txBody>
            </p:sp>
          </p:grpSp>
          <p:grpSp>
            <p:nvGrpSpPr>
              <p:cNvPr id="14" name="Group 13"/>
              <p:cNvGrpSpPr/>
              <p:nvPr/>
            </p:nvGrpSpPr>
            <p:grpSpPr>
              <a:xfrm>
                <a:off x="6240610" y="5426832"/>
                <a:ext cx="1631130" cy="246221"/>
                <a:chOff x="541434" y="4219518"/>
                <a:chExt cx="1631130" cy="246221"/>
              </a:xfrm>
            </p:grpSpPr>
            <p:cxnSp>
              <p:nvCxnSpPr>
                <p:cNvPr id="18" name="Straight Connector 17"/>
                <p:cNvCxnSpPr/>
                <p:nvPr/>
              </p:nvCxnSpPr>
              <p:spPr>
                <a:xfrm>
                  <a:off x="541434" y="4329819"/>
                  <a:ext cx="379705"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90342" y="4219518"/>
                  <a:ext cx="1282222" cy="246221"/>
                </a:xfrm>
                <a:prstGeom prst="rect">
                  <a:avLst/>
                </a:prstGeom>
                <a:noFill/>
              </p:spPr>
              <p:txBody>
                <a:bodyPr wrap="none" rtlCol="0">
                  <a:spAutoFit/>
                </a:bodyPr>
                <a:lstStyle/>
                <a:p>
                  <a:r>
                    <a:rPr lang="en-US" sz="1000" b="1" dirty="0"/>
                    <a:t>8</a:t>
                  </a:r>
                  <a:r>
                    <a:rPr lang="en-US" sz="1000" b="1" dirty="0" smtClean="0"/>
                    <a:t>0% Improvement</a:t>
                  </a:r>
                  <a:endParaRPr lang="en-US" sz="1000" b="1" dirty="0"/>
                </a:p>
              </p:txBody>
            </p:sp>
          </p:grpSp>
          <p:grpSp>
            <p:nvGrpSpPr>
              <p:cNvPr id="15" name="Group 14"/>
              <p:cNvGrpSpPr/>
              <p:nvPr/>
            </p:nvGrpSpPr>
            <p:grpSpPr>
              <a:xfrm>
                <a:off x="6240610" y="5642817"/>
                <a:ext cx="1178335" cy="213709"/>
                <a:chOff x="541434" y="4219518"/>
                <a:chExt cx="1178335" cy="213709"/>
              </a:xfrm>
            </p:grpSpPr>
            <p:cxnSp>
              <p:nvCxnSpPr>
                <p:cNvPr id="16" name="Straight Connector 15"/>
                <p:cNvCxnSpPr/>
                <p:nvPr/>
              </p:nvCxnSpPr>
              <p:spPr>
                <a:xfrm>
                  <a:off x="541434" y="4342434"/>
                  <a:ext cx="379705"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90342" y="4219518"/>
                  <a:ext cx="829427" cy="213709"/>
                </a:xfrm>
                <a:prstGeom prst="rect">
                  <a:avLst/>
                </a:prstGeom>
                <a:noFill/>
              </p:spPr>
              <p:txBody>
                <a:bodyPr wrap="none" rtlCol="0">
                  <a:spAutoFit/>
                </a:bodyPr>
                <a:lstStyle/>
                <a:p>
                  <a:r>
                    <a:rPr lang="en-US" sz="1100" b="1" dirty="0" smtClean="0"/>
                    <a:t>100% Improvement</a:t>
                  </a:r>
                  <a:endParaRPr lang="en-US" sz="1100" b="1" dirty="0"/>
                </a:p>
              </p:txBody>
            </p:sp>
          </p:grpSp>
        </p:grpSp>
        <p:sp>
          <p:nvSpPr>
            <p:cNvPr id="26" name="TextBox 25"/>
            <p:cNvSpPr txBox="1"/>
            <p:nvPr/>
          </p:nvSpPr>
          <p:spPr>
            <a:xfrm>
              <a:off x="2953828" y="5605529"/>
              <a:ext cx="3352800" cy="603416"/>
            </a:xfrm>
            <a:prstGeom prst="rect">
              <a:avLst/>
            </a:prstGeom>
            <a:solidFill>
              <a:schemeClr val="bg1"/>
            </a:solidFill>
          </p:spPr>
          <p:txBody>
            <a:bodyPr wrap="square" rtlCol="0">
              <a:spAutoFit/>
            </a:bodyPr>
            <a:lstStyle/>
            <a:p>
              <a:pPr algn="ctr"/>
              <a:r>
                <a:rPr lang="en-US" sz="1400" b="1" dirty="0" smtClean="0"/>
                <a:t>Sensitivity Analysis of GTC based on ranges for EM attributes. Model-based quantitative analysis will be used for the co-design of </a:t>
              </a:r>
              <a:r>
                <a:rPr lang="en-US" sz="1400" b="1" dirty="0" err="1" smtClean="0"/>
                <a:t>Exascale</a:t>
              </a:r>
              <a:r>
                <a:rPr lang="en-US" sz="1400" b="1" dirty="0" smtClean="0"/>
                <a:t> EMs, architectures and applications.</a:t>
              </a:r>
              <a:endParaRPr lang="en-US" sz="1400" b="1" dirty="0"/>
            </a:p>
          </p:txBody>
        </p:sp>
        <p:sp>
          <p:nvSpPr>
            <p:cNvPr id="27" name="TextBox 26"/>
            <p:cNvSpPr txBox="1"/>
            <p:nvPr/>
          </p:nvSpPr>
          <p:spPr>
            <a:xfrm>
              <a:off x="2895600" y="2743200"/>
              <a:ext cx="1787817" cy="251423"/>
            </a:xfrm>
            <a:prstGeom prst="rect">
              <a:avLst/>
            </a:prstGeom>
            <a:solidFill>
              <a:schemeClr val="bg1"/>
            </a:solidFill>
          </p:spPr>
          <p:txBody>
            <a:bodyPr wrap="square" rtlCol="0">
              <a:spAutoFit/>
            </a:bodyPr>
            <a:lstStyle/>
            <a:p>
              <a:pPr algn="ctr"/>
              <a:r>
                <a:rPr lang="en-US" sz="1400" b="1" dirty="0" smtClean="0"/>
                <a:t>EM Memory and Locality Attributes</a:t>
              </a:r>
              <a:endParaRPr lang="en-US" sz="1400" b="1" dirty="0"/>
            </a:p>
          </p:txBody>
        </p:sp>
        <p:sp>
          <p:nvSpPr>
            <p:cNvPr id="28" name="TextBox 27"/>
            <p:cNvSpPr txBox="1"/>
            <p:nvPr/>
          </p:nvSpPr>
          <p:spPr>
            <a:xfrm>
              <a:off x="4531017" y="2722602"/>
              <a:ext cx="1828800" cy="427419"/>
            </a:xfrm>
            <a:prstGeom prst="rect">
              <a:avLst/>
            </a:prstGeom>
            <a:solidFill>
              <a:schemeClr val="bg1"/>
            </a:solidFill>
          </p:spPr>
          <p:txBody>
            <a:bodyPr wrap="square" rtlCol="0">
              <a:spAutoFit/>
            </a:bodyPr>
            <a:lstStyle/>
            <a:p>
              <a:pPr algn="ctr"/>
              <a:r>
                <a:rPr lang="en-US" sz="1400" b="1" dirty="0" smtClean="0"/>
                <a:t>EM Synchronization, Concurrency, and Locality Attributes </a:t>
              </a:r>
              <a:endParaRPr lang="en-US" sz="1400" b="1" dirty="0"/>
            </a:p>
          </p:txBody>
        </p:sp>
      </p:grpSp>
    </p:spTree>
    <p:extLst>
      <p:ext uri="{BB962C8B-B14F-4D97-AF65-F5344CB8AC3E}">
        <p14:creationId xmlns:p14="http://schemas.microsoft.com/office/powerpoint/2010/main" val="12438097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838200"/>
            <a:ext cx="8229600" cy="4038600"/>
          </a:xfrm>
        </p:spPr>
        <p:txBody>
          <a:bodyPr/>
          <a:lstStyle/>
          <a:p>
            <a:r>
              <a:rPr lang="en-US" dirty="0"/>
              <a:t>We are making significant inroads towards the vision of ubiquitous modeling, including dynamic modeling, in related projects such as </a:t>
            </a:r>
            <a:r>
              <a:rPr lang="en-US" dirty="0" smtClean="0"/>
              <a:t>BSM</a:t>
            </a:r>
            <a:r>
              <a:rPr lang="en-US" dirty="0"/>
              <a:t> </a:t>
            </a:r>
            <a:r>
              <a:rPr lang="en-US" dirty="0" smtClean="0"/>
              <a:t>&amp; MEMS </a:t>
            </a:r>
          </a:p>
          <a:p>
            <a:r>
              <a:rPr lang="en-US" dirty="0" smtClean="0"/>
              <a:t>The X-stack is a rich ecosystem, with significant  opportunities, needs, and requirements for modeling</a:t>
            </a:r>
          </a:p>
          <a:p>
            <a:r>
              <a:rPr lang="en-US" dirty="0" smtClean="0"/>
              <a:t>Coordinated, </a:t>
            </a:r>
            <a:r>
              <a:rPr lang="en-US" dirty="0" smtClean="0"/>
              <a:t>synergistic efforts at project level are key for integration </a:t>
            </a:r>
            <a:r>
              <a:rPr lang="en-US" dirty="0" smtClean="0"/>
              <a:t> (e.g., modeling in X-stack projects, modeling the execution models featured in X-stack for the workload of the co-design centers)</a:t>
            </a:r>
          </a:p>
          <a:p>
            <a:endParaRPr lang="en-US" dirty="0"/>
          </a:p>
          <a:p>
            <a:endParaRPr lang="en-US" dirty="0" smtClean="0"/>
          </a:p>
          <a:p>
            <a:endParaRPr lang="en-US" dirty="0"/>
          </a:p>
          <a:p>
            <a:r>
              <a:rPr lang="en-US" dirty="0" smtClean="0"/>
              <a:t>Work funded by DOE/ASCR, Sonia Sachs PM</a:t>
            </a:r>
            <a:endParaRPr lang="en-US" dirty="0" smtClean="0"/>
          </a:p>
          <a:p>
            <a:endParaRPr lang="en-US" dirty="0" smtClean="0"/>
          </a:p>
        </p:txBody>
      </p:sp>
    </p:spTree>
    <p:extLst>
      <p:ext uri="{BB962C8B-B14F-4D97-AF65-F5344CB8AC3E}">
        <p14:creationId xmlns:p14="http://schemas.microsoft.com/office/powerpoint/2010/main" val="40584656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r>
              <a:rPr lang="en-US" dirty="0" err="1" smtClean="0"/>
              <a:t>Exascale</a:t>
            </a:r>
            <a:r>
              <a:rPr lang="en-US" dirty="0" smtClean="0"/>
              <a:t> Poses on Modeling</a:t>
            </a:r>
            <a:endParaRPr lang="en-US" dirty="0"/>
          </a:p>
        </p:txBody>
      </p:sp>
      <p:sp>
        <p:nvSpPr>
          <p:cNvPr id="3" name="Content Placeholder 2"/>
          <p:cNvSpPr>
            <a:spLocks noGrp="1"/>
          </p:cNvSpPr>
          <p:nvPr>
            <p:ph idx="1"/>
          </p:nvPr>
        </p:nvSpPr>
        <p:spPr>
          <a:xfrm>
            <a:off x="457200" y="762000"/>
            <a:ext cx="8229600" cy="4038600"/>
          </a:xfrm>
        </p:spPr>
        <p:txBody>
          <a:bodyPr/>
          <a:lstStyle/>
          <a:p>
            <a:r>
              <a:rPr lang="en-US" sz="1800" dirty="0" smtClean="0"/>
              <a:t>Multiple constraints</a:t>
            </a:r>
          </a:p>
          <a:p>
            <a:pPr lvl="1"/>
            <a:r>
              <a:rPr lang="en-US" sz="1600" dirty="0" smtClean="0"/>
              <a:t>Achieve performance</a:t>
            </a:r>
          </a:p>
          <a:p>
            <a:pPr lvl="1"/>
            <a:r>
              <a:rPr lang="en-US" sz="1600" dirty="0" smtClean="0"/>
              <a:t>Power constraints</a:t>
            </a:r>
          </a:p>
          <a:p>
            <a:pPr lvl="1"/>
            <a:r>
              <a:rPr lang="en-US" sz="1600" dirty="0" smtClean="0"/>
              <a:t>Fault tolerance</a:t>
            </a:r>
          </a:p>
          <a:p>
            <a:r>
              <a:rPr lang="en-US" sz="1800" dirty="0" err="1" smtClean="0"/>
              <a:t>Adaptivity</a:t>
            </a:r>
            <a:r>
              <a:rPr lang="en-US" sz="1800" dirty="0" smtClean="0"/>
              <a:t>: vast numbers of “knobs” to deal with</a:t>
            </a:r>
          </a:p>
          <a:p>
            <a:r>
              <a:rPr lang="en-US" sz="1800" dirty="0" smtClean="0"/>
              <a:t>Complexity of the system software stack – dynamic behavior</a:t>
            </a:r>
          </a:p>
          <a:p>
            <a:pPr lvl="1"/>
            <a:r>
              <a:rPr lang="en-US" sz="1600" dirty="0" smtClean="0"/>
              <a:t>models in runtime</a:t>
            </a:r>
          </a:p>
          <a:p>
            <a:pPr lvl="1"/>
            <a:r>
              <a:rPr lang="en-US" sz="1600" dirty="0" smtClean="0"/>
              <a:t>actionable models</a:t>
            </a:r>
          </a:p>
          <a:p>
            <a:pPr lvl="1"/>
            <a:r>
              <a:rPr lang="en-US" sz="1600" dirty="0" smtClean="0"/>
              <a:t>guiding runtime </a:t>
            </a:r>
            <a:r>
              <a:rPr lang="en-US" sz="1600" dirty="0"/>
              <a:t>optimizations and </a:t>
            </a:r>
            <a:r>
              <a:rPr lang="en-US" sz="1600" dirty="0" smtClean="0"/>
              <a:t>operation</a:t>
            </a:r>
          </a:p>
          <a:p>
            <a:r>
              <a:rPr lang="en-US" sz="1800" dirty="0" smtClean="0"/>
              <a:t>Complexity of the architecture and associated technologies</a:t>
            </a:r>
          </a:p>
          <a:p>
            <a:pPr lvl="1"/>
            <a:r>
              <a:rPr lang="en-US" sz="1600" dirty="0"/>
              <a:t>n</a:t>
            </a:r>
            <a:r>
              <a:rPr lang="en-US" sz="1600" dirty="0" smtClean="0"/>
              <a:t>eed </a:t>
            </a:r>
            <a:r>
              <a:rPr lang="en-US" sz="1600" dirty="0"/>
              <a:t>to leverage </a:t>
            </a:r>
            <a:r>
              <a:rPr lang="en-US" sz="1600" dirty="0" smtClean="0"/>
              <a:t>marketplace</a:t>
            </a:r>
            <a:endParaRPr lang="en-US" sz="1600" dirty="0" smtClean="0"/>
          </a:p>
          <a:p>
            <a:pPr lvl="1"/>
            <a:r>
              <a:rPr lang="en-US" sz="1600" dirty="0"/>
              <a:t>t</a:t>
            </a:r>
            <a:r>
              <a:rPr lang="en-US" sz="1600" dirty="0" smtClean="0"/>
              <a:t>he </a:t>
            </a:r>
            <a:r>
              <a:rPr lang="en-US" sz="1600" dirty="0" err="1" smtClean="0"/>
              <a:t>exascale</a:t>
            </a:r>
            <a:r>
              <a:rPr lang="en-US" sz="1600" dirty="0" smtClean="0"/>
              <a:t> system will emerge as a synthesis of technologies </a:t>
            </a:r>
          </a:p>
          <a:p>
            <a:pPr lvl="1"/>
            <a:r>
              <a:rPr lang="en-US" sz="1600" dirty="0"/>
              <a:t>l</a:t>
            </a:r>
            <a:r>
              <a:rPr lang="en-US" sz="1600" dirty="0" smtClean="0"/>
              <a:t>everage </a:t>
            </a:r>
            <a:r>
              <a:rPr lang="en-US" sz="1600" dirty="0"/>
              <a:t>commoditization but adds specific smarts for </a:t>
            </a:r>
            <a:r>
              <a:rPr lang="en-US" sz="1600" dirty="0" err="1"/>
              <a:t>e</a:t>
            </a:r>
            <a:r>
              <a:rPr lang="en-US" sz="1600" dirty="0" err="1" smtClean="0"/>
              <a:t>xascale</a:t>
            </a:r>
            <a:endParaRPr lang="en-US" sz="1600" dirty="0" smtClean="0"/>
          </a:p>
          <a:p>
            <a:r>
              <a:rPr lang="en-US" sz="1800" dirty="0" smtClean="0"/>
              <a:t>Modeling is called to capture multiple boundaries of th</a:t>
            </a:r>
            <a:r>
              <a:rPr lang="en-US" sz="1800" dirty="0" smtClean="0"/>
              <a:t>e HW-SW stack</a:t>
            </a:r>
            <a:endParaRPr lang="en-US" sz="1800" dirty="0" smtClean="0"/>
          </a:p>
          <a:p>
            <a:r>
              <a:rPr lang="en-US" sz="1800" dirty="0" smtClean="0"/>
              <a:t>Applications </a:t>
            </a:r>
            <a:r>
              <a:rPr lang="en-US" sz="1800" dirty="0" smtClean="0"/>
              <a:t>need to cope with and </a:t>
            </a:r>
            <a:r>
              <a:rPr lang="en-US" sz="1800" dirty="0" smtClean="0"/>
              <a:t>help mitigate </a:t>
            </a:r>
            <a:r>
              <a:rPr lang="en-US" sz="1800" dirty="0" smtClean="0"/>
              <a:t>the increased complexity </a:t>
            </a:r>
          </a:p>
          <a:p>
            <a:r>
              <a:rPr lang="en-US" sz="1800" dirty="0" smtClean="0"/>
              <a:t>This triggers the need for Modeling now, wide</a:t>
            </a:r>
            <a:r>
              <a:rPr lang="en-US" sz="1800" dirty="0"/>
              <a:t>-spread exploration of future apps and future technologies</a:t>
            </a:r>
            <a:r>
              <a:rPr lang="en-US" sz="2000" dirty="0"/>
              <a:t/>
            </a:r>
            <a:br>
              <a:rPr lang="en-US" sz="2000" dirty="0"/>
            </a:br>
            <a:r>
              <a:rPr lang="en-US" sz="2000" dirty="0"/>
              <a:t>   </a:t>
            </a:r>
            <a:br>
              <a:rPr lang="en-US" sz="2000" dirty="0"/>
            </a:br>
            <a:r>
              <a:rPr lang="en-US" sz="2000" dirty="0"/>
              <a:t/>
            </a:r>
            <a:br>
              <a:rPr lang="en-US" sz="2000" dirty="0"/>
            </a:br>
            <a:endParaRPr lang="en-US" sz="2000" dirty="0"/>
          </a:p>
          <a:p>
            <a:endParaRPr lang="en-US" sz="1800" dirty="0"/>
          </a:p>
        </p:txBody>
      </p:sp>
    </p:spTree>
    <p:extLst>
      <p:ext uri="{BB962C8B-B14F-4D97-AF65-F5344CB8AC3E}">
        <p14:creationId xmlns:p14="http://schemas.microsoft.com/office/powerpoint/2010/main" val="6020991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vision: </a:t>
            </a:r>
            <a:r>
              <a:rPr lang="en-US" dirty="0" smtClean="0"/>
              <a:t>ubiquitous modeling</a:t>
            </a:r>
            <a:endParaRPr lang="en-US" dirty="0"/>
          </a:p>
        </p:txBody>
      </p:sp>
      <p:sp>
        <p:nvSpPr>
          <p:cNvPr id="3" name="Content Placeholder 2"/>
          <p:cNvSpPr>
            <a:spLocks noGrp="1"/>
          </p:cNvSpPr>
          <p:nvPr>
            <p:ph idx="1"/>
          </p:nvPr>
        </p:nvSpPr>
        <p:spPr>
          <a:xfrm>
            <a:off x="457200" y="990600"/>
            <a:ext cx="8229600" cy="4914900"/>
          </a:xfrm>
        </p:spPr>
        <p:txBody>
          <a:bodyPr/>
          <a:lstStyle/>
          <a:p>
            <a:r>
              <a:rPr lang="en-US" sz="1600" b="1" dirty="0">
                <a:latin typeface="+mj-lt"/>
              </a:rPr>
              <a:t>Performance &amp; Power &amp; Reliability</a:t>
            </a:r>
            <a:r>
              <a:rPr lang="en-US" sz="1600" dirty="0">
                <a:latin typeface="+mj-lt"/>
              </a:rPr>
              <a:t> </a:t>
            </a:r>
            <a:r>
              <a:rPr lang="en-US" sz="1600" dirty="0" smtClean="0">
                <a:latin typeface="+mj-lt"/>
              </a:rPr>
              <a:t> </a:t>
            </a:r>
          </a:p>
          <a:p>
            <a:pPr lvl="1"/>
            <a:r>
              <a:rPr lang="en-US" sz="1600" dirty="0" smtClean="0">
                <a:latin typeface="+mj-lt"/>
              </a:rPr>
              <a:t>together</a:t>
            </a:r>
            <a:endParaRPr lang="en-US" sz="1600" b="1" dirty="0" smtClean="0">
              <a:latin typeface="+mj-lt"/>
            </a:endParaRPr>
          </a:p>
          <a:p>
            <a:pPr lvl="0"/>
            <a:r>
              <a:rPr lang="en-US" sz="1600" b="1" dirty="0" smtClean="0">
                <a:latin typeface="+mj-lt"/>
              </a:rPr>
              <a:t>Bag</a:t>
            </a:r>
            <a:r>
              <a:rPr lang="en-US" sz="1600" b="1" dirty="0">
                <a:latin typeface="+mj-lt"/>
              </a:rPr>
              <a:t>-of-tools approach</a:t>
            </a:r>
            <a:r>
              <a:rPr lang="en-US" sz="1600" dirty="0">
                <a:latin typeface="+mj-lt"/>
              </a:rPr>
              <a:t> – </a:t>
            </a:r>
            <a:endParaRPr lang="en-US" sz="1600" dirty="0" smtClean="0">
              <a:latin typeface="+mj-lt"/>
            </a:endParaRPr>
          </a:p>
          <a:p>
            <a:pPr lvl="1"/>
            <a:r>
              <a:rPr lang="en-US" sz="1600" dirty="0" smtClean="0">
                <a:latin typeface="+mj-lt"/>
              </a:rPr>
              <a:t>not </a:t>
            </a:r>
            <a:r>
              <a:rPr lang="en-US" sz="1600" dirty="0">
                <a:latin typeface="+mj-lt"/>
              </a:rPr>
              <a:t>one for all but all for one. </a:t>
            </a:r>
            <a:endParaRPr lang="en-US" sz="1600" dirty="0" smtClean="0">
              <a:latin typeface="+mj-lt"/>
            </a:endParaRPr>
          </a:p>
          <a:p>
            <a:pPr lvl="1"/>
            <a:r>
              <a:rPr lang="en-US" sz="1600" dirty="0" smtClean="0">
                <a:latin typeface="+mj-lt"/>
              </a:rPr>
              <a:t>modeling</a:t>
            </a:r>
            <a:r>
              <a:rPr lang="en-US" sz="1600" dirty="0">
                <a:latin typeface="+mj-lt"/>
              </a:rPr>
              <a:t>, simulation, and emulation</a:t>
            </a:r>
            <a:r>
              <a:rPr lang="en-US" sz="1600" dirty="0" smtClean="0">
                <a:latin typeface="+mj-lt"/>
              </a:rPr>
              <a:t>.</a:t>
            </a:r>
          </a:p>
          <a:p>
            <a:r>
              <a:rPr lang="en-US" sz="1600" dirty="0" smtClean="0">
                <a:latin typeface="+mj-lt"/>
              </a:rPr>
              <a:t> </a:t>
            </a:r>
            <a:r>
              <a:rPr lang="en-US" sz="1600" b="1" dirty="0" smtClean="0">
                <a:latin typeface="+mj-lt"/>
              </a:rPr>
              <a:t>Lifecycle </a:t>
            </a:r>
            <a:r>
              <a:rPr lang="en-US" sz="1600" b="1" dirty="0">
                <a:latin typeface="+mj-lt"/>
              </a:rPr>
              <a:t>coverage</a:t>
            </a:r>
            <a:r>
              <a:rPr lang="en-US" sz="1600" dirty="0">
                <a:latin typeface="+mj-lt"/>
              </a:rPr>
              <a:t> – </a:t>
            </a:r>
            <a:endParaRPr lang="en-US" sz="1600" dirty="0" smtClean="0">
              <a:latin typeface="+mj-lt"/>
            </a:endParaRPr>
          </a:p>
          <a:p>
            <a:pPr lvl="1"/>
            <a:r>
              <a:rPr lang="en-US" sz="1600" dirty="0" smtClean="0">
                <a:latin typeface="+mj-lt"/>
              </a:rPr>
              <a:t>software </a:t>
            </a:r>
            <a:r>
              <a:rPr lang="en-US" sz="1600" dirty="0">
                <a:latin typeface="+mj-lt"/>
              </a:rPr>
              <a:t>and hardware</a:t>
            </a:r>
            <a:r>
              <a:rPr lang="en-US" sz="1600" dirty="0" smtClean="0">
                <a:latin typeface="+mj-lt"/>
              </a:rPr>
              <a:t>,</a:t>
            </a:r>
          </a:p>
          <a:p>
            <a:pPr lvl="1"/>
            <a:r>
              <a:rPr lang="en-US" sz="1600" dirty="0" smtClean="0">
                <a:latin typeface="+mj-lt"/>
              </a:rPr>
              <a:t>from </a:t>
            </a:r>
            <a:r>
              <a:rPr lang="en-US" sz="1600" dirty="0">
                <a:latin typeface="+mj-lt"/>
              </a:rPr>
              <a:t>design space exploration, to analysis of early implementation, to </a:t>
            </a:r>
            <a:r>
              <a:rPr lang="en-US" sz="1600" dirty="0" smtClean="0">
                <a:latin typeface="+mj-lt"/>
              </a:rPr>
              <a:t>deployment, </a:t>
            </a:r>
            <a:r>
              <a:rPr lang="en-US" sz="1600" dirty="0">
                <a:latin typeface="+mj-lt"/>
              </a:rPr>
              <a:t>and to run-time optimizations.</a:t>
            </a:r>
          </a:p>
          <a:p>
            <a:pPr lvl="0"/>
            <a:r>
              <a:rPr lang="en-US" sz="1600" b="1" dirty="0" smtClean="0">
                <a:latin typeface="+mj-lt"/>
              </a:rPr>
              <a:t>Co</a:t>
            </a:r>
            <a:r>
              <a:rPr lang="en-US" sz="1600" b="1" dirty="0">
                <a:latin typeface="+mj-lt"/>
              </a:rPr>
              <a:t>-design</a:t>
            </a:r>
            <a:r>
              <a:rPr lang="en-US" sz="1600" dirty="0">
                <a:latin typeface="+mj-lt"/>
              </a:rPr>
              <a:t> </a:t>
            </a:r>
            <a:r>
              <a:rPr lang="en-US" sz="1600" dirty="0" smtClean="0">
                <a:latin typeface="+mj-lt"/>
              </a:rPr>
              <a:t>–</a:t>
            </a:r>
          </a:p>
          <a:p>
            <a:pPr lvl="1"/>
            <a:r>
              <a:rPr lang="en-US" sz="1600" dirty="0">
                <a:latin typeface="+mj-lt"/>
              </a:rPr>
              <a:t>m</a:t>
            </a:r>
            <a:r>
              <a:rPr lang="en-US" sz="1600" dirty="0" smtClean="0">
                <a:latin typeface="+mj-lt"/>
              </a:rPr>
              <a:t>odeling </a:t>
            </a:r>
            <a:r>
              <a:rPr lang="en-US" sz="1600" dirty="0">
                <a:latin typeface="+mj-lt"/>
              </a:rPr>
              <a:t>need be applied to negotiate tradeoffs at all the boundaries of the Hardware/Software stack</a:t>
            </a:r>
          </a:p>
          <a:p>
            <a:r>
              <a:rPr lang="en-US" sz="1600" b="1" dirty="0">
                <a:latin typeface="+mj-lt"/>
              </a:rPr>
              <a:t>Dynamic Modeling</a:t>
            </a:r>
            <a:r>
              <a:rPr lang="en-US" sz="1600" dirty="0">
                <a:latin typeface="+mj-lt"/>
              </a:rPr>
              <a:t> – </a:t>
            </a:r>
            <a:endParaRPr lang="en-US" sz="1600" dirty="0" smtClean="0">
              <a:latin typeface="+mj-lt"/>
            </a:endParaRPr>
          </a:p>
          <a:p>
            <a:pPr lvl="1"/>
            <a:r>
              <a:rPr lang="en-US" sz="1600" dirty="0" smtClean="0">
                <a:latin typeface="+mj-lt"/>
              </a:rPr>
              <a:t>intelligent </a:t>
            </a:r>
            <a:r>
              <a:rPr lang="en-US" sz="1600" dirty="0">
                <a:latin typeface="+mj-lt"/>
              </a:rPr>
              <a:t>and informed decision </a:t>
            </a:r>
            <a:r>
              <a:rPr lang="en-US" sz="1600" dirty="0" smtClean="0">
                <a:latin typeface="+mj-lt"/>
              </a:rPr>
              <a:t>within runtime </a:t>
            </a:r>
            <a:r>
              <a:rPr lang="en-US" sz="1600" dirty="0">
                <a:latin typeface="+mj-lt"/>
              </a:rPr>
              <a:t>software </a:t>
            </a:r>
            <a:endParaRPr lang="en-US" sz="1600" dirty="0" smtClean="0">
              <a:latin typeface="+mj-lt"/>
            </a:endParaRPr>
          </a:p>
          <a:p>
            <a:pPr lvl="0"/>
            <a:r>
              <a:rPr lang="en-US" sz="1600" b="1" dirty="0" smtClean="0">
                <a:latin typeface="+mj-lt"/>
              </a:rPr>
              <a:t>Introspective </a:t>
            </a:r>
            <a:r>
              <a:rPr lang="en-US" sz="1600" b="1" dirty="0">
                <a:latin typeface="+mj-lt"/>
              </a:rPr>
              <a:t>runtime</a:t>
            </a:r>
            <a:r>
              <a:rPr lang="en-US" sz="1600" dirty="0">
                <a:latin typeface="+mj-lt"/>
              </a:rPr>
              <a:t> – </a:t>
            </a:r>
            <a:endParaRPr lang="en-US" sz="1600" dirty="0" smtClean="0">
              <a:latin typeface="+mj-lt"/>
            </a:endParaRPr>
          </a:p>
          <a:p>
            <a:pPr lvl="1"/>
            <a:r>
              <a:rPr lang="en-US" sz="1600" dirty="0" smtClean="0">
                <a:latin typeface="+mj-lt"/>
              </a:rPr>
              <a:t>dynamic </a:t>
            </a:r>
            <a:r>
              <a:rPr lang="en-US" sz="1600" dirty="0">
                <a:latin typeface="+mj-lt"/>
              </a:rPr>
              <a:t>hardware and software, rapid optimizations. </a:t>
            </a:r>
            <a:endParaRPr lang="en-US" sz="1600" dirty="0" smtClean="0">
              <a:latin typeface="+mj-lt"/>
            </a:endParaRPr>
          </a:p>
          <a:p>
            <a:pPr lvl="1"/>
            <a:r>
              <a:rPr lang="en-US" sz="1600" dirty="0">
                <a:latin typeface="+mj-lt"/>
              </a:rPr>
              <a:t>t</a:t>
            </a:r>
            <a:r>
              <a:rPr lang="en-US" sz="1600" dirty="0" smtClean="0">
                <a:latin typeface="+mj-lt"/>
              </a:rPr>
              <a:t>he </a:t>
            </a:r>
            <a:r>
              <a:rPr lang="en-US" sz="1600" dirty="0">
                <a:latin typeface="+mj-lt"/>
              </a:rPr>
              <a:t>runtime system is model driven, and the model is </a:t>
            </a:r>
            <a:r>
              <a:rPr lang="en-US" sz="1600" dirty="0" smtClean="0">
                <a:latin typeface="+mj-lt"/>
              </a:rPr>
              <a:t>actionable</a:t>
            </a:r>
            <a:endParaRPr lang="en-US" sz="1600" dirty="0">
              <a:latin typeface="+mj-lt"/>
            </a:endParaRPr>
          </a:p>
        </p:txBody>
      </p:sp>
    </p:spTree>
    <p:extLst>
      <p:ext uri="{BB962C8B-B14F-4D97-AF65-F5344CB8AC3E}">
        <p14:creationId xmlns:p14="http://schemas.microsoft.com/office/powerpoint/2010/main" val="3075891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62"/>
            <a:ext cx="9144000" cy="960438"/>
          </a:xfrm>
        </p:spPr>
        <p:txBody>
          <a:bodyPr>
            <a:normAutofit fontScale="90000"/>
          </a:bodyPr>
          <a:lstStyle/>
          <a:p>
            <a:r>
              <a:rPr lang="en-US" sz="3200" dirty="0"/>
              <a:t>The Model as a first class citizen</a:t>
            </a:r>
            <a:br>
              <a:rPr lang="en-US" sz="3200" dirty="0"/>
            </a:br>
            <a:endParaRPr lang="en-US" dirty="0"/>
          </a:p>
        </p:txBody>
      </p:sp>
      <p:sp>
        <p:nvSpPr>
          <p:cNvPr id="3" name="Content Placeholder 2"/>
          <p:cNvSpPr>
            <a:spLocks noGrp="1"/>
          </p:cNvSpPr>
          <p:nvPr>
            <p:ph idx="1"/>
          </p:nvPr>
        </p:nvSpPr>
        <p:spPr>
          <a:xfrm>
            <a:off x="457200" y="1371600"/>
            <a:ext cx="8229600" cy="5486400"/>
          </a:xfrm>
        </p:spPr>
        <p:txBody>
          <a:bodyPr/>
          <a:lstStyle/>
          <a:p>
            <a:pPr marL="0" indent="0">
              <a:buNone/>
            </a:pPr>
            <a:endParaRPr lang="en-US" sz="3200" dirty="0" smtClean="0"/>
          </a:p>
          <a:p>
            <a:endParaRPr lang="en-US" dirty="0" smtClean="0"/>
          </a:p>
          <a:p>
            <a:endParaRPr lang="en-US" dirty="0" smtClean="0"/>
          </a:p>
          <a:p>
            <a:pPr marL="0" indent="0">
              <a:buNone/>
            </a:pPr>
            <a:endParaRPr lang="en-US" sz="3200" dirty="0" smtClean="0"/>
          </a:p>
          <a:p>
            <a:pPr lvl="1"/>
            <a:endParaRPr lang="en-US" sz="2000" dirty="0" smtClean="0"/>
          </a:p>
          <a:p>
            <a:pPr lvl="1"/>
            <a:endParaRPr lang="en-US" sz="2000" dirty="0"/>
          </a:p>
          <a:p>
            <a:pPr lvl="1"/>
            <a:endParaRPr lang="en-US" sz="2000" dirty="0" smtClean="0"/>
          </a:p>
          <a:p>
            <a:pPr lvl="1"/>
            <a:endParaRPr lang="en-US" sz="2000" dirty="0"/>
          </a:p>
          <a:p>
            <a:pPr marL="457200" lvl="1" indent="0">
              <a:buNone/>
            </a:pPr>
            <a:endParaRPr lang="en-US" dirty="0" smtClean="0"/>
          </a:p>
          <a:p>
            <a:endParaRPr lang="en-US" dirty="0" smtClean="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66800"/>
            <a:ext cx="8382000" cy="5043714"/>
          </a:xfrm>
          <a:prstGeom prst="rect">
            <a:avLst/>
          </a:prstGeom>
          <a:noFill/>
          <a:ln>
            <a:noFill/>
          </a:ln>
        </p:spPr>
      </p:pic>
      <p:sp>
        <p:nvSpPr>
          <p:cNvPr id="5" name="Oval 4"/>
          <p:cNvSpPr/>
          <p:nvPr/>
        </p:nvSpPr>
        <p:spPr>
          <a:xfrm>
            <a:off x="3263900" y="2819400"/>
            <a:ext cx="2755900" cy="1447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Performance/Power/Reliability Model</a:t>
            </a:r>
            <a:endParaRPr lang="en-US" sz="1600" dirty="0"/>
          </a:p>
        </p:txBody>
      </p:sp>
    </p:spTree>
    <p:extLst>
      <p:ext uri="{BB962C8B-B14F-4D97-AF65-F5344CB8AC3E}">
        <p14:creationId xmlns:p14="http://schemas.microsoft.com/office/powerpoint/2010/main" val="4235984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1600" dirty="0" smtClean="0"/>
          </a:p>
          <a:p>
            <a:pPr marL="0" indent="0" algn="ctr">
              <a:buNone/>
            </a:pPr>
            <a:r>
              <a:rPr lang="en-US" sz="1600" dirty="0" smtClean="0"/>
              <a:t>Collaborative </a:t>
            </a:r>
            <a:r>
              <a:rPr lang="en-US" sz="1600" dirty="0"/>
              <a:t>project </a:t>
            </a:r>
            <a:r>
              <a:rPr lang="en-US" sz="1600" dirty="0" smtClean="0"/>
              <a:t>between the PNNL (PAL), LLNL, </a:t>
            </a:r>
            <a:r>
              <a:rPr lang="en-US" sz="1600" dirty="0"/>
              <a:t>and UC San Diego/</a:t>
            </a:r>
            <a:r>
              <a:rPr lang="en-US" sz="1600" dirty="0" smtClean="0"/>
              <a:t>SDSC (</a:t>
            </a:r>
            <a:r>
              <a:rPr lang="en-US" sz="1600" dirty="0" err="1" smtClean="0"/>
              <a:t>PMaC</a:t>
            </a:r>
            <a:r>
              <a:rPr lang="en-US" sz="1600" dirty="0" smtClean="0"/>
              <a:t>)</a:t>
            </a:r>
            <a:endParaRPr lang="en-US" sz="1600" dirty="0"/>
          </a:p>
          <a:p>
            <a:pPr marL="0" indent="0">
              <a:buNone/>
            </a:pPr>
            <a:r>
              <a:rPr lang="en-US" sz="1600" dirty="0"/>
              <a:t> </a:t>
            </a:r>
          </a:p>
          <a:p>
            <a:pPr marL="0" indent="0" algn="ctr">
              <a:buNone/>
            </a:pPr>
            <a:r>
              <a:rPr lang="en-US" sz="1600" dirty="0"/>
              <a:t>Adolfy Hoisie (PI), PNNL</a:t>
            </a:r>
          </a:p>
          <a:p>
            <a:pPr marL="0" indent="0" algn="ctr">
              <a:buNone/>
            </a:pPr>
            <a:r>
              <a:rPr lang="en-US" sz="1600" dirty="0"/>
              <a:t>Kevin J. Barker (PNNL)</a:t>
            </a:r>
          </a:p>
          <a:p>
            <a:pPr marL="0" indent="0" algn="ctr">
              <a:buNone/>
            </a:pPr>
            <a:r>
              <a:rPr lang="en-US" sz="1600" dirty="0"/>
              <a:t>Greg </a:t>
            </a:r>
            <a:r>
              <a:rPr lang="en-US" sz="1600" dirty="0" err="1"/>
              <a:t>Bronevetsky</a:t>
            </a:r>
            <a:r>
              <a:rPr lang="en-US" sz="1600" dirty="0"/>
              <a:t> (LLNL)</a:t>
            </a:r>
          </a:p>
          <a:p>
            <a:pPr marL="0" indent="0" algn="ctr">
              <a:buNone/>
            </a:pPr>
            <a:r>
              <a:rPr lang="en-US" sz="1600" dirty="0"/>
              <a:t>Laura Carrington (SDSC)</a:t>
            </a:r>
          </a:p>
          <a:p>
            <a:pPr marL="0" indent="0" algn="ctr">
              <a:buNone/>
            </a:pPr>
            <a:r>
              <a:rPr lang="en-US" sz="1600" dirty="0"/>
              <a:t>Marc Casas (LLNL)</a:t>
            </a:r>
          </a:p>
          <a:p>
            <a:pPr marL="0" indent="0" algn="ctr">
              <a:buNone/>
            </a:pPr>
            <a:r>
              <a:rPr lang="en-US" sz="1600" dirty="0"/>
              <a:t>Daniel </a:t>
            </a:r>
            <a:r>
              <a:rPr lang="en-US" sz="1600" dirty="0" err="1"/>
              <a:t>Chavarria</a:t>
            </a:r>
            <a:r>
              <a:rPr lang="en-US" sz="1600" dirty="0"/>
              <a:t> (PNNL)</a:t>
            </a:r>
          </a:p>
          <a:p>
            <a:pPr marL="0" indent="0" algn="ctr">
              <a:buNone/>
            </a:pPr>
            <a:r>
              <a:rPr lang="en-US" sz="1600" dirty="0"/>
              <a:t>Roberto </a:t>
            </a:r>
            <a:r>
              <a:rPr lang="en-US" sz="1600" dirty="0" err="1"/>
              <a:t>Gioiosa</a:t>
            </a:r>
            <a:r>
              <a:rPr lang="en-US" sz="1600" dirty="0"/>
              <a:t> (PNNL)</a:t>
            </a:r>
          </a:p>
          <a:p>
            <a:pPr marL="0" indent="0" algn="ctr">
              <a:buNone/>
            </a:pPr>
            <a:r>
              <a:rPr lang="en-US" sz="1600" dirty="0"/>
              <a:t>Darren J. </a:t>
            </a:r>
            <a:r>
              <a:rPr lang="en-US" sz="1600" dirty="0" err="1"/>
              <a:t>Kerbyson</a:t>
            </a:r>
            <a:r>
              <a:rPr lang="en-US" sz="1600" dirty="0"/>
              <a:t> (PNNL)</a:t>
            </a:r>
          </a:p>
          <a:p>
            <a:pPr marL="0" indent="0" algn="ctr">
              <a:buNone/>
            </a:pPr>
            <a:r>
              <a:rPr lang="en-US" sz="1600" dirty="0" err="1"/>
              <a:t>Gokcen</a:t>
            </a:r>
            <a:r>
              <a:rPr lang="en-US" sz="1600" dirty="0"/>
              <a:t> </a:t>
            </a:r>
            <a:r>
              <a:rPr lang="en-US" sz="1600" dirty="0" err="1"/>
              <a:t>Kestor</a:t>
            </a:r>
            <a:r>
              <a:rPr lang="en-US" sz="1600" dirty="0"/>
              <a:t> (PNNL)</a:t>
            </a:r>
          </a:p>
          <a:p>
            <a:pPr marL="0" indent="0" algn="ctr">
              <a:buNone/>
            </a:pPr>
            <a:r>
              <a:rPr lang="en-US" sz="1600" dirty="0"/>
              <a:t>Nathan R. </a:t>
            </a:r>
            <a:r>
              <a:rPr lang="en-US" sz="1600" dirty="0" err="1"/>
              <a:t>Tallent</a:t>
            </a:r>
            <a:r>
              <a:rPr lang="en-US" sz="1600" dirty="0"/>
              <a:t> (PNNL)</a:t>
            </a:r>
          </a:p>
          <a:p>
            <a:pPr marL="0" indent="0" algn="ctr">
              <a:buNone/>
            </a:pPr>
            <a:r>
              <a:rPr lang="en-US" sz="1600" dirty="0" err="1"/>
              <a:t>Ananta</a:t>
            </a:r>
            <a:r>
              <a:rPr lang="en-US" sz="1600" dirty="0"/>
              <a:t> </a:t>
            </a:r>
            <a:r>
              <a:rPr lang="en-US" sz="1600" dirty="0" err="1"/>
              <a:t>Tiwari</a:t>
            </a:r>
            <a:r>
              <a:rPr lang="en-US" sz="1600" dirty="0"/>
              <a:t> (SDSC)</a:t>
            </a:r>
          </a:p>
          <a:p>
            <a:pPr marL="0" indent="0" algn="ctr">
              <a:buNone/>
            </a:pPr>
            <a:r>
              <a:rPr lang="en-US" sz="1600" dirty="0"/>
              <a:t> </a:t>
            </a:r>
          </a:p>
          <a:p>
            <a:endParaRPr lang="en-US" sz="1600" dirty="0"/>
          </a:p>
        </p:txBody>
      </p:sp>
      <p:sp>
        <p:nvSpPr>
          <p:cNvPr id="3" name="Title 2"/>
          <p:cNvSpPr>
            <a:spLocks noGrp="1"/>
          </p:cNvSpPr>
          <p:nvPr>
            <p:ph type="title"/>
          </p:nvPr>
        </p:nvSpPr>
        <p:spPr/>
        <p:txBody>
          <a:bodyPr/>
          <a:lstStyle/>
          <a:p>
            <a:r>
              <a:rPr lang="en-US" dirty="0" smtClean="0"/>
              <a:t>Beyond the Standard Model (BSM)</a:t>
            </a:r>
            <a:endParaRPr lang="en-US" dirty="0"/>
          </a:p>
        </p:txBody>
      </p:sp>
    </p:spTree>
    <p:extLst>
      <p:ext uri="{BB962C8B-B14F-4D97-AF65-F5344CB8AC3E}">
        <p14:creationId xmlns:p14="http://schemas.microsoft.com/office/powerpoint/2010/main" val="41329195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838200"/>
            <a:ext cx="8410575" cy="5562600"/>
          </a:xfrm>
        </p:spPr>
        <p:txBody>
          <a:bodyPr/>
          <a:lstStyle/>
          <a:p>
            <a:r>
              <a:rPr lang="en-US" sz="1600" i="1" dirty="0"/>
              <a:t>Modeling of Performance and Power</a:t>
            </a:r>
            <a:r>
              <a:rPr lang="en-US" sz="1600" dirty="0"/>
              <a:t> – </a:t>
            </a:r>
            <a:r>
              <a:rPr lang="en-US" sz="1600" dirty="0" smtClean="0"/>
              <a:t>Establishing </a:t>
            </a:r>
            <a:r>
              <a:rPr lang="en-US" sz="1600" dirty="0"/>
              <a:t>the modeling of performance </a:t>
            </a:r>
            <a:r>
              <a:rPr lang="en-US" sz="1600" dirty="0" smtClean="0"/>
              <a:t>and</a:t>
            </a:r>
          </a:p>
          <a:p>
            <a:pPr marL="0" indent="0">
              <a:buNone/>
            </a:pPr>
            <a:r>
              <a:rPr lang="en-US" sz="1600" dirty="0"/>
              <a:t>	</a:t>
            </a:r>
            <a:r>
              <a:rPr lang="en-US" sz="1600" dirty="0" smtClean="0"/>
              <a:t>power </a:t>
            </a:r>
            <a:r>
              <a:rPr lang="en-US" sz="1600" i="1" dirty="0" smtClean="0"/>
              <a:t>in concert</a:t>
            </a:r>
            <a:r>
              <a:rPr lang="en-US" sz="1600" dirty="0" smtClean="0"/>
              <a:t> as the ultimate goal, beyond the current state-of-the-art in which 	(except for limited instances) performance only is the modeling target</a:t>
            </a:r>
          </a:p>
          <a:p>
            <a:pPr marL="0" indent="0">
              <a:buNone/>
            </a:pPr>
            <a:endParaRPr lang="en-US" sz="1600" dirty="0"/>
          </a:p>
          <a:p>
            <a:r>
              <a:rPr lang="en-US" sz="1600" i="1" dirty="0"/>
              <a:t>Modeling at different scales</a:t>
            </a:r>
            <a:r>
              <a:rPr lang="en-US" sz="1600" dirty="0"/>
              <a:t> – From definition of metrics, to application models, to </a:t>
            </a:r>
            <a:r>
              <a:rPr lang="en-US" sz="1600" dirty="0" smtClean="0"/>
              <a:t>detailed</a:t>
            </a:r>
          </a:p>
          <a:p>
            <a:pPr marL="0" indent="0">
              <a:buNone/>
            </a:pPr>
            <a:r>
              <a:rPr lang="en-US" sz="1600" dirty="0"/>
              <a:t>	</a:t>
            </a:r>
            <a:r>
              <a:rPr lang="en-US" sz="1600" dirty="0" smtClean="0"/>
              <a:t>architectural </a:t>
            </a:r>
            <a:r>
              <a:rPr lang="en-US" sz="1600" dirty="0"/>
              <a:t>descriptions, models capture the performance and power characteristics </a:t>
            </a:r>
            <a:r>
              <a:rPr lang="en-US" sz="1600" dirty="0" smtClean="0"/>
              <a:t>	at </a:t>
            </a:r>
            <a:r>
              <a:rPr lang="en-US" sz="1600" dirty="0"/>
              <a:t>the various boundaries of the hardware/software stack with the desired accuracy </a:t>
            </a:r>
            <a:r>
              <a:rPr lang="en-US" sz="1600" dirty="0" smtClean="0"/>
              <a:t>	and </a:t>
            </a:r>
            <a:r>
              <a:rPr lang="en-US" sz="1600" dirty="0"/>
              <a:t>predictive capability needed to make the decision at hand</a:t>
            </a:r>
            <a:r>
              <a:rPr lang="en-US" sz="1600" dirty="0" smtClean="0"/>
              <a:t>.</a:t>
            </a:r>
          </a:p>
          <a:p>
            <a:pPr marL="0" indent="0">
              <a:buNone/>
            </a:pPr>
            <a:endParaRPr lang="en-US" sz="1600" dirty="0"/>
          </a:p>
          <a:p>
            <a:r>
              <a:rPr lang="en-US" sz="1600" i="1" dirty="0"/>
              <a:t>Dynamic Modeling of Performance, Power and Data Movement</a:t>
            </a:r>
            <a:r>
              <a:rPr lang="en-US" sz="1600" dirty="0"/>
              <a:t> – </a:t>
            </a:r>
            <a:r>
              <a:rPr lang="en-US" sz="1600" dirty="0" smtClean="0"/>
              <a:t>At the </a:t>
            </a:r>
            <a:r>
              <a:rPr lang="en-US" sz="1600" dirty="0"/>
              <a:t>heart </a:t>
            </a:r>
            <a:r>
              <a:rPr lang="en-US" sz="1600" dirty="0" smtClean="0"/>
              <a:t>of modeling 	performance </a:t>
            </a:r>
            <a:r>
              <a:rPr lang="en-US" sz="1600" dirty="0"/>
              <a:t>and power </a:t>
            </a:r>
            <a:r>
              <a:rPr lang="en-US" sz="1600" dirty="0" smtClean="0"/>
              <a:t>together. Aims </a:t>
            </a:r>
            <a:r>
              <a:rPr lang="en-US" sz="1600" dirty="0"/>
              <a:t>at going beyond the current </a:t>
            </a:r>
            <a:r>
              <a:rPr lang="en-US" sz="1600" dirty="0" smtClean="0"/>
              <a:t>practice </a:t>
            </a:r>
            <a:r>
              <a:rPr lang="en-US" sz="1600" dirty="0"/>
              <a:t>that </a:t>
            </a:r>
            <a:r>
              <a:rPr lang="en-US" sz="1600" dirty="0" smtClean="0"/>
              <a:t>	regardless </a:t>
            </a:r>
            <a:r>
              <a:rPr lang="en-US" sz="1600" dirty="0"/>
              <a:t>of the methodology employed is static (off-line) in nature. We </a:t>
            </a:r>
            <a:r>
              <a:rPr lang="en-US" sz="1600" dirty="0" smtClean="0"/>
              <a:t>envision 	models </a:t>
            </a:r>
            <a:r>
              <a:rPr lang="en-US" sz="1600" dirty="0"/>
              <a:t>operating in the entire spectrum from static to dynamic, the latter </a:t>
            </a:r>
            <a:r>
              <a:rPr lang="en-US" sz="1600" dirty="0" smtClean="0"/>
              <a:t>models 	serving </a:t>
            </a:r>
            <a:r>
              <a:rPr lang="en-US" sz="1600" dirty="0"/>
              <a:t>as the engine of intelligent runtime systems, among </a:t>
            </a:r>
            <a:r>
              <a:rPr lang="en-US" sz="1600" dirty="0" smtClean="0"/>
              <a:t>others</a:t>
            </a:r>
            <a:endParaRPr lang="en-US" sz="1600" dirty="0"/>
          </a:p>
          <a:p>
            <a:endParaRPr lang="en-US" sz="1600" dirty="0"/>
          </a:p>
          <a:p>
            <a:r>
              <a:rPr lang="en-US" sz="1600" i="1" dirty="0"/>
              <a:t>Techniques for Model Generation</a:t>
            </a:r>
            <a:r>
              <a:rPr lang="en-US" sz="1600" dirty="0"/>
              <a:t> – S</a:t>
            </a:r>
            <a:r>
              <a:rPr lang="en-US" sz="1600" dirty="0" smtClean="0"/>
              <a:t>implifying </a:t>
            </a:r>
            <a:r>
              <a:rPr lang="en-US" sz="1600" dirty="0"/>
              <a:t>static </a:t>
            </a:r>
            <a:r>
              <a:rPr lang="en-US" sz="1600" dirty="0" smtClean="0"/>
              <a:t>model 	generation</a:t>
            </a:r>
            <a:r>
              <a:rPr lang="en-US" sz="1600" dirty="0"/>
              <a:t>, including through </a:t>
            </a:r>
            <a:r>
              <a:rPr lang="en-US" sz="1600" dirty="0" smtClean="0"/>
              <a:t>	compiler </a:t>
            </a:r>
            <a:r>
              <a:rPr lang="en-US" sz="1600" dirty="0"/>
              <a:t>based approaches, and at coming up with </a:t>
            </a:r>
            <a:r>
              <a:rPr lang="en-US" sz="1600" dirty="0" smtClean="0"/>
              <a:t>methodologies </a:t>
            </a:r>
            <a:r>
              <a:rPr lang="en-US" sz="1600" dirty="0"/>
              <a:t>for generating </a:t>
            </a:r>
            <a:r>
              <a:rPr lang="en-US" sz="1600" dirty="0" smtClean="0"/>
              <a:t>	models </a:t>
            </a:r>
            <a:r>
              <a:rPr lang="en-US" sz="1600" dirty="0"/>
              <a:t>dynamically based on monitoring of systems </a:t>
            </a:r>
            <a:r>
              <a:rPr lang="en-US" sz="1600" dirty="0" smtClean="0"/>
              <a:t>and </a:t>
            </a:r>
            <a:r>
              <a:rPr lang="en-US" sz="1600" dirty="0"/>
              <a:t>application behavior at </a:t>
            </a:r>
            <a:r>
              <a:rPr lang="en-US" sz="1600" dirty="0" smtClean="0"/>
              <a:t>	runtime</a:t>
            </a:r>
            <a:r>
              <a:rPr lang="en-US" sz="1600" dirty="0"/>
              <a:t>.</a:t>
            </a:r>
          </a:p>
          <a:p>
            <a:endParaRPr lang="en-US" sz="1800" dirty="0"/>
          </a:p>
        </p:txBody>
      </p:sp>
      <p:sp>
        <p:nvSpPr>
          <p:cNvPr id="3" name="Title 2"/>
          <p:cNvSpPr>
            <a:spLocks noGrp="1"/>
          </p:cNvSpPr>
          <p:nvPr>
            <p:ph type="title"/>
          </p:nvPr>
        </p:nvSpPr>
        <p:spPr/>
        <p:txBody>
          <a:bodyPr/>
          <a:lstStyle/>
          <a:p>
            <a:r>
              <a:rPr lang="en-US" dirty="0" smtClean="0"/>
              <a:t>Main areas of emphasis in BSM</a:t>
            </a:r>
            <a:endParaRPr lang="en-US" dirty="0"/>
          </a:p>
        </p:txBody>
      </p:sp>
    </p:spTree>
    <p:extLst>
      <p:ext uri="{BB962C8B-B14F-4D97-AF65-F5344CB8AC3E}">
        <p14:creationId xmlns:p14="http://schemas.microsoft.com/office/powerpoint/2010/main" val="3287914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noFill/>
        </p:spPr>
        <p:txBody>
          <a:bodyPr/>
          <a:lstStyle/>
          <a:p>
            <a:r>
              <a:rPr lang="en-US" dirty="0" smtClean="0"/>
              <a:t>Power </a:t>
            </a:r>
            <a:r>
              <a:rPr lang="en-US" dirty="0" smtClean="0"/>
              <a:t>&amp; Performance </a:t>
            </a:r>
            <a:r>
              <a:rPr lang="en-US" dirty="0" smtClean="0"/>
              <a:t>Modeling</a:t>
            </a:r>
            <a:endParaRPr lang="en-US" sz="2000" dirty="0"/>
          </a:p>
        </p:txBody>
      </p:sp>
      <p:sp>
        <p:nvSpPr>
          <p:cNvPr id="4" name="Slide Number Placeholder 3"/>
          <p:cNvSpPr>
            <a:spLocks noGrp="1"/>
          </p:cNvSpPr>
          <p:nvPr>
            <p:ph type="sldNum" sz="quarter" idx="4294967295"/>
          </p:nvPr>
        </p:nvSpPr>
        <p:spPr>
          <a:xfrm>
            <a:off x="7035800" y="6248400"/>
            <a:ext cx="2133600" cy="365125"/>
          </a:xfrm>
          <a:prstGeom prst="rect">
            <a:avLst/>
          </a:prstGeom>
        </p:spPr>
        <p:txBody>
          <a:bodyPr/>
          <a:lstStyle/>
          <a:p>
            <a:pPr>
              <a:defRPr/>
            </a:pPr>
            <a:fld id="{D0F65C72-75B1-426D-911E-3DE7E8F50B5E}" type="slidenum">
              <a:rPr lang="en-US" smtClean="0"/>
              <a:pPr>
                <a:defRPr/>
              </a:pPr>
              <a:t>8</a:t>
            </a:fld>
            <a:endParaRPr lang="en-US" dirty="0"/>
          </a:p>
        </p:txBody>
      </p:sp>
      <p:grpSp>
        <p:nvGrpSpPr>
          <p:cNvPr id="5" name="Group 4"/>
          <p:cNvGrpSpPr/>
          <p:nvPr/>
        </p:nvGrpSpPr>
        <p:grpSpPr>
          <a:xfrm>
            <a:off x="6248400" y="1981200"/>
            <a:ext cx="2895600" cy="2895600"/>
            <a:chOff x="-173567" y="1431405"/>
            <a:chExt cx="4745567" cy="3826395"/>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1" y="1905000"/>
              <a:ext cx="462154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3567" y="1431405"/>
              <a:ext cx="4745567" cy="935437"/>
            </a:xfrm>
            <a:prstGeom prst="rect">
              <a:avLst/>
            </a:prstGeom>
            <a:noFill/>
          </p:spPr>
          <p:txBody>
            <a:bodyPr wrap="square" rtlCol="0">
              <a:spAutoFit/>
            </a:bodyPr>
            <a:lstStyle/>
            <a:p>
              <a:pPr algn="ctr"/>
              <a:r>
                <a:rPr lang="en-US" sz="2000" b="1" dirty="0" smtClean="0"/>
                <a:t>Model of performance impact</a:t>
              </a:r>
              <a:endParaRPr lang="en-US" sz="2000" b="1" dirty="0"/>
            </a:p>
          </p:txBody>
        </p:sp>
      </p:grpSp>
      <p:grpSp>
        <p:nvGrpSpPr>
          <p:cNvPr id="8" name="Group 7"/>
          <p:cNvGrpSpPr/>
          <p:nvPr/>
        </p:nvGrpSpPr>
        <p:grpSpPr>
          <a:xfrm>
            <a:off x="76200" y="2133600"/>
            <a:ext cx="3124198" cy="2743200"/>
            <a:chOff x="4897966" y="1330711"/>
            <a:chExt cx="5120214" cy="3625005"/>
          </a:xfrm>
        </p:grpSpPr>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966" y="1603537"/>
              <a:ext cx="4620682" cy="335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97966" y="1330711"/>
              <a:ext cx="5120214" cy="528726"/>
            </a:xfrm>
            <a:prstGeom prst="rect">
              <a:avLst/>
            </a:prstGeom>
            <a:solidFill>
              <a:schemeClr val="bg1"/>
            </a:solidFill>
          </p:spPr>
          <p:txBody>
            <a:bodyPr wrap="square" rtlCol="0">
              <a:spAutoFit/>
            </a:bodyPr>
            <a:lstStyle/>
            <a:p>
              <a:pPr algn="ctr"/>
              <a:r>
                <a:rPr lang="en-US" sz="2000" b="1" dirty="0" smtClean="0"/>
                <a:t>Model of power impact</a:t>
              </a:r>
              <a:endParaRPr lang="en-US" sz="2000" b="1" dirty="0"/>
            </a:p>
          </p:txBody>
        </p:sp>
      </p:grpSp>
      <p:sp>
        <p:nvSpPr>
          <p:cNvPr id="3" name="Content Placeholder 2"/>
          <p:cNvSpPr>
            <a:spLocks noGrp="1"/>
          </p:cNvSpPr>
          <p:nvPr>
            <p:ph idx="1"/>
          </p:nvPr>
        </p:nvSpPr>
        <p:spPr>
          <a:xfrm>
            <a:off x="152400" y="838200"/>
            <a:ext cx="8991600" cy="2590800"/>
          </a:xfrm>
        </p:spPr>
        <p:txBody>
          <a:bodyPr/>
          <a:lstStyle/>
          <a:p>
            <a:pPr marL="0" indent="0">
              <a:buNone/>
            </a:pPr>
            <a:r>
              <a:rPr lang="en-US" sz="2400" u="sng" dirty="0" smtClean="0"/>
              <a:t>Goal:</a:t>
            </a:r>
            <a:r>
              <a:rPr lang="en-US" sz="2400" dirty="0" smtClean="0"/>
              <a:t> Automate model generation for  power and performance for large-scale HPC applications. Utilize the models to make application-aware runtime energy optimizations</a:t>
            </a:r>
          </a:p>
        </p:txBody>
      </p:sp>
      <p:grpSp>
        <p:nvGrpSpPr>
          <p:cNvPr id="13" name="Group 12"/>
          <p:cNvGrpSpPr/>
          <p:nvPr/>
        </p:nvGrpSpPr>
        <p:grpSpPr>
          <a:xfrm>
            <a:off x="2819401" y="3352800"/>
            <a:ext cx="3581399" cy="3429000"/>
            <a:chOff x="990600" y="805663"/>
            <a:chExt cx="6918325" cy="5508790"/>
          </a:xfrm>
        </p:grpSpPr>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1295400"/>
              <a:ext cx="6918325" cy="501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32193" y="805663"/>
              <a:ext cx="6476732" cy="593343"/>
            </a:xfrm>
            <a:prstGeom prst="rect">
              <a:avLst/>
            </a:prstGeom>
            <a:noFill/>
          </p:spPr>
          <p:txBody>
            <a:bodyPr wrap="square" rtlCol="0">
              <a:spAutoFit/>
            </a:bodyPr>
            <a:lstStyle/>
            <a:p>
              <a:pPr algn="ctr"/>
              <a:r>
                <a:rPr lang="en-US" b="1" dirty="0" smtClean="0">
                  <a:solidFill>
                    <a:srgbClr val="184C0F"/>
                  </a:solidFill>
                </a:rPr>
                <a:t>Energy usage </a:t>
              </a:r>
              <a:r>
                <a:rPr lang="en-US" b="1" dirty="0" smtClean="0"/>
                <a:t>= power * time</a:t>
              </a:r>
              <a:endParaRPr lang="en-US" b="1" dirty="0"/>
            </a:p>
          </p:txBody>
        </p:sp>
        <p:sp>
          <p:nvSpPr>
            <p:cNvPr id="16" name="Oval 15"/>
            <p:cNvSpPr/>
            <p:nvPr/>
          </p:nvSpPr>
          <p:spPr bwMode="auto">
            <a:xfrm>
              <a:off x="2438400" y="2819400"/>
              <a:ext cx="762000" cy="609600"/>
            </a:xfrm>
            <a:prstGeom prst="ellipse">
              <a:avLst/>
            </a:prstGeom>
            <a:solidFill>
              <a:srgbClr val="FFC00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8" charset="0"/>
              </a:endParaRPr>
            </a:p>
          </p:txBody>
        </p:sp>
        <p:sp>
          <p:nvSpPr>
            <p:cNvPr id="17" name="TextBox 16"/>
            <p:cNvSpPr txBox="1"/>
            <p:nvPr/>
          </p:nvSpPr>
          <p:spPr>
            <a:xfrm>
              <a:off x="1752599" y="1600200"/>
              <a:ext cx="3359555" cy="939458"/>
            </a:xfrm>
            <a:prstGeom prst="rect">
              <a:avLst/>
            </a:prstGeom>
            <a:noFill/>
          </p:spPr>
          <p:txBody>
            <a:bodyPr wrap="square" rtlCol="0">
              <a:spAutoFit/>
            </a:bodyPr>
            <a:lstStyle/>
            <a:p>
              <a:pPr algn="ctr"/>
              <a:r>
                <a:rPr lang="en-US" sz="1600" b="1" dirty="0" smtClean="0">
                  <a:solidFill>
                    <a:srgbClr val="184C0F"/>
                  </a:solidFill>
                </a:rPr>
                <a:t>Minimal Energy Usage</a:t>
              </a:r>
              <a:endParaRPr lang="en-US" sz="1600" b="1" dirty="0">
                <a:solidFill>
                  <a:srgbClr val="184C0F"/>
                </a:solidFill>
              </a:endParaRPr>
            </a:p>
          </p:txBody>
        </p:sp>
        <p:cxnSp>
          <p:nvCxnSpPr>
            <p:cNvPr id="18" name="Straight Arrow Connector 17"/>
            <p:cNvCxnSpPr>
              <a:stCxn id="17" idx="2"/>
            </p:cNvCxnSpPr>
            <p:nvPr/>
          </p:nvCxnSpPr>
          <p:spPr bwMode="auto">
            <a:xfrm flipH="1">
              <a:off x="2743202" y="2539658"/>
              <a:ext cx="689175" cy="355944"/>
            </a:xfrm>
            <a:prstGeom prst="straightConnector1">
              <a:avLst/>
            </a:prstGeom>
            <a:solidFill>
              <a:schemeClr val="accent1"/>
            </a:solidFill>
            <a:ln w="38100" cap="flat" cmpd="sng" algn="ctr">
              <a:solidFill>
                <a:srgbClr val="165D14"/>
              </a:solidFill>
              <a:prstDash val="solid"/>
              <a:round/>
              <a:headEnd type="none" w="med" len="med"/>
              <a:tailEnd type="arrow"/>
            </a:ln>
            <a:effectLst/>
          </p:spPr>
        </p:cxnSp>
      </p:grpSp>
      <p:sp>
        <p:nvSpPr>
          <p:cNvPr id="20" name="Right Arrow 19"/>
          <p:cNvSpPr/>
          <p:nvPr/>
        </p:nvSpPr>
        <p:spPr bwMode="auto">
          <a:xfrm rot="2700000">
            <a:off x="1997774" y="5160076"/>
            <a:ext cx="990600" cy="457200"/>
          </a:xfrm>
          <a:prstGeom prst="rightArrow">
            <a:avLst/>
          </a:prstGeom>
          <a:solidFill>
            <a:srgbClr val="184C0F"/>
          </a:solidFill>
          <a:ln w="9525" cap="flat" cmpd="sng" algn="ctr">
            <a:solidFill>
              <a:srgbClr val="165D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8" charset="0"/>
            </a:endParaRPr>
          </a:p>
        </p:txBody>
      </p:sp>
      <p:sp>
        <p:nvSpPr>
          <p:cNvPr id="21" name="Right Arrow 20"/>
          <p:cNvSpPr/>
          <p:nvPr/>
        </p:nvSpPr>
        <p:spPr bwMode="auto">
          <a:xfrm rot="8100000">
            <a:off x="6264975" y="5160075"/>
            <a:ext cx="990600" cy="457200"/>
          </a:xfrm>
          <a:prstGeom prst="rightArrow">
            <a:avLst/>
          </a:prstGeom>
          <a:solidFill>
            <a:srgbClr val="184C0F"/>
          </a:solidFill>
          <a:ln w="9525" cap="flat" cmpd="sng" algn="ctr">
            <a:solidFill>
              <a:srgbClr val="165D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8" charset="0"/>
            </a:endParaRPr>
          </a:p>
        </p:txBody>
      </p:sp>
      <p:sp>
        <p:nvSpPr>
          <p:cNvPr id="11" name="TextBox 10"/>
          <p:cNvSpPr txBox="1"/>
          <p:nvPr/>
        </p:nvSpPr>
        <p:spPr>
          <a:xfrm>
            <a:off x="0" y="5879068"/>
            <a:ext cx="2346578" cy="369332"/>
          </a:xfrm>
          <a:prstGeom prst="rect">
            <a:avLst/>
          </a:prstGeom>
          <a:noFill/>
        </p:spPr>
        <p:txBody>
          <a:bodyPr wrap="none" rtlCol="0">
            <a:spAutoFit/>
          </a:bodyPr>
          <a:lstStyle/>
          <a:p>
            <a:r>
              <a:rPr lang="en-US" b="1" dirty="0" smtClean="0"/>
              <a:t>Carrington et al, </a:t>
            </a:r>
            <a:r>
              <a:rPr lang="en-US" b="1" dirty="0" err="1" smtClean="0"/>
              <a:t>PMaC</a:t>
            </a:r>
            <a:endParaRPr lang="en-US" b="1" dirty="0"/>
          </a:p>
        </p:txBody>
      </p:sp>
    </p:spTree>
    <p:extLst>
      <p:ext uri="{BB962C8B-B14F-4D97-AF65-F5344CB8AC3E}">
        <p14:creationId xmlns:p14="http://schemas.microsoft.com/office/powerpoint/2010/main" val="116967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 modeling &amp; modeling at different scales</a:t>
            </a:r>
            <a:endParaRPr lang="en-US" dirty="0"/>
          </a:p>
        </p:txBody>
      </p:sp>
      <p:sp>
        <p:nvSpPr>
          <p:cNvPr id="3" name="Content Placeholder 2"/>
          <p:cNvSpPr>
            <a:spLocks noGrp="1"/>
          </p:cNvSpPr>
          <p:nvPr>
            <p:ph idx="1"/>
          </p:nvPr>
        </p:nvSpPr>
        <p:spPr/>
        <p:txBody>
          <a:bodyPr/>
          <a:lstStyle/>
          <a:p>
            <a:r>
              <a:rPr lang="en-US" dirty="0" smtClean="0"/>
              <a:t>Goal: predict execution time of complex workloads</a:t>
            </a:r>
          </a:p>
          <a:p>
            <a:r>
              <a:rPr lang="en-US" dirty="0" smtClean="0"/>
              <a:t>Given </a:t>
            </a:r>
            <a:r>
              <a:rPr lang="en-US" dirty="0" smtClean="0"/>
              <a:t>multiple tasks or application modules that may execute on common resources</a:t>
            </a:r>
          </a:p>
          <a:p>
            <a:pPr marL="457200" lvl="1" indent="0">
              <a:buNone/>
            </a:pPr>
            <a:r>
              <a:rPr lang="en-US" dirty="0" smtClean="0"/>
              <a:t>(e.g. Same node, same network, same file system)</a:t>
            </a:r>
          </a:p>
          <a:p>
            <a:r>
              <a:rPr lang="en-US" dirty="0" smtClean="0"/>
              <a:t>Measure each task’s execution independently </a:t>
            </a:r>
          </a:p>
          <a:p>
            <a:r>
              <a:rPr lang="en-US" dirty="0" smtClean="0"/>
              <a:t>Predict execution time when multiple tasks run concurrently on common resources</a:t>
            </a:r>
            <a:endParaRPr lang="en-US" dirty="0"/>
          </a:p>
        </p:txBody>
      </p:sp>
      <p:sp>
        <p:nvSpPr>
          <p:cNvPr id="4" name="TextBox 3"/>
          <p:cNvSpPr txBox="1"/>
          <p:nvPr/>
        </p:nvSpPr>
        <p:spPr>
          <a:xfrm>
            <a:off x="76200" y="5650468"/>
            <a:ext cx="2325727" cy="369332"/>
          </a:xfrm>
          <a:prstGeom prst="rect">
            <a:avLst/>
          </a:prstGeom>
          <a:noFill/>
        </p:spPr>
        <p:txBody>
          <a:bodyPr wrap="none" rtlCol="0">
            <a:spAutoFit/>
          </a:bodyPr>
          <a:lstStyle/>
          <a:p>
            <a:r>
              <a:rPr lang="en-US" b="1" dirty="0" err="1" smtClean="0"/>
              <a:t>Bronevesky</a:t>
            </a:r>
            <a:r>
              <a:rPr lang="en-US" b="1" dirty="0" smtClean="0"/>
              <a:t> et al, LLNL</a:t>
            </a:r>
            <a:endParaRPr lang="en-US" b="1" dirty="0"/>
          </a:p>
        </p:txBody>
      </p:sp>
    </p:spTree>
    <p:extLst>
      <p:ext uri="{BB962C8B-B14F-4D97-AF65-F5344CB8AC3E}">
        <p14:creationId xmlns:p14="http://schemas.microsoft.com/office/powerpoint/2010/main" val="42571371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sic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template">
  <a:themeElements>
    <a:clrScheme name="DOESC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OESC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ESC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ESC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ESC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ESC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ESC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ESC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ESC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OESC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Exascale Coordination Template CoDesign.pptx</Template>
  <TotalTime>857</TotalTime>
  <Words>2045</Words>
  <Application>Microsoft Macintosh PowerPoint</Application>
  <PresentationFormat>On-screen Show (4:3)</PresentationFormat>
  <Paragraphs>400</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Basic_Green</vt:lpstr>
      <vt:lpstr>DOESC template</vt:lpstr>
      <vt:lpstr>Performance and Power Modeling</vt:lpstr>
      <vt:lpstr>Outline</vt:lpstr>
      <vt:lpstr>Challenges Exascale Poses on Modeling</vt:lpstr>
      <vt:lpstr>The vision: ubiquitous modeling</vt:lpstr>
      <vt:lpstr>The Model as a first class citizen </vt:lpstr>
      <vt:lpstr>Beyond the Standard Model (BSM)</vt:lpstr>
      <vt:lpstr>Main areas of emphasis in BSM</vt:lpstr>
      <vt:lpstr>Power &amp; Performance Modeling</vt:lpstr>
      <vt:lpstr>Dynamic modeling &amp; modeling at different scales</vt:lpstr>
      <vt:lpstr>Execution time determined by dependencies, resource availability</vt:lpstr>
      <vt:lpstr>Execution time determined by dependencies, resource availability</vt:lpstr>
      <vt:lpstr>Active measurement of critical paths, resource impact</vt:lpstr>
      <vt:lpstr>Active measurement of critical paths, resource impact</vt:lpstr>
      <vt:lpstr>Current Status</vt:lpstr>
      <vt:lpstr>Simplifying Model Generation With Tools</vt:lpstr>
      <vt:lpstr>“PALM”:  PAL Model generation tool</vt:lpstr>
      <vt:lpstr>Modeling Execution Models (MEMS)</vt:lpstr>
      <vt:lpstr>Modeling Execution Models</vt:lpstr>
      <vt:lpstr>Modeling Execution Models</vt:lpstr>
      <vt:lpstr>Modeling Execution Models: SCaLeM / AntiCiPate</vt:lpstr>
      <vt:lpstr>Modeling Execution Models: SCaLeM / AntiCiPate</vt:lpstr>
      <vt:lpstr>Modeling Execution Models: SCaLeM / AntiCiPate</vt:lpstr>
      <vt:lpstr>Compositions in SCaLeM / AntiCiPate</vt:lpstr>
      <vt:lpstr>Performance Model (CSP)</vt:lpstr>
      <vt:lpstr>Modeling Execution Models: Sensitivity Analysis</vt:lpstr>
      <vt:lpstr>Summary</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Execution Models</dc:title>
  <dc:creator>test</dc:creator>
  <cp:lastModifiedBy>Adolfy Hoisie</cp:lastModifiedBy>
  <cp:revision>136</cp:revision>
  <dcterms:created xsi:type="dcterms:W3CDTF">2013-02-14T22:48:17Z</dcterms:created>
  <dcterms:modified xsi:type="dcterms:W3CDTF">2013-03-20T19:19:26Z</dcterms:modified>
</cp:coreProperties>
</file>