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15"/>
  </p:notesMasterIdLst>
  <p:handoutMasterIdLst>
    <p:handoutMasterId r:id="rId16"/>
  </p:handoutMasterIdLst>
  <p:sldIdLst>
    <p:sldId id="256" r:id="rId4"/>
    <p:sldId id="347" r:id="rId5"/>
    <p:sldId id="348" r:id="rId6"/>
    <p:sldId id="349" r:id="rId7"/>
    <p:sldId id="350" r:id="rId8"/>
    <p:sldId id="351" r:id="rId9"/>
    <p:sldId id="352" r:id="rId10"/>
    <p:sldId id="354" r:id="rId11"/>
    <p:sldId id="353" r:id="rId12"/>
    <p:sldId id="355" r:id="rId13"/>
    <p:sldId id="35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800080"/>
    <a:srgbClr val="996633"/>
    <a:srgbClr val="00FF00"/>
    <a:srgbClr val="FFFF00"/>
    <a:srgbClr val="FF00FF"/>
    <a:srgbClr val="00FFFF"/>
    <a:srgbClr val="FF8000"/>
    <a:srgbClr val="94C4FA"/>
    <a:srgbClr val="FF2D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7308" autoAdjust="0"/>
  </p:normalViewPr>
  <p:slideViewPr>
    <p:cSldViewPr>
      <p:cViewPr varScale="1">
        <p:scale>
          <a:sx n="99" d="100"/>
          <a:sy n="99" d="100"/>
        </p:scale>
        <p:origin x="-824" y="-104"/>
      </p:cViewPr>
      <p:guideLst>
        <p:guide orient="horz" pos="2160"/>
        <p:guide pos="2880"/>
      </p:guideLst>
    </p:cSldViewPr>
  </p:slideViewPr>
  <p:notesTextViewPr>
    <p:cViewPr>
      <p:scale>
        <a:sx n="100" d="100"/>
        <a:sy n="100" d="100"/>
      </p:scale>
      <p:origin x="0" y="0"/>
    </p:cViewPr>
  </p:notesTextViewPr>
  <p:sorterViewPr>
    <p:cViewPr>
      <p:scale>
        <a:sx n="119" d="100"/>
        <a:sy n="11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55A6ED3-FA18-43AB-A420-FBFD7FB06378}" type="datetimeFigureOut">
              <a:rPr lang="en-US" smtClean="0"/>
              <a:pPr/>
              <a:t>4/7/16</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00FA287-7BD2-409D-B483-274564662EC8}" type="slidenum">
              <a:rPr lang="en-US" smtClean="0"/>
              <a:pPr/>
              <a:t>‹#›</a:t>
            </a:fld>
            <a:endParaRPr lang="en-US" dirty="0"/>
          </a:p>
        </p:txBody>
      </p:sp>
    </p:spTree>
    <p:extLst>
      <p:ext uri="{BB962C8B-B14F-4D97-AF65-F5344CB8AC3E}">
        <p14:creationId xmlns:p14="http://schemas.microsoft.com/office/powerpoint/2010/main" val="26229974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4FC8AE1-D9F1-4088-A66D-8BBCDAC8ED01}" type="datetimeFigureOut">
              <a:rPr lang="en-US" smtClean="0"/>
              <a:pPr/>
              <a:t>4/7/16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B81139E-D2D9-462D-94C3-80D3EC08B735}" type="slidenum">
              <a:rPr lang="en-US" smtClean="0"/>
              <a:pPr/>
              <a:t>‹#›</a:t>
            </a:fld>
            <a:endParaRPr lang="en-US" dirty="0"/>
          </a:p>
        </p:txBody>
      </p:sp>
    </p:spTree>
    <p:extLst>
      <p:ext uri="{BB962C8B-B14F-4D97-AF65-F5344CB8AC3E}">
        <p14:creationId xmlns:p14="http://schemas.microsoft.com/office/powerpoint/2010/main" val="23024778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1139E-D2D9-462D-94C3-80D3EC08B735}" type="slidenum">
              <a:rPr lang="en-US" smtClean="0"/>
              <a:pPr/>
              <a:t>1</a:t>
            </a:fld>
            <a:endParaRPr lang="en-US" dirty="0"/>
          </a:p>
        </p:txBody>
      </p:sp>
    </p:spTree>
    <p:extLst>
      <p:ext uri="{BB962C8B-B14F-4D97-AF65-F5344CB8AC3E}">
        <p14:creationId xmlns:p14="http://schemas.microsoft.com/office/powerpoint/2010/main" val="2032584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DDCA4-6E00-1941-92E0-D7BC5B115809}" type="datetime1">
              <a:rPr lang="en-US" smtClean="0"/>
              <a:t>4/7/16</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0AEB5-0600-8443-AAEE-2EDB24A452D1}" type="datetime1">
              <a:rPr lang="en-US" smtClean="0"/>
              <a:t>4/7/16</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726D5-3A63-6141-A01A-3B78B5511253}" type="datetime1">
              <a:rPr lang="en-US" smtClean="0"/>
              <a:t>4/7/16</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009440-B0CD-D644-A481-C562B2806AAD}" type="datetime1">
              <a:rPr lang="en-US" smtClean="0"/>
              <a:t>4/7/16</a:t>
            </a:fld>
            <a:endParaRPr lang="en-US" dirty="0"/>
          </a:p>
        </p:txBody>
      </p:sp>
      <p:sp>
        <p:nvSpPr>
          <p:cNvPr id="4" name="Footer Placeholder 3"/>
          <p:cNvSpPr>
            <a:spLocks noGrp="1"/>
          </p:cNvSpPr>
          <p:nvPr>
            <p:ph type="ftr" sz="quarter" idx="11"/>
          </p:nvPr>
        </p:nvSpPr>
        <p:spPr/>
        <p:txBody>
          <a:bodyPr/>
          <a:lstStyle/>
          <a:p>
            <a:r>
              <a:rPr lang="en-US" dirty="0" smtClean="0"/>
              <a:t>X-Stack PI meeting</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15564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FC9F54-4D0A-BF45-956C-1183186915F3}"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3050714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D2242-F47B-474A-A35F-AFAC82911E61}"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264146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279224-B722-754E-BDCA-415849199C8F}"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1852654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F779CB-1155-DC47-9A03-65F3FDE9C2B6}"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3220141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93B0F7-FAF6-A948-817A-9E2A66961A18}" type="datetime1">
              <a:rPr lang="en-US" smtClean="0"/>
              <a:t>4/7/16</a:t>
            </a:fld>
            <a:endParaRPr lang="en-US" dirty="0"/>
          </a:p>
        </p:txBody>
      </p:sp>
      <p:sp>
        <p:nvSpPr>
          <p:cNvPr id="8" name="Footer Placeholder 7"/>
          <p:cNvSpPr>
            <a:spLocks noGrp="1"/>
          </p:cNvSpPr>
          <p:nvPr>
            <p:ph type="ftr" sz="quarter" idx="11"/>
          </p:nvPr>
        </p:nvSpPr>
        <p:spPr/>
        <p:txBody>
          <a:bodyPr/>
          <a:lstStyle/>
          <a:p>
            <a:r>
              <a:rPr lang="en-US" dirty="0" smtClean="0"/>
              <a:t>X-Stack PI meeting</a:t>
            </a:r>
            <a:endParaRPr lang="en-US" dirty="0"/>
          </a:p>
        </p:txBody>
      </p:sp>
      <p:sp>
        <p:nvSpPr>
          <p:cNvPr id="9" name="Slide Number Placeholder 8"/>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25569549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87A205-278E-E04C-97A4-BDABF729C7F6}" type="datetime1">
              <a:rPr lang="en-US" smtClean="0"/>
              <a:t>4/7/16</a:t>
            </a:fld>
            <a:endParaRPr lang="en-US" dirty="0"/>
          </a:p>
        </p:txBody>
      </p:sp>
      <p:sp>
        <p:nvSpPr>
          <p:cNvPr id="4" name="Footer Placeholder 3"/>
          <p:cNvSpPr>
            <a:spLocks noGrp="1"/>
          </p:cNvSpPr>
          <p:nvPr>
            <p:ph type="ftr" sz="quarter" idx="11"/>
          </p:nvPr>
        </p:nvSpPr>
        <p:spPr/>
        <p:txBody>
          <a:bodyPr/>
          <a:lstStyle/>
          <a:p>
            <a:r>
              <a:rPr lang="en-US" dirty="0" smtClean="0"/>
              <a:t>X-Stack PI meeting</a:t>
            </a:r>
            <a:endParaRPr lang="en-US" dirty="0"/>
          </a:p>
        </p:txBody>
      </p:sp>
      <p:sp>
        <p:nvSpPr>
          <p:cNvPr id="5" name="Slide Number Placeholder 4"/>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297502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69B05D-3C27-4F45-85B5-A5B1BA72782C}" type="datetime1">
              <a:rPr lang="en-US" smtClean="0"/>
              <a:t>4/7/16</a:t>
            </a:fld>
            <a:endParaRPr lang="en-US" dirty="0"/>
          </a:p>
        </p:txBody>
      </p:sp>
      <p:sp>
        <p:nvSpPr>
          <p:cNvPr id="3" name="Footer Placeholder 2"/>
          <p:cNvSpPr>
            <a:spLocks noGrp="1"/>
          </p:cNvSpPr>
          <p:nvPr>
            <p:ph type="ftr" sz="quarter" idx="11"/>
          </p:nvPr>
        </p:nvSpPr>
        <p:spPr/>
        <p:txBody>
          <a:bodyPr/>
          <a:lstStyle/>
          <a:p>
            <a:r>
              <a:rPr lang="en-US" dirty="0" smtClean="0"/>
              <a:t>X-Stack PI meeting</a:t>
            </a:r>
            <a:endParaRPr lang="en-US" dirty="0"/>
          </a:p>
        </p:txBody>
      </p:sp>
      <p:sp>
        <p:nvSpPr>
          <p:cNvPr id="4" name="Slide Number Placeholder 3"/>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68551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3B782D-8A13-1345-8A9A-2C440D5A2A78}" type="datetime1">
              <a:rPr lang="en-US" smtClean="0"/>
              <a:t>4/7/16</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AFDD03-A899-204D-B28F-43B9399DE45F}"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3107777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20C14-3BB1-C34E-9063-19CB576CBDBB}"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4244646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C4237-20EB-5F45-9D2D-2BB69B2F71ED}"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26873991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18C386-D315-D347-99B9-3844499E16CA}"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FE24DE15-E2EB-3043-9C9A-872CA518323B}" type="slidenum">
              <a:rPr lang="en-US" smtClean="0"/>
              <a:t>‹#›</a:t>
            </a:fld>
            <a:endParaRPr lang="en-US" dirty="0"/>
          </a:p>
        </p:txBody>
      </p:sp>
    </p:spTree>
    <p:extLst>
      <p:ext uri="{BB962C8B-B14F-4D97-AF65-F5344CB8AC3E}">
        <p14:creationId xmlns:p14="http://schemas.microsoft.com/office/powerpoint/2010/main" val="31816609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D7D0C1-AE66-0A48-AB02-4C2671C87C81}"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4086481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AD1DA-91E0-1D4C-B24E-E221606A9432}"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3491144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4F1FE4-A02B-D54B-B7B2-D1016E953116}"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24073444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0D714A-D159-1C42-9D84-77793FEB9F03}"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3739329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8BFBB-6177-864A-9E80-7F6AC3302139}" type="datetime1">
              <a:rPr lang="en-US" smtClean="0"/>
              <a:t>4/7/16</a:t>
            </a:fld>
            <a:endParaRPr lang="en-US" dirty="0"/>
          </a:p>
        </p:txBody>
      </p:sp>
      <p:sp>
        <p:nvSpPr>
          <p:cNvPr id="8" name="Footer Placeholder 7"/>
          <p:cNvSpPr>
            <a:spLocks noGrp="1"/>
          </p:cNvSpPr>
          <p:nvPr>
            <p:ph type="ftr" sz="quarter" idx="11"/>
          </p:nvPr>
        </p:nvSpPr>
        <p:spPr/>
        <p:txBody>
          <a:bodyPr/>
          <a:lstStyle/>
          <a:p>
            <a:r>
              <a:rPr lang="en-US" dirty="0" smtClean="0"/>
              <a:t>X-Stack PI meeting</a:t>
            </a:r>
            <a:endParaRPr lang="en-US" dirty="0"/>
          </a:p>
        </p:txBody>
      </p:sp>
      <p:sp>
        <p:nvSpPr>
          <p:cNvPr id="9" name="Slide Number Placeholder 8"/>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29671829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2294C5-A3F9-744E-970D-7912D8190681}" type="datetime1">
              <a:rPr lang="en-US" smtClean="0"/>
              <a:t>4/7/16</a:t>
            </a:fld>
            <a:endParaRPr lang="en-US" dirty="0"/>
          </a:p>
        </p:txBody>
      </p:sp>
      <p:sp>
        <p:nvSpPr>
          <p:cNvPr id="4" name="Footer Placeholder 3"/>
          <p:cNvSpPr>
            <a:spLocks noGrp="1"/>
          </p:cNvSpPr>
          <p:nvPr>
            <p:ph type="ftr" sz="quarter" idx="11"/>
          </p:nvPr>
        </p:nvSpPr>
        <p:spPr/>
        <p:txBody>
          <a:bodyPr/>
          <a:lstStyle/>
          <a:p>
            <a:r>
              <a:rPr lang="en-US" dirty="0" smtClean="0"/>
              <a:t>X-Stack PI meeting</a:t>
            </a:r>
            <a:endParaRPr lang="en-US" dirty="0"/>
          </a:p>
        </p:txBody>
      </p:sp>
      <p:sp>
        <p:nvSpPr>
          <p:cNvPr id="5" name="Slide Number Placeholder 4"/>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177472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C76CF-B2FA-084E-8594-20B4784E879D}" type="datetime1">
              <a:rPr lang="en-US" smtClean="0"/>
              <a:t>4/7/16</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205DA-0724-2246-8F70-B51463607E67}" type="datetime1">
              <a:rPr lang="en-US" smtClean="0"/>
              <a:t>4/7/16</a:t>
            </a:fld>
            <a:endParaRPr lang="en-US" dirty="0"/>
          </a:p>
        </p:txBody>
      </p:sp>
      <p:sp>
        <p:nvSpPr>
          <p:cNvPr id="3" name="Footer Placeholder 2"/>
          <p:cNvSpPr>
            <a:spLocks noGrp="1"/>
          </p:cNvSpPr>
          <p:nvPr>
            <p:ph type="ftr" sz="quarter" idx="11"/>
          </p:nvPr>
        </p:nvSpPr>
        <p:spPr/>
        <p:txBody>
          <a:bodyPr/>
          <a:lstStyle/>
          <a:p>
            <a:r>
              <a:rPr lang="en-US" dirty="0" smtClean="0"/>
              <a:t>X-Stack PI meeting</a:t>
            </a:r>
            <a:endParaRPr lang="en-US" dirty="0"/>
          </a:p>
        </p:txBody>
      </p:sp>
      <p:sp>
        <p:nvSpPr>
          <p:cNvPr id="4" name="Slide Number Placeholder 3"/>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700938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01588-8BC3-CC42-8A4B-ECE9A348B1EA}"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12033374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07620-C310-3D42-A511-0ACE74903573}"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36980943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51DF3F-6409-EF46-BBD2-85C71F4FADA5}"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12793140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8C0B63-0C62-3340-A4BB-56A617235B72}"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4B0C8AA1-34D6-7944-8CD3-6609C918647A}" type="slidenum">
              <a:rPr lang="en-US" smtClean="0"/>
              <a:t>‹#›</a:t>
            </a:fld>
            <a:endParaRPr lang="en-US" dirty="0"/>
          </a:p>
        </p:txBody>
      </p:sp>
    </p:spTree>
    <p:extLst>
      <p:ext uri="{BB962C8B-B14F-4D97-AF65-F5344CB8AC3E}">
        <p14:creationId xmlns:p14="http://schemas.microsoft.com/office/powerpoint/2010/main" val="3816287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0"/>
          </p:nvPr>
        </p:nvSpPr>
        <p:spPr/>
        <p:txBody>
          <a:bodyPr/>
          <a:lstStyle/>
          <a:p>
            <a:fld id="{D1EF4262-6F71-CF4D-A36A-98F98DFF3E23}" type="datetime1">
              <a:rPr lang="en-US" smtClean="0"/>
              <a:t>4/7/16</a:t>
            </a:fld>
            <a:endParaRPr lang="en-US" dirty="0"/>
          </a:p>
        </p:txBody>
      </p:sp>
      <p:sp>
        <p:nvSpPr>
          <p:cNvPr id="9" name="Footer Placeholder 8"/>
          <p:cNvSpPr>
            <a:spLocks noGrp="1"/>
          </p:cNvSpPr>
          <p:nvPr>
            <p:ph type="ftr" sz="quarter" idx="11"/>
          </p:nvPr>
        </p:nvSpPr>
        <p:spPr/>
        <p:txBody>
          <a:bodyPr/>
          <a:lstStyle/>
          <a:p>
            <a:r>
              <a:rPr lang="en-US" dirty="0" smtClean="0"/>
              <a:t>X-Stack PI meeting</a:t>
            </a: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3A233F-69BC-D941-AFFD-4F4A35C22B63}" type="datetime1">
              <a:rPr lang="en-US" smtClean="0"/>
              <a:t>4/7/16</a:t>
            </a:fld>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X-Stack PI meeting</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71E626-481C-3F48-A9FE-3CD6B6228662}" type="datetime1">
              <a:rPr lang="en-US" smtClean="0"/>
              <a:t>4/7/16</a:t>
            </a:fld>
            <a:endParaRPr lang="en-US" dirty="0"/>
          </a:p>
        </p:txBody>
      </p:sp>
      <p:sp>
        <p:nvSpPr>
          <p:cNvPr id="4" name="Footer Placeholder 3"/>
          <p:cNvSpPr>
            <a:spLocks noGrp="1"/>
          </p:cNvSpPr>
          <p:nvPr>
            <p:ph type="ftr" sz="quarter" idx="11"/>
          </p:nvPr>
        </p:nvSpPr>
        <p:spPr/>
        <p:txBody>
          <a:bodyPr/>
          <a:lstStyle/>
          <a:p>
            <a:r>
              <a:rPr lang="en-US" dirty="0" smtClean="0"/>
              <a:t>X-Stack PI meeting</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A78DD-E49E-DF41-BBE1-63B165F9B0B1}" type="datetime1">
              <a:rPr lang="en-US" smtClean="0"/>
              <a:t>4/7/16</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X-Stack PI meeting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F6D43-1E0D-324A-B4C6-FD39D70D8076}" type="datetime1">
              <a:rPr lang="en-US" smtClean="0"/>
              <a:t>4/7/16</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D9A373-55A9-3843-9A3F-B020E9EB1E78}" type="datetime1">
              <a:rPr lang="en-US" smtClean="0"/>
              <a:t>4/7/16</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8153400" cy="7318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02943-4B6B-5E4A-A0C6-1B31A192804D}" type="datetime1">
              <a:rPr lang="en-US" smtClean="0"/>
              <a:t>4/7/16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X-Stack PI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pic>
        <p:nvPicPr>
          <p:cNvPr id="7" name="Picture 3" descr="image1.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81000" y="152400"/>
            <a:ext cx="3124200" cy="523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4" r:id="rId12"/>
  </p:sldLayoutIdLst>
  <p:hf hdr="0"/>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65977-B175-174D-AC7B-E3ABC755A89D}" type="datetime1">
              <a:rPr lang="en-US" smtClean="0"/>
              <a:t>4/7/16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X-Stack PI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4DE15-E2EB-3043-9C9A-872CA518323B}" type="slidenum">
              <a:rPr lang="en-US" smtClean="0"/>
              <a:t>‹#›</a:t>
            </a:fld>
            <a:endParaRPr lang="en-US" dirty="0"/>
          </a:p>
        </p:txBody>
      </p:sp>
    </p:spTree>
    <p:extLst>
      <p:ext uri="{BB962C8B-B14F-4D97-AF65-F5344CB8AC3E}">
        <p14:creationId xmlns:p14="http://schemas.microsoft.com/office/powerpoint/2010/main" val="739563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DD943-E627-8543-B6B3-AA94E5DCEC30}" type="datetime1">
              <a:rPr lang="en-US" smtClean="0"/>
              <a:t>4/7/16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X-Stack PI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0C8AA1-34D6-7944-8CD3-6609C918647A}" type="slidenum">
              <a:rPr lang="en-US" smtClean="0"/>
              <a:t>‹#›</a:t>
            </a:fld>
            <a:endParaRPr lang="en-US" dirty="0"/>
          </a:p>
        </p:txBody>
      </p:sp>
    </p:spTree>
    <p:extLst>
      <p:ext uri="{BB962C8B-B14F-4D97-AF65-F5344CB8AC3E}">
        <p14:creationId xmlns:p14="http://schemas.microsoft.com/office/powerpoint/2010/main" val="3326070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png"/><Relationship Id="rId7" Type="http://schemas.openxmlformats.org/officeDocument/2006/relationships/image" Target="../media/image5.jpeg"/><Relationship Id="rId8" Type="http://schemas.openxmlformats.org/officeDocument/2006/relationships/image" Target="../media/image6.jpeg"/><Relationship Id="rId9"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908" y="3581400"/>
            <a:ext cx="7848600" cy="2533650"/>
          </a:xfrm>
        </p:spPr>
        <p:txBody>
          <a:bodyPr>
            <a:noAutofit/>
          </a:bodyPr>
          <a:lstStyle/>
          <a:p>
            <a:r>
              <a:rPr lang="en-US" b="1" dirty="0" smtClean="0"/>
              <a:t>X-Stack</a:t>
            </a:r>
            <a:r>
              <a:rPr lang="en-US" b="1" dirty="0"/>
              <a:t> </a:t>
            </a:r>
            <a:r>
              <a:rPr lang="en-US" b="1" dirty="0" smtClean="0"/>
              <a:t>PI Meeting, Breakout Group 1 report</a:t>
            </a:r>
            <a:r>
              <a:rPr lang="en-US" b="1" dirty="0" smtClean="0"/>
              <a:t/>
            </a:r>
            <a:br>
              <a:rPr lang="en-US" b="1" dirty="0" smtClean="0"/>
            </a:br>
            <a:r>
              <a:rPr lang="en-US" b="1" dirty="0" smtClean="0"/>
              <a:t/>
            </a:r>
            <a:br>
              <a:rPr lang="en-US" b="1" dirty="0" smtClean="0"/>
            </a:br>
            <a:r>
              <a:rPr lang="en-US" b="1" dirty="0" smtClean="0"/>
              <a:t>“</a:t>
            </a:r>
            <a:r>
              <a:rPr lang="en-US" b="1" dirty="0"/>
              <a:t>Future synergies in programming systems for data-intensive and compute-intensive </a:t>
            </a:r>
            <a:r>
              <a:rPr lang="en-US" b="1" dirty="0" smtClean="0"/>
              <a:t>science”</a:t>
            </a:r>
            <a:br>
              <a:rPr lang="en-US" b="1" dirty="0" smtClean="0"/>
            </a:br>
            <a:r>
              <a:rPr lang="en-US" b="1" dirty="0"/>
              <a:t/>
            </a:r>
            <a:br>
              <a:rPr lang="en-US" b="1" dirty="0"/>
            </a:br>
            <a:r>
              <a:rPr lang="en-US" b="1" dirty="0" smtClean="0"/>
              <a:t>Moderator: Vivek Sarkar, Rice University</a:t>
            </a:r>
            <a:br>
              <a:rPr lang="en-US" b="1" dirty="0" smtClean="0"/>
            </a:br>
            <a:endParaRPr lang="en-US" b="1" dirty="0">
              <a:solidFill>
                <a:schemeClr val="bg1">
                  <a:lumMod val="65000"/>
                </a:schemeClr>
              </a:solidFill>
            </a:endParaRPr>
          </a:p>
        </p:txBody>
      </p:sp>
      <p:pic>
        <p:nvPicPr>
          <p:cNvPr id="5" name="Picture 3" descr="image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6098233"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grpSp>
        <p:nvGrpSpPr>
          <p:cNvPr id="12" name="Group 11"/>
          <p:cNvGrpSpPr/>
          <p:nvPr/>
        </p:nvGrpSpPr>
        <p:grpSpPr>
          <a:xfrm>
            <a:off x="0" y="1143000"/>
            <a:ext cx="9144000" cy="1828799"/>
            <a:chOff x="0" y="1143000"/>
            <a:chExt cx="9144000" cy="1828799"/>
          </a:xfrm>
        </p:grpSpPr>
        <p:sp>
          <p:nvSpPr>
            <p:cNvPr id="22" name="Rectangle 21"/>
            <p:cNvSpPr/>
            <p:nvPr/>
          </p:nvSpPr>
          <p:spPr>
            <a:xfrm>
              <a:off x="7467600" y="1295400"/>
              <a:ext cx="1676400" cy="1100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4" name="Picture 3"/>
            <p:cNvPicPr>
              <a:picLocks noChangeAspect="1"/>
            </p:cNvPicPr>
            <p:nvPr/>
          </p:nvPicPr>
          <p:blipFill>
            <a:blip r:embed="rId4"/>
            <a:stretch>
              <a:fillRect/>
            </a:stretch>
          </p:blipFill>
          <p:spPr>
            <a:xfrm>
              <a:off x="7543800" y="1143000"/>
              <a:ext cx="1219200" cy="1192696"/>
            </a:xfrm>
            <a:prstGeom prst="rect">
              <a:avLst/>
            </a:prstGeom>
          </p:spPr>
        </p:pic>
        <p:cxnSp>
          <p:nvCxnSpPr>
            <p:cNvPr id="37" name="Straight Connector 36"/>
            <p:cNvCxnSpPr/>
            <p:nvPr/>
          </p:nvCxnSpPr>
          <p:spPr>
            <a:xfrm>
              <a:off x="0" y="2895600"/>
              <a:ext cx="9144000" cy="0"/>
            </a:xfrm>
            <a:prstGeom prst="line">
              <a:avLst/>
            </a:prstGeom>
            <a:ln w="57150" cmpd="sng">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Rectangle 7"/>
            <p:cNvSpPr>
              <a:spLocks/>
            </p:cNvSpPr>
            <p:nvPr/>
          </p:nvSpPr>
          <p:spPr bwMode="auto">
            <a:xfrm>
              <a:off x="187347" y="2397996"/>
              <a:ext cx="1467718" cy="254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a:latin typeface="Helvetica" charset="0"/>
                  <a:cs typeface="Helvetica" charset="0"/>
                  <a:sym typeface="Helvetica" charset="0"/>
                </a:rPr>
                <a:t>Parallelism</a:t>
              </a:r>
              <a:endParaRPr lang="en-US" sz="1200" b="1" dirty="0">
                <a:cs typeface="Helvetica Light" charset="0"/>
              </a:endParaRPr>
            </a:p>
          </p:txBody>
        </p:sp>
        <p:pic>
          <p:nvPicPr>
            <p:cNvPr id="15" name="Picture 4" descr="programming.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390" y="1324708"/>
              <a:ext cx="1441110" cy="1073289"/>
            </a:xfrm>
            <a:prstGeom prst="rect">
              <a:avLst/>
            </a:prstGeom>
            <a:noFill/>
            <a:ln w="127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6" name="Picture 5" descr="mess.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2860" y="1324707"/>
              <a:ext cx="1388097" cy="1073289"/>
            </a:xfrm>
            <a:prstGeom prst="rect">
              <a:avLst/>
            </a:prstGeom>
            <a:noFill/>
            <a:ln w="127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7" name="Picture 6" descr="dataMovement.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410957" y="1324707"/>
              <a:ext cx="1597029" cy="1073289"/>
            </a:xfrm>
            <a:prstGeom prst="rect">
              <a:avLst/>
            </a:prstGeom>
            <a:noFill/>
            <a:ln w="127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8" name="Picture 2" descr="old_faithful.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3631" y="1333681"/>
              <a:ext cx="1556169" cy="105534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8" name="Rectangle 7"/>
            <p:cNvSpPr>
              <a:spLocks/>
            </p:cNvSpPr>
            <p:nvPr/>
          </p:nvSpPr>
          <p:spPr bwMode="auto">
            <a:xfrm>
              <a:off x="1527844" y="2397997"/>
              <a:ext cx="1416525" cy="3014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smtClean="0">
                  <a:latin typeface="Helvetica" charset="0"/>
                  <a:cs typeface="Helvetica" charset="0"/>
                  <a:sym typeface="Helvetica" charset="0"/>
                </a:rPr>
                <a:t>Data Movement</a:t>
              </a:r>
              <a:endParaRPr lang="en-US" sz="1200" b="1" dirty="0">
                <a:cs typeface="Helvetica Light" charset="0"/>
              </a:endParaRPr>
            </a:p>
          </p:txBody>
        </p:sp>
        <p:sp>
          <p:nvSpPr>
            <p:cNvPr id="39" name="Rectangle 7"/>
            <p:cNvSpPr>
              <a:spLocks/>
            </p:cNvSpPr>
            <p:nvPr/>
          </p:nvSpPr>
          <p:spPr bwMode="auto">
            <a:xfrm>
              <a:off x="3012390" y="2421329"/>
              <a:ext cx="1821995" cy="254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smtClean="0">
                  <a:latin typeface="Helvetica" charset="0"/>
                  <a:cs typeface="Helvetica" charset="0"/>
                  <a:sym typeface="Helvetica" charset="0"/>
                </a:rPr>
                <a:t>Programmability</a:t>
              </a:r>
              <a:endParaRPr lang="en-US" sz="1200" b="1" dirty="0">
                <a:cs typeface="Helvetica Light" charset="0"/>
              </a:endParaRPr>
            </a:p>
          </p:txBody>
        </p:sp>
        <p:sp>
          <p:nvSpPr>
            <p:cNvPr id="40" name="Rectangle 7"/>
            <p:cNvSpPr>
              <a:spLocks/>
            </p:cNvSpPr>
            <p:nvPr/>
          </p:nvSpPr>
          <p:spPr bwMode="auto">
            <a:xfrm>
              <a:off x="4723532" y="2397996"/>
              <a:ext cx="1467718" cy="254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smtClean="0">
                  <a:latin typeface="Helvetica" charset="0"/>
                  <a:cs typeface="Helvetica" charset="0"/>
                  <a:sym typeface="Helvetica" charset="0"/>
                </a:rPr>
                <a:t>Resiliency</a:t>
              </a:r>
              <a:endParaRPr lang="en-US" sz="1200" b="1" dirty="0">
                <a:cs typeface="Helvetica Light" charset="0"/>
              </a:endParaRPr>
            </a:p>
          </p:txBody>
        </p:sp>
        <p:sp>
          <p:nvSpPr>
            <p:cNvPr id="3" name="Rectangle 2"/>
            <p:cNvSpPr/>
            <p:nvPr/>
          </p:nvSpPr>
          <p:spPr>
            <a:xfrm>
              <a:off x="6019800" y="1333808"/>
              <a:ext cx="1447800" cy="10585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0" name="Rectangle 7"/>
            <p:cNvSpPr>
              <a:spLocks/>
            </p:cNvSpPr>
            <p:nvPr/>
          </p:nvSpPr>
          <p:spPr bwMode="auto">
            <a:xfrm>
              <a:off x="6063181" y="2409841"/>
              <a:ext cx="1467718" cy="254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smtClean="0">
                  <a:latin typeface="Helvetica" charset="0"/>
                  <a:cs typeface="Helvetica" charset="0"/>
                  <a:sym typeface="Helvetica" charset="0"/>
                </a:rPr>
                <a:t>Energy Efficiency</a:t>
              </a:r>
              <a:endParaRPr lang="en-US" sz="1200" b="1" dirty="0">
                <a:cs typeface="Helvetica Light" charset="0"/>
              </a:endParaRPr>
            </a:p>
          </p:txBody>
        </p:sp>
        <p:sp>
          <p:nvSpPr>
            <p:cNvPr id="23" name="Rectangle 7"/>
            <p:cNvSpPr>
              <a:spLocks/>
            </p:cNvSpPr>
            <p:nvPr/>
          </p:nvSpPr>
          <p:spPr bwMode="auto">
            <a:xfrm>
              <a:off x="7632901" y="2413192"/>
              <a:ext cx="1467718" cy="558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593" tIns="55994" rIns="89593" bIns="55994"/>
            <a:lstStyle/>
            <a:p>
              <a:pPr algn="l" defTabSz="447332">
                <a:defRPr/>
              </a:pPr>
              <a:r>
                <a:rPr lang="en-US" sz="1200" b="1" dirty="0" smtClean="0">
                  <a:latin typeface="Helvetica" charset="0"/>
                  <a:cs typeface="Helvetica" charset="0"/>
                  <a:sym typeface="Helvetica" charset="0"/>
                </a:rPr>
                <a:t>Deep Memory Hierarchies  </a:t>
              </a:r>
              <a:endParaRPr lang="en-US" sz="1200" b="1" dirty="0">
                <a:cs typeface="Helvetica Light" charset="0"/>
              </a:endParaRPr>
            </a:p>
          </p:txBody>
        </p:sp>
        <p:pic>
          <p:nvPicPr>
            <p:cNvPr id="11" name="Picture 10" descr="Screen Shot 2015-12-06 at 11.12.46 AM.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19800" y="1295400"/>
              <a:ext cx="1456116" cy="1078992"/>
            </a:xfrm>
            <a:prstGeom prst="rect">
              <a:avLst/>
            </a:prstGeom>
          </p:spPr>
        </p:pic>
        <p:cxnSp>
          <p:nvCxnSpPr>
            <p:cNvPr id="29" name="Straight Connector 28"/>
            <p:cNvCxnSpPr/>
            <p:nvPr/>
          </p:nvCxnSpPr>
          <p:spPr>
            <a:xfrm>
              <a:off x="0" y="1295400"/>
              <a:ext cx="9144000" cy="0"/>
            </a:xfrm>
            <a:prstGeom prst="line">
              <a:avLst/>
            </a:prstGeom>
            <a:ln w="57150" cmpd="sng">
              <a:solidFill>
                <a:srgbClr val="0000FF"/>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Examples of Best Practices in exploiting synergies in </a:t>
            </a:r>
            <a:br>
              <a:rPr lang="en-US" b="1" dirty="0" smtClean="0"/>
            </a:br>
            <a:r>
              <a:rPr lang="en-US" b="1" dirty="0" smtClean="0"/>
              <a:t>data</a:t>
            </a:r>
            <a:r>
              <a:rPr lang="en-US" b="1" dirty="0"/>
              <a:t>-intensive and compute-intensive </a:t>
            </a:r>
            <a:r>
              <a:rPr lang="en-US" b="1" dirty="0" smtClean="0"/>
              <a:t>applications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Streaming</a:t>
            </a:r>
          </a:p>
          <a:p>
            <a:r>
              <a:rPr lang="en-US" dirty="0" smtClean="0"/>
              <a:t>Data staging</a:t>
            </a:r>
          </a:p>
          <a:p>
            <a:r>
              <a:rPr lang="en-US" dirty="0"/>
              <a:t>In-situ analytics in </a:t>
            </a:r>
            <a:r>
              <a:rPr lang="en-US" dirty="0" smtClean="0"/>
              <a:t>simulations</a:t>
            </a:r>
          </a:p>
          <a:p>
            <a:r>
              <a:rPr lang="en-US" dirty="0" smtClean="0"/>
              <a:t>In-situ analytics at experimental facilities </a:t>
            </a:r>
          </a:p>
          <a:p>
            <a:pPr lvl="1"/>
            <a:r>
              <a:rPr lang="en-US" dirty="0"/>
              <a:t>e.g., </a:t>
            </a:r>
            <a:r>
              <a:rPr lang="en-US" dirty="0" smtClean="0"/>
              <a:t>ADARADA streaming data system provides in</a:t>
            </a:r>
            <a:r>
              <a:rPr lang="en-US" dirty="0"/>
              <a:t>-</a:t>
            </a:r>
            <a:r>
              <a:rPr lang="en-US" dirty="0" smtClean="0"/>
              <a:t>situ reduction </a:t>
            </a:r>
            <a:r>
              <a:rPr lang="en-US" dirty="0"/>
              <a:t>of </a:t>
            </a:r>
            <a:r>
              <a:rPr lang="en-US" dirty="0" smtClean="0"/>
              <a:t>data generated from SNS</a:t>
            </a:r>
          </a:p>
          <a:p>
            <a:r>
              <a:rPr lang="en-US" dirty="0" smtClean="0"/>
              <a:t>Use of declarative languages for analytics applications for high productivity</a:t>
            </a:r>
          </a:p>
          <a:p>
            <a:r>
              <a:rPr lang="en-US" dirty="0" smtClean="0"/>
              <a:t>Tailoring solutions to data-intensive workloads at different levels of system hierarchy</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fld id="{B87D9B69-1C89-E24B-A611-7753C82F5FEE}"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4062784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Summary</a:t>
            </a:r>
            <a:endParaRPr lang="en-US" sz="3200" b="1" dirty="0"/>
          </a:p>
        </p:txBody>
      </p:sp>
      <p:sp>
        <p:nvSpPr>
          <p:cNvPr id="3" name="Content Placeholder 2"/>
          <p:cNvSpPr>
            <a:spLocks noGrp="1"/>
          </p:cNvSpPr>
          <p:nvPr>
            <p:ph idx="1"/>
          </p:nvPr>
        </p:nvSpPr>
        <p:spPr/>
        <p:txBody>
          <a:bodyPr>
            <a:normAutofit fontScale="85000" lnSpcReduction="10000"/>
          </a:bodyPr>
          <a:lstStyle/>
          <a:p>
            <a:r>
              <a:rPr lang="en-US" dirty="0" smtClean="0"/>
              <a:t>Exploiting synergies between data-intensive and compute-intensive computations is critical for future HPC applications</a:t>
            </a:r>
          </a:p>
          <a:p>
            <a:r>
              <a:rPr lang="en-US" dirty="0" smtClean="0"/>
              <a:t>Early experiences point to potential benefits</a:t>
            </a:r>
          </a:p>
          <a:p>
            <a:r>
              <a:rPr lang="en-US" dirty="0" smtClean="0"/>
              <a:t>Multiple research opportunities, including:</a:t>
            </a:r>
          </a:p>
          <a:p>
            <a:pPr lvl="1"/>
            <a:r>
              <a:rPr lang="en-US" dirty="0" smtClean="0"/>
              <a:t>HPC data models and implementations</a:t>
            </a:r>
          </a:p>
          <a:p>
            <a:pPr lvl="1"/>
            <a:r>
              <a:rPr lang="en-US" dirty="0"/>
              <a:t>Programming </a:t>
            </a:r>
            <a:r>
              <a:rPr lang="en-US" dirty="0" smtClean="0"/>
              <a:t>systems for integration </a:t>
            </a:r>
            <a:r>
              <a:rPr lang="en-US" dirty="0"/>
              <a:t>of simulations and </a:t>
            </a:r>
            <a:r>
              <a:rPr lang="en-US" dirty="0" smtClean="0"/>
              <a:t>analytics</a:t>
            </a:r>
          </a:p>
          <a:p>
            <a:pPr lvl="1"/>
            <a:r>
              <a:rPr lang="en-US" dirty="0" smtClean="0"/>
              <a:t>Addressing new </a:t>
            </a:r>
            <a:r>
              <a:rPr lang="en-US" dirty="0"/>
              <a:t>scalability and performance bottlenecks </a:t>
            </a:r>
            <a:endParaRPr lang="en-US" dirty="0" smtClean="0"/>
          </a:p>
          <a:p>
            <a:pPr lvl="1"/>
            <a:r>
              <a:rPr lang="en-US" dirty="0" smtClean="0"/>
              <a:t>Scalable integration of customized </a:t>
            </a:r>
            <a:r>
              <a:rPr lang="en-US" dirty="0"/>
              <a:t>software stacks </a:t>
            </a:r>
            <a:r>
              <a:rPr lang="en-US" dirty="0" smtClean="0"/>
              <a:t>for science workflows</a:t>
            </a:r>
          </a:p>
          <a:p>
            <a:pPr lvl="1"/>
            <a:endParaRPr lang="en-US" dirty="0" smtClean="0"/>
          </a:p>
          <a:p>
            <a:pPr lvl="1"/>
            <a:endParaRPr lang="en-US" dirty="0"/>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7F7E7E8D-9C98-834C-9DA6-AAFF7D008290}"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0898999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Participants</a:t>
            </a:r>
            <a:endParaRPr lang="en-US" sz="3200" b="1" dirty="0"/>
          </a:p>
        </p:txBody>
      </p:sp>
      <p:sp>
        <p:nvSpPr>
          <p:cNvPr id="7" name="Content Placeholder 6"/>
          <p:cNvSpPr>
            <a:spLocks noGrp="1"/>
          </p:cNvSpPr>
          <p:nvPr>
            <p:ph sz="half" idx="1"/>
          </p:nvPr>
        </p:nvSpPr>
        <p:spPr/>
        <p:txBody>
          <a:bodyPr>
            <a:normAutofit fontScale="85000" lnSpcReduction="20000"/>
          </a:bodyPr>
          <a:lstStyle/>
          <a:p>
            <a:r>
              <a:rPr lang="en-US" dirty="0"/>
              <a:t>Max Grossman - Rice U</a:t>
            </a:r>
          </a:p>
          <a:p>
            <a:r>
              <a:rPr lang="en-US" dirty="0"/>
              <a:t>Ron Brightwell - Sandia</a:t>
            </a:r>
          </a:p>
          <a:p>
            <a:r>
              <a:rPr lang="en-US" dirty="0"/>
              <a:t>Bala Seshasayee - Intel</a:t>
            </a:r>
          </a:p>
          <a:p>
            <a:r>
              <a:rPr lang="en-US" dirty="0"/>
              <a:t>Milind Kulkarni - Purdue University</a:t>
            </a:r>
          </a:p>
          <a:p>
            <a:r>
              <a:rPr lang="en-US" dirty="0"/>
              <a:t>Peer-Timo Bremer - LLNL</a:t>
            </a:r>
          </a:p>
          <a:p>
            <a:r>
              <a:rPr lang="en-US" dirty="0"/>
              <a:t>John Wu - LBNL</a:t>
            </a:r>
          </a:p>
          <a:p>
            <a:r>
              <a:rPr lang="en-US" dirty="0"/>
              <a:t>Yili Zheng - LBNL</a:t>
            </a:r>
          </a:p>
          <a:p>
            <a:r>
              <a:rPr lang="en-US" dirty="0"/>
              <a:t>Ray Chen - University of </a:t>
            </a:r>
            <a:r>
              <a:rPr lang="en-US" dirty="0" smtClean="0"/>
              <a:t>Maryland</a:t>
            </a:r>
          </a:p>
          <a:p>
            <a:r>
              <a:rPr lang="en-US" dirty="0"/>
              <a:t>Armando Solar-</a:t>
            </a:r>
            <a:r>
              <a:rPr lang="en-US" dirty="0" smtClean="0"/>
              <a:t>Lezama - </a:t>
            </a:r>
            <a:r>
              <a:rPr lang="en-US" dirty="0"/>
              <a:t>MIT</a:t>
            </a:r>
          </a:p>
        </p:txBody>
      </p:sp>
      <p:sp>
        <p:nvSpPr>
          <p:cNvPr id="8" name="Content Placeholder 7"/>
          <p:cNvSpPr>
            <a:spLocks noGrp="1"/>
          </p:cNvSpPr>
          <p:nvPr>
            <p:ph sz="half" idx="2"/>
          </p:nvPr>
        </p:nvSpPr>
        <p:spPr/>
        <p:txBody>
          <a:bodyPr>
            <a:normAutofit fontScale="85000" lnSpcReduction="20000"/>
          </a:bodyPr>
          <a:lstStyle/>
          <a:p>
            <a:r>
              <a:rPr lang="en-US" dirty="0"/>
              <a:t>Jayashree Ajay Candadai - Indiana University</a:t>
            </a:r>
          </a:p>
          <a:p>
            <a:r>
              <a:rPr lang="en-US" dirty="0"/>
              <a:t>Riyadh Baghdadi - MIT</a:t>
            </a:r>
          </a:p>
          <a:p>
            <a:r>
              <a:rPr lang="en-US" dirty="0"/>
              <a:t>Arun Prakash - Purdue</a:t>
            </a:r>
          </a:p>
          <a:p>
            <a:r>
              <a:rPr lang="en-US" dirty="0"/>
              <a:t>Aiman Fang - UChicago</a:t>
            </a:r>
          </a:p>
          <a:p>
            <a:r>
              <a:rPr lang="en-US" dirty="0"/>
              <a:t>Nathan Tallent - Pacific Northwest National Lab</a:t>
            </a:r>
          </a:p>
          <a:p>
            <a:r>
              <a:rPr lang="en-US" dirty="0"/>
              <a:t>David Bernholdt - ORNL</a:t>
            </a:r>
          </a:p>
          <a:p>
            <a:r>
              <a:rPr lang="en-US" dirty="0"/>
              <a:t>Brian Van Straalen - LBNL</a:t>
            </a:r>
          </a:p>
          <a:p>
            <a:r>
              <a:rPr lang="en-US" dirty="0"/>
              <a:t>Roger Golliver - Rice </a:t>
            </a:r>
            <a:r>
              <a:rPr lang="en-US" dirty="0" smtClean="0"/>
              <a:t>U</a:t>
            </a:r>
          </a:p>
          <a:p>
            <a:r>
              <a:rPr lang="en-US" dirty="0" smtClean="0"/>
              <a:t>Scott Baden – LBNL/UCSD</a:t>
            </a:r>
            <a:endParaRPr lang="en-US" dirty="0"/>
          </a:p>
        </p:txBody>
      </p:sp>
      <p:sp>
        <p:nvSpPr>
          <p:cNvPr id="4" name="Date Placeholder 3"/>
          <p:cNvSpPr>
            <a:spLocks noGrp="1"/>
          </p:cNvSpPr>
          <p:nvPr>
            <p:ph type="dt" sz="half" idx="10"/>
          </p:nvPr>
        </p:nvSpPr>
        <p:spPr/>
        <p:txBody>
          <a:bodyPr/>
          <a:lstStyle/>
          <a:p>
            <a:fld id="{F709258E-8033-CA41-90B0-15F82BFB611E}"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92167035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3200" b="1" dirty="0" smtClean="0"/>
              <a:t>Breakout Summary (1/2)</a:t>
            </a:r>
            <a:endParaRPr lang="en-US" sz="3200" b="1" dirty="0"/>
          </a:p>
        </p:txBody>
      </p:sp>
      <p:sp>
        <p:nvSpPr>
          <p:cNvPr id="9" name="Content Placeholder 8"/>
          <p:cNvSpPr>
            <a:spLocks noGrp="1"/>
          </p:cNvSpPr>
          <p:nvPr>
            <p:ph idx="1"/>
          </p:nvPr>
        </p:nvSpPr>
        <p:spPr/>
        <p:txBody>
          <a:bodyPr>
            <a:normAutofit fontScale="62500" lnSpcReduction="20000"/>
          </a:bodyPr>
          <a:lstStyle/>
          <a:p>
            <a:pPr marL="0" indent="0">
              <a:buNone/>
            </a:pPr>
            <a:r>
              <a:rPr lang="en-US" dirty="0"/>
              <a:t>There are natural opportunities for </a:t>
            </a:r>
            <a:r>
              <a:rPr lang="en-US" b="1" dirty="0"/>
              <a:t>synergy</a:t>
            </a:r>
            <a:r>
              <a:rPr lang="en-US" dirty="0"/>
              <a:t> among the challenges facing </a:t>
            </a:r>
            <a:r>
              <a:rPr lang="en-US" b="1" dirty="0"/>
              <a:t>data-intensive </a:t>
            </a:r>
            <a:r>
              <a:rPr lang="en-US" dirty="0"/>
              <a:t>and </a:t>
            </a:r>
            <a:r>
              <a:rPr lang="en-US" b="1" dirty="0"/>
              <a:t>compute-intensive </a:t>
            </a:r>
            <a:r>
              <a:rPr lang="en-US" dirty="0"/>
              <a:t>science, and advances in both are necessary for next-generation scientific breakthroughs. Data-intensive science involves the collection, analysis and management of massive volumes of data from experimental/observational facilities as well as large volumes of distributed sensors.  Compute-intensive science involves the execution of computational science workflows with large-scale simulations on high-end computing facilities.  It is clear that these two classes of scientific endeavors need to work more synergistically, so that (for example) the latest compute-intensive technologies can be employed to enable data analytics on the scales required for data-intensive science, and the latest data science algorithms can be employed to integrate in-situ analyses into compute-intensive workflows.  These synergies are already being realized in the commercial world, where high-end computation capabilities are delivered as cloud computing resources to perform machine learning and other forms of predictive analytics on massive volumes of data in a unified ecosystem. </a:t>
            </a:r>
          </a:p>
        </p:txBody>
      </p:sp>
      <p:sp>
        <p:nvSpPr>
          <p:cNvPr id="5" name="Date Placeholder 4"/>
          <p:cNvSpPr>
            <a:spLocks noGrp="1"/>
          </p:cNvSpPr>
          <p:nvPr>
            <p:ph type="dt" sz="half" idx="10"/>
          </p:nvPr>
        </p:nvSpPr>
        <p:spPr/>
        <p:txBody>
          <a:bodyPr/>
          <a:lstStyle/>
          <a:p>
            <a:fld id="{A155869D-3309-D844-B170-487BFC6A6E1B}"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6790009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3200" b="1" dirty="0" smtClean="0"/>
              <a:t>Breakout Summary (2/2)</a:t>
            </a:r>
            <a:endParaRPr lang="en-US" sz="3200" b="1" dirty="0"/>
          </a:p>
        </p:txBody>
      </p:sp>
      <p:sp>
        <p:nvSpPr>
          <p:cNvPr id="9" name="Content Placeholder 8"/>
          <p:cNvSpPr>
            <a:spLocks noGrp="1"/>
          </p:cNvSpPr>
          <p:nvPr>
            <p:ph idx="1"/>
          </p:nvPr>
        </p:nvSpPr>
        <p:spPr/>
        <p:txBody>
          <a:bodyPr>
            <a:normAutofit fontScale="62500" lnSpcReduction="20000"/>
          </a:bodyPr>
          <a:lstStyle/>
          <a:p>
            <a:pPr marL="0" indent="0">
              <a:buNone/>
            </a:pPr>
            <a:r>
              <a:rPr lang="en-US" dirty="0"/>
              <a:t>A major obstacle to realizing this kind of synergy in scientific discovery is the current </a:t>
            </a:r>
            <a:r>
              <a:rPr lang="en-US" b="1" dirty="0"/>
              <a:t>divergence in the programming systems and software stacks </a:t>
            </a:r>
            <a:r>
              <a:rPr lang="en-US" dirty="0"/>
              <a:t>used for data-intensive and compute-intensive science.  The software ecosystem for data-intensive science is exemplified by the need for near-real-time analysis to support steering of experiments, as well as analysis technologies built on frameworks using programming languages such as Python, R, Java, and Scala.  In contrast, the software ecosystem for compute-intensive science is exemplified by programming languages such as C, C++, and Fortran, combined with numerical libraries and frameworks built on MPI.  The importance of bringing these two ecosystems together in the future is widely recognized, as data-intensive science becomes increasingly compute-intensive, and compute-intensive science becomes increasingly data-intensive.  </a:t>
            </a:r>
            <a:r>
              <a:rPr lang="en-US" b="1" dirty="0"/>
              <a:t>How can we overcome the current divergence in programming systems and software stacks to realize these synergies?  What are the key software elements that could help bridge between data-intensive and compute-intensive science in the future? </a:t>
            </a:r>
          </a:p>
        </p:txBody>
      </p:sp>
      <p:sp>
        <p:nvSpPr>
          <p:cNvPr id="5" name="Date Placeholder 4"/>
          <p:cNvSpPr>
            <a:spLocks noGrp="1"/>
          </p:cNvSpPr>
          <p:nvPr>
            <p:ph type="dt" sz="half" idx="10"/>
          </p:nvPr>
        </p:nvSpPr>
        <p:spPr/>
        <p:txBody>
          <a:bodyPr/>
          <a:lstStyle/>
          <a:p>
            <a:fld id="{4242DA0D-B443-DE48-BFCB-66F78BB9F963}" type="datetime1">
              <a:rPr lang="en-US" smtClean="0"/>
              <a:t>4/7/16</a:t>
            </a:fld>
            <a:endParaRPr lang="en-US" dirty="0"/>
          </a:p>
        </p:txBody>
      </p:sp>
      <p:sp>
        <p:nvSpPr>
          <p:cNvPr id="6" name="Footer Placeholder 5"/>
          <p:cNvSpPr>
            <a:spLocks noGrp="1"/>
          </p:cNvSpPr>
          <p:nvPr>
            <p:ph type="ftr" sz="quarter" idx="11"/>
          </p:nvPr>
        </p:nvSpPr>
        <p:spPr/>
        <p:txBody>
          <a:bodyPr/>
          <a:lstStyle/>
          <a:p>
            <a:r>
              <a:rPr lang="en-US" dirty="0" smtClean="0"/>
              <a:t>X-Stack PI meeting</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2319385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Context: Science Workflows</a:t>
            </a:r>
            <a:endParaRPr lang="en-US" sz="3200" b="1" dirty="0"/>
          </a:p>
        </p:txBody>
      </p:sp>
      <p:sp>
        <p:nvSpPr>
          <p:cNvPr id="4" name="Date Placeholder 3"/>
          <p:cNvSpPr>
            <a:spLocks noGrp="1"/>
          </p:cNvSpPr>
          <p:nvPr>
            <p:ph type="dt" sz="half" idx="10"/>
          </p:nvPr>
        </p:nvSpPr>
        <p:spPr/>
        <p:txBody>
          <a:bodyPr/>
          <a:lstStyle/>
          <a:p>
            <a:fld id="{D15BB1B8-3F08-3E42-A134-65EC1F94AEB3}"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11" name="image01.png" descr="Model.png"/>
          <p:cNvPicPr/>
          <p:nvPr/>
        </p:nvPicPr>
        <p:blipFill>
          <a:blip r:embed="rId2"/>
          <a:srcRect/>
          <a:stretch>
            <a:fillRect/>
          </a:stretch>
        </p:blipFill>
        <p:spPr>
          <a:xfrm>
            <a:off x="838200" y="1524000"/>
            <a:ext cx="6867153" cy="4724400"/>
          </a:xfrm>
          <a:prstGeom prst="rect">
            <a:avLst/>
          </a:prstGeom>
          <a:ln/>
        </p:spPr>
      </p:pic>
    </p:spTree>
    <p:extLst>
      <p:ext uri="{BB962C8B-B14F-4D97-AF65-F5344CB8AC3E}">
        <p14:creationId xmlns:p14="http://schemas.microsoft.com/office/powerpoint/2010/main" val="8318827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Challenge &amp; Opportunity #1</a:t>
            </a:r>
            <a:endParaRPr lang="en-US" sz="3200" b="1" dirty="0"/>
          </a:p>
        </p:txBody>
      </p:sp>
      <p:sp>
        <p:nvSpPr>
          <p:cNvPr id="3" name="Content Placeholder 2"/>
          <p:cNvSpPr>
            <a:spLocks noGrp="1"/>
          </p:cNvSpPr>
          <p:nvPr>
            <p:ph idx="1"/>
          </p:nvPr>
        </p:nvSpPr>
        <p:spPr/>
        <p:txBody>
          <a:bodyPr>
            <a:normAutofit fontScale="85000" lnSpcReduction="10000"/>
          </a:bodyPr>
          <a:lstStyle/>
          <a:p>
            <a:r>
              <a:rPr lang="en-US" dirty="0" smtClean="0"/>
              <a:t>HPC data models and implementations</a:t>
            </a:r>
          </a:p>
          <a:p>
            <a:pPr lvl="1"/>
            <a:r>
              <a:rPr lang="en-US" dirty="0" smtClean="0"/>
              <a:t>Need to bridge between </a:t>
            </a:r>
            <a:r>
              <a:rPr lang="en-US" dirty="0"/>
              <a:t>data structures and data </a:t>
            </a:r>
            <a:r>
              <a:rPr lang="en-US" dirty="0" smtClean="0"/>
              <a:t>formats used in simulation and analytics applications</a:t>
            </a:r>
          </a:p>
          <a:p>
            <a:pPr lvl="1"/>
            <a:r>
              <a:rPr lang="en-US" dirty="0" smtClean="0"/>
              <a:t>Need for different implementations of data model at different levels of system hierarchy and different stages of science workflow</a:t>
            </a:r>
          </a:p>
          <a:p>
            <a:pPr lvl="1"/>
            <a:r>
              <a:rPr lang="en-US" dirty="0" smtClean="0"/>
              <a:t>Need to optimize data interchange among different software stacks (e.g., in-situ, without need for data copying or transformation)</a:t>
            </a:r>
          </a:p>
          <a:p>
            <a:pPr marL="457200" lvl="1" indent="0">
              <a:buNone/>
            </a:pPr>
            <a:r>
              <a:rPr lang="en-US" dirty="0" smtClean="0">
                <a:sym typeface="Wingdings"/>
              </a:rPr>
              <a:t> Research opportunity: enable consistency in data models with high performance and scalability across different software stacks and different levels of system hierarchy</a:t>
            </a:r>
            <a:endParaRPr lang="en-US" dirty="0" smtClean="0"/>
          </a:p>
          <a:p>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fld id="{87C9B560-5AB2-E447-A598-E933E5AF484B}"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3269659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Challenge &amp; Opportunity </a:t>
            </a:r>
            <a:r>
              <a:rPr lang="en-US" sz="3200" b="1" dirty="0" smtClean="0"/>
              <a:t>#2</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Programming system support for tight (in-situ) integration of simulations and analytics</a:t>
            </a:r>
          </a:p>
          <a:p>
            <a:pPr lvl="1"/>
            <a:r>
              <a:rPr lang="en-US" dirty="0" smtClean="0"/>
              <a:t>Space-time composition of simulation and analytics models</a:t>
            </a:r>
          </a:p>
          <a:p>
            <a:pPr lvl="1"/>
            <a:r>
              <a:rPr lang="en-US" dirty="0" smtClean="0"/>
              <a:t>Analytics developers are accustomed to using declarative programming models with managed runtimes</a:t>
            </a:r>
          </a:p>
          <a:p>
            <a:pPr lvl="1"/>
            <a:r>
              <a:rPr lang="en-US" dirty="0" smtClean="0"/>
              <a:t>Need for co-design/collaboration among developers of HPC simulation and analytics applications</a:t>
            </a:r>
          </a:p>
          <a:p>
            <a:pPr marL="457200" lvl="1" indent="0">
              <a:buNone/>
            </a:pPr>
            <a:r>
              <a:rPr lang="en-US" dirty="0" smtClean="0">
                <a:sym typeface="Wingdings"/>
              </a:rPr>
              <a:t> Research opportunity: enable HPC programming systems for integrated development of </a:t>
            </a:r>
            <a:r>
              <a:rPr lang="en-US" dirty="0" smtClean="0"/>
              <a:t>simulations </a:t>
            </a:r>
            <a:r>
              <a:rPr lang="en-US" dirty="0"/>
              <a:t>and </a:t>
            </a:r>
            <a:r>
              <a:rPr lang="en-US" dirty="0" smtClean="0"/>
              <a:t>analytics components of science workflow</a:t>
            </a:r>
          </a:p>
          <a:p>
            <a:pPr lvl="1"/>
            <a:endParaRPr lang="en-US" dirty="0"/>
          </a:p>
        </p:txBody>
      </p:sp>
      <p:sp>
        <p:nvSpPr>
          <p:cNvPr id="4" name="Date Placeholder 3"/>
          <p:cNvSpPr>
            <a:spLocks noGrp="1"/>
          </p:cNvSpPr>
          <p:nvPr>
            <p:ph type="dt" sz="half" idx="10"/>
          </p:nvPr>
        </p:nvSpPr>
        <p:spPr/>
        <p:txBody>
          <a:bodyPr/>
          <a:lstStyle/>
          <a:p>
            <a:fld id="{020467D8-9968-424A-B553-7BADF5049F9B}"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182904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Challenge &amp; Opportunity </a:t>
            </a:r>
            <a:r>
              <a:rPr lang="en-US" sz="3200" b="1" dirty="0" smtClean="0"/>
              <a:t>#3</a:t>
            </a:r>
            <a:endParaRPr lang="en-US" sz="3200" b="1" dirty="0"/>
          </a:p>
        </p:txBody>
      </p:sp>
      <p:sp>
        <p:nvSpPr>
          <p:cNvPr id="3" name="Content Placeholder 2"/>
          <p:cNvSpPr>
            <a:spLocks noGrp="1"/>
          </p:cNvSpPr>
          <p:nvPr>
            <p:ph idx="1"/>
          </p:nvPr>
        </p:nvSpPr>
        <p:spPr/>
        <p:txBody>
          <a:bodyPr>
            <a:normAutofit fontScale="85000" lnSpcReduction="20000"/>
          </a:bodyPr>
          <a:lstStyle/>
          <a:p>
            <a:r>
              <a:rPr lang="en-US" dirty="0" smtClean="0"/>
              <a:t>Addressing new scalability and performance bottlenecks in data-intensive + compute-intensive workloads</a:t>
            </a:r>
          </a:p>
          <a:p>
            <a:pPr lvl="1"/>
            <a:r>
              <a:rPr lang="en-US" dirty="0" smtClean="0"/>
              <a:t>Coping with new hardware technologies in interconnect, memories, I/O</a:t>
            </a:r>
          </a:p>
          <a:p>
            <a:pPr lvl="1"/>
            <a:r>
              <a:rPr lang="en-US" dirty="0" smtClean="0"/>
              <a:t>Need for optimization of high level data abstractions</a:t>
            </a:r>
          </a:p>
          <a:p>
            <a:pPr lvl="1"/>
            <a:r>
              <a:rPr lang="en-US" dirty="0" smtClean="0"/>
              <a:t>Need for optimization of locality in workflow</a:t>
            </a:r>
          </a:p>
          <a:p>
            <a:pPr lvl="1"/>
            <a:r>
              <a:rPr lang="en-US" dirty="0" smtClean="0"/>
              <a:t>Separation of functional and performance aspects of simulation &amp; analytic applications</a:t>
            </a:r>
          </a:p>
          <a:p>
            <a:pPr lvl="2"/>
            <a:r>
              <a:rPr lang="en-US" dirty="0" smtClean="0"/>
              <a:t>Tuning hints should only impact performance not functionality</a:t>
            </a:r>
          </a:p>
          <a:p>
            <a:pPr marL="457200" lvl="1" indent="0">
              <a:buNone/>
            </a:pPr>
            <a:r>
              <a:rPr lang="en-US" dirty="0">
                <a:sym typeface="Wingdings"/>
              </a:rPr>
              <a:t> Research opportunity: </a:t>
            </a:r>
            <a:r>
              <a:rPr lang="en-US" dirty="0" smtClean="0">
                <a:sym typeface="Wingdings"/>
              </a:rPr>
              <a:t>address new scalability and performance bottlenecks in simulation &amp; analytics applications</a:t>
            </a:r>
            <a:endParaRPr lang="en-US" dirty="0"/>
          </a:p>
        </p:txBody>
      </p:sp>
      <p:sp>
        <p:nvSpPr>
          <p:cNvPr id="4" name="Date Placeholder 3"/>
          <p:cNvSpPr>
            <a:spLocks noGrp="1"/>
          </p:cNvSpPr>
          <p:nvPr>
            <p:ph type="dt" sz="half" idx="10"/>
          </p:nvPr>
        </p:nvSpPr>
        <p:spPr/>
        <p:txBody>
          <a:bodyPr/>
          <a:lstStyle/>
          <a:p>
            <a:fld id="{F35F8F19-6114-AB43-AC91-751613A52D6D}"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9243011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Challenge &amp; Opportunity </a:t>
            </a:r>
            <a:r>
              <a:rPr lang="en-US" sz="3200" b="1" dirty="0" smtClean="0"/>
              <a:t>#4</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Customized software </a:t>
            </a:r>
            <a:r>
              <a:rPr lang="en-US" dirty="0"/>
              <a:t>s</a:t>
            </a:r>
            <a:r>
              <a:rPr lang="en-US" dirty="0" smtClean="0"/>
              <a:t>tacks and Facility allocation </a:t>
            </a:r>
            <a:r>
              <a:rPr lang="en-US" dirty="0"/>
              <a:t>p</a:t>
            </a:r>
            <a:r>
              <a:rPr lang="en-US" dirty="0" smtClean="0"/>
              <a:t>olicies for Science workflows</a:t>
            </a:r>
          </a:p>
          <a:p>
            <a:pPr lvl="1"/>
            <a:r>
              <a:rPr lang="en-US" dirty="0" smtClean="0"/>
              <a:t>Docker</a:t>
            </a:r>
            <a:r>
              <a:rPr lang="en-US" dirty="0"/>
              <a:t> </a:t>
            </a:r>
            <a:r>
              <a:rPr lang="en-US" dirty="0" smtClean="0"/>
              <a:t>containers are evidence that HPC apps need customized software stacks</a:t>
            </a:r>
          </a:p>
          <a:p>
            <a:pPr lvl="1"/>
            <a:r>
              <a:rPr lang="en-US" dirty="0"/>
              <a:t>N</a:t>
            </a:r>
            <a:r>
              <a:rPr lang="en-US" dirty="0" smtClean="0"/>
              <a:t>eed for scalable data sharing across these software stacks with minimal copying/transformation/movement, but that also depends on facility allocation policies</a:t>
            </a:r>
          </a:p>
          <a:p>
            <a:pPr lvl="1"/>
            <a:r>
              <a:rPr lang="en-US" dirty="0" smtClean="0">
                <a:sym typeface="Wingdings"/>
              </a:rPr>
              <a:t>Need for motifs </a:t>
            </a:r>
            <a:r>
              <a:rPr lang="en-US" dirty="0">
                <a:sym typeface="Wingdings"/>
              </a:rPr>
              <a:t>in data-intensive computing, </a:t>
            </a:r>
            <a:r>
              <a:rPr lang="en-US" dirty="0" smtClean="0">
                <a:sym typeface="Wingdings"/>
              </a:rPr>
              <a:t>akin to motifs for compute-</a:t>
            </a:r>
            <a:r>
              <a:rPr lang="en-US" dirty="0">
                <a:sym typeface="Wingdings"/>
              </a:rPr>
              <a:t>intensive computing</a:t>
            </a:r>
            <a:endParaRPr lang="en-US" dirty="0" smtClean="0"/>
          </a:p>
          <a:p>
            <a:pPr marL="457200" lvl="1" indent="0">
              <a:buNone/>
            </a:pPr>
            <a:r>
              <a:rPr lang="en-US" dirty="0">
                <a:sym typeface="Wingdings"/>
              </a:rPr>
              <a:t> </a:t>
            </a:r>
            <a:r>
              <a:rPr lang="en-US" dirty="0" smtClean="0">
                <a:sym typeface="Wingdings"/>
              </a:rPr>
              <a:t>Research opportunity: integration of workflow-level customized software stacks with scalable data sharing</a:t>
            </a: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3E0603B1-0DE3-3A42-A7D3-7456F5041566}" type="datetime1">
              <a:rPr lang="en-US" smtClean="0"/>
              <a:t>4/7/16</a:t>
            </a:fld>
            <a:endParaRPr lang="en-US" dirty="0"/>
          </a:p>
        </p:txBody>
      </p:sp>
      <p:sp>
        <p:nvSpPr>
          <p:cNvPr id="5" name="Footer Placeholder 4"/>
          <p:cNvSpPr>
            <a:spLocks noGrp="1"/>
          </p:cNvSpPr>
          <p:nvPr>
            <p:ph type="ftr" sz="quarter" idx="11"/>
          </p:nvPr>
        </p:nvSpPr>
        <p:spPr/>
        <p:txBody>
          <a:bodyPr/>
          <a:lstStyle/>
          <a:p>
            <a:r>
              <a:rPr lang="en-US" dirty="0" smtClean="0"/>
              <a:t>X-Stack PI meeting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34067067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3135</TotalTime>
  <Words>1046</Words>
  <Application>Microsoft Macintosh PowerPoint</Application>
  <PresentationFormat>On-screen Show (4:3)</PresentationFormat>
  <Paragraphs>107</Paragraphs>
  <Slides>11</Slides>
  <Notes>1</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Custom Design</vt:lpstr>
      <vt:lpstr>1_Custom Design</vt:lpstr>
      <vt:lpstr>X-Stack PI Meeting, Breakout Group 1 report  “Future synergies in programming systems for data-intensive and compute-intensive science”  Moderator: Vivek Sarkar, Rice University </vt:lpstr>
      <vt:lpstr>Participants</vt:lpstr>
      <vt:lpstr>Breakout Summary (1/2)</vt:lpstr>
      <vt:lpstr>Breakout Summary (2/2)</vt:lpstr>
      <vt:lpstr>Context: Science Workflows</vt:lpstr>
      <vt:lpstr>Challenge &amp; Opportunity #1</vt:lpstr>
      <vt:lpstr>Challenge &amp; Opportunity #2</vt:lpstr>
      <vt:lpstr>Challenge &amp; Opportunity #3</vt:lpstr>
      <vt:lpstr>Challenge &amp; Opportunity #4</vt:lpstr>
      <vt:lpstr>Examples of Best Practices in exploiting synergies in  data-intensive and compute-intensive applications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Sachs, Sonia</dc:creator>
  <cp:lastModifiedBy>Vivek Sarkar</cp:lastModifiedBy>
  <cp:revision>300</cp:revision>
  <cp:lastPrinted>2012-09-18T16:15:12Z</cp:lastPrinted>
  <dcterms:created xsi:type="dcterms:W3CDTF">2006-08-16T00:00:00Z</dcterms:created>
  <dcterms:modified xsi:type="dcterms:W3CDTF">2016-04-07T21:59:57Z</dcterms:modified>
</cp:coreProperties>
</file>