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9"/>
  </p:notesMasterIdLst>
  <p:handoutMasterIdLst>
    <p:handoutMasterId r:id="rId30"/>
  </p:handoutMasterIdLst>
  <p:sldIdLst>
    <p:sldId id="295" r:id="rId2"/>
    <p:sldId id="306" r:id="rId3"/>
    <p:sldId id="311" r:id="rId4"/>
    <p:sldId id="307" r:id="rId5"/>
    <p:sldId id="309" r:id="rId6"/>
    <p:sldId id="314" r:id="rId7"/>
    <p:sldId id="312" r:id="rId8"/>
    <p:sldId id="313" r:id="rId9"/>
    <p:sldId id="366" r:id="rId10"/>
    <p:sldId id="335" r:id="rId11"/>
    <p:sldId id="319" r:id="rId12"/>
    <p:sldId id="303" r:id="rId13"/>
    <p:sldId id="299" r:id="rId14"/>
    <p:sldId id="321" r:id="rId15"/>
    <p:sldId id="324" r:id="rId16"/>
    <p:sldId id="320" r:id="rId17"/>
    <p:sldId id="343" r:id="rId18"/>
    <p:sldId id="330" r:id="rId19"/>
    <p:sldId id="351" r:id="rId20"/>
    <p:sldId id="304" r:id="rId21"/>
    <p:sldId id="317" r:id="rId22"/>
    <p:sldId id="331" r:id="rId23"/>
    <p:sldId id="364" r:id="rId24"/>
    <p:sldId id="332" r:id="rId25"/>
    <p:sldId id="333" r:id="rId26"/>
    <p:sldId id="334" r:id="rId27"/>
    <p:sldId id="29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208"/>
    <a:srgbClr val="0071C5"/>
    <a:srgbClr val="F833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31" autoAdjust="0"/>
  </p:normalViewPr>
  <p:slideViewPr>
    <p:cSldViewPr snapToGrid="0">
      <p:cViewPr varScale="1">
        <p:scale>
          <a:sx n="129" d="100"/>
          <a:sy n="129" d="100"/>
        </p:scale>
        <p:origin x="324" y="90"/>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Normalized energy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Global Interconnect</c:v>
                </c:pt>
              </c:strCache>
            </c:strRef>
          </c:tx>
          <c:spPr>
            <a:ln w="28575" cap="rnd">
              <a:solidFill>
                <a:srgbClr val="FF0000"/>
              </a:solidFill>
              <a:round/>
            </a:ln>
            <a:effectLst/>
          </c:spPr>
          <c:marker>
            <c:symbol val="none"/>
          </c:marker>
          <c:cat>
            <c:strRef>
              <c:f>Sheet1!$A$2:$A$7</c:f>
              <c:strCache>
                <c:ptCount val="6"/>
                <c:pt idx="0">
                  <c:v>45nm</c:v>
                </c:pt>
                <c:pt idx="1">
                  <c:v>32nm</c:v>
                </c:pt>
                <c:pt idx="2">
                  <c:v>22nm</c:v>
                </c:pt>
                <c:pt idx="3">
                  <c:v>14nm</c:v>
                </c:pt>
                <c:pt idx="4">
                  <c:v>10nm</c:v>
                </c:pt>
                <c:pt idx="5">
                  <c:v>7nm</c:v>
                </c:pt>
              </c:strCache>
            </c:strRef>
          </c:cat>
          <c:val>
            <c:numRef>
              <c:f>Sheet1!$B$2:$B$7</c:f>
              <c:numCache>
                <c:formatCode>General</c:formatCode>
                <c:ptCount val="6"/>
                <c:pt idx="0">
                  <c:v>1</c:v>
                </c:pt>
                <c:pt idx="1">
                  <c:v>0.84006818181818188</c:v>
                </c:pt>
                <c:pt idx="2">
                  <c:v>0.74412150568181823</c:v>
                </c:pt>
                <c:pt idx="3">
                  <c:v>0.69403370433238643</c:v>
                </c:pt>
                <c:pt idx="4">
                  <c:v>0.66041944980923806</c:v>
                </c:pt>
                <c:pt idx="5">
                  <c:v>0.63458539486081755</c:v>
                </c:pt>
              </c:numCache>
            </c:numRef>
          </c:val>
          <c:smooth val="1"/>
        </c:ser>
        <c:ser>
          <c:idx val="1"/>
          <c:order val="1"/>
          <c:tx>
            <c:strRef>
              <c:f>Sheet1!$C$1</c:f>
              <c:strCache>
                <c:ptCount val="1"/>
                <c:pt idx="0">
                  <c:v>Compute Operation</c:v>
                </c:pt>
              </c:strCache>
            </c:strRef>
          </c:tx>
          <c:spPr>
            <a:ln w="28575" cap="rnd">
              <a:solidFill>
                <a:srgbClr val="0070C0"/>
              </a:solidFill>
              <a:round/>
            </a:ln>
            <a:effectLst/>
          </c:spPr>
          <c:marker>
            <c:symbol val="none"/>
          </c:marker>
          <c:cat>
            <c:strRef>
              <c:f>Sheet1!$A$2:$A$7</c:f>
              <c:strCache>
                <c:ptCount val="6"/>
                <c:pt idx="0">
                  <c:v>45nm</c:v>
                </c:pt>
                <c:pt idx="1">
                  <c:v>32nm</c:v>
                </c:pt>
                <c:pt idx="2">
                  <c:v>22nm</c:v>
                </c:pt>
                <c:pt idx="3">
                  <c:v>14nm</c:v>
                </c:pt>
                <c:pt idx="4">
                  <c:v>10nm</c:v>
                </c:pt>
                <c:pt idx="5">
                  <c:v>7nm</c:v>
                </c:pt>
              </c:strCache>
            </c:strRef>
          </c:cat>
          <c:val>
            <c:numRef>
              <c:f>Sheet1!$C$2:$C$7</c:f>
              <c:numCache>
                <c:formatCode>General</c:formatCode>
                <c:ptCount val="6"/>
                <c:pt idx="0">
                  <c:v>1</c:v>
                </c:pt>
                <c:pt idx="1">
                  <c:v>0.64171875</c:v>
                </c:pt>
                <c:pt idx="2">
                  <c:v>0.43436337890624993</c:v>
                </c:pt>
                <c:pt idx="3">
                  <c:v>0.3096875153045654</c:v>
                </c:pt>
                <c:pt idx="4">
                  <c:v>0.22534992715227897</c:v>
                </c:pt>
                <c:pt idx="5">
                  <c:v>0.16564909770146144</c:v>
                </c:pt>
              </c:numCache>
            </c:numRef>
          </c:val>
          <c:smooth val="1"/>
        </c:ser>
        <c:dLbls>
          <c:showLegendKey val="0"/>
          <c:showVal val="0"/>
          <c:showCatName val="0"/>
          <c:showSerName val="0"/>
          <c:showPercent val="0"/>
          <c:showBubbleSize val="0"/>
        </c:dLbls>
        <c:smooth val="0"/>
        <c:axId val="739016184"/>
        <c:axId val="739012656"/>
      </c:lineChart>
      <c:catAx>
        <c:axId val="739016184"/>
        <c:scaling>
          <c:orientation val="minMax"/>
        </c:scaling>
        <c:delete val="0"/>
        <c:axPos val="b"/>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39012656"/>
        <c:crosses val="autoZero"/>
        <c:auto val="1"/>
        <c:lblAlgn val="ctr"/>
        <c:lblOffset val="100"/>
        <c:noMultiLvlLbl val="0"/>
      </c:catAx>
      <c:valAx>
        <c:axId val="7390126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25400">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39016184"/>
        <c:crosses val="autoZero"/>
        <c:crossBetween val="between"/>
        <c:majorUnit val="0.2"/>
      </c:valAx>
      <c:spPr>
        <a:noFill/>
        <a:ln>
          <a:noFill/>
        </a:ln>
        <a:effectLst/>
      </c:spPr>
    </c:plotArea>
    <c:legend>
      <c:legendPos val="b"/>
      <c:layout>
        <c:manualLayout>
          <c:xMode val="edge"/>
          <c:yMode val="edge"/>
          <c:x val="0.55526690894407427"/>
          <c:y val="0.149830432380163"/>
          <c:w val="0.41454176316195768"/>
          <c:h val="0.1796256389004006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Arial" panose="020B0604020202020204" pitchFamily="34" charset="0"/>
              </a:rPr>
              <a:pPr/>
              <a:t>12/7/2015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ED7FC5FE-6F0D-D34A-8EE6-C95B4F5F4DC8}" type="datetimeFigureOut">
              <a:rPr lang="en-US" smtClean="0"/>
              <a:pPr/>
              <a:t>12/7/2015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145762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B2F2B-E8C3-4D78-9B2B-561FC180C74E}" type="slidenum">
              <a:rPr lang="en-US" smtClean="0"/>
              <a:t>3</a:t>
            </a:fld>
            <a:endParaRPr lang="en-US"/>
          </a:p>
        </p:txBody>
      </p:sp>
    </p:spTree>
    <p:extLst>
      <p:ext uri="{BB962C8B-B14F-4D97-AF65-F5344CB8AC3E}">
        <p14:creationId xmlns:p14="http://schemas.microsoft.com/office/powerpoint/2010/main" val="289429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B2F2B-E8C3-4D78-9B2B-561FC180C74E}" type="slidenum">
              <a:rPr lang="en-US" smtClean="0"/>
              <a:t>4</a:t>
            </a:fld>
            <a:endParaRPr lang="en-US"/>
          </a:p>
        </p:txBody>
      </p:sp>
    </p:spTree>
    <p:extLst>
      <p:ext uri="{BB962C8B-B14F-4D97-AF65-F5344CB8AC3E}">
        <p14:creationId xmlns:p14="http://schemas.microsoft.com/office/powerpoint/2010/main" val="217569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EC4AF-76F0-4420-BC1B-F8C4659E097E}" type="slidenum">
              <a:rPr lang="en-US" smtClean="0"/>
              <a:t>13</a:t>
            </a:fld>
            <a:endParaRPr lang="en-US"/>
          </a:p>
        </p:txBody>
      </p:sp>
    </p:spTree>
    <p:extLst>
      <p:ext uri="{BB962C8B-B14F-4D97-AF65-F5344CB8AC3E}">
        <p14:creationId xmlns:p14="http://schemas.microsoft.com/office/powerpoint/2010/main" val="51474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8B885-78E1-4E0D-A20F-F8C8EA26AD71}" type="slidenum">
              <a:rPr lang="en-US" smtClean="0"/>
              <a:t>21</a:t>
            </a:fld>
            <a:endParaRPr lang="en-US"/>
          </a:p>
        </p:txBody>
      </p:sp>
    </p:spTree>
    <p:extLst>
      <p:ext uri="{BB962C8B-B14F-4D97-AF65-F5344CB8AC3E}">
        <p14:creationId xmlns:p14="http://schemas.microsoft.com/office/powerpoint/2010/main" val="104294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5000" b="0" spc="0" baseline="0">
                <a:solidFill>
                  <a:schemeClr val="bg1">
                    <a:alpha val="90000"/>
                  </a:schemeClr>
                </a:solidFill>
                <a:latin typeface="+mj-lt"/>
                <a:cs typeface="Arial" panose="020B0604020202020204" pitchFamily="34" charset="0"/>
              </a:defRPr>
            </a:lvl1pPr>
          </a:lstStyle>
          <a:p>
            <a:r>
              <a:rPr lang="en-US" dirty="0" smtClean="0"/>
              <a:t>50pt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TextBox 6"/>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4000" b="0" cap="none" spc="0" baseline="0">
                <a:solidFill>
                  <a:schemeClr val="tx2">
                    <a:alpha val="90000"/>
                  </a:schemeClr>
                </a:solidFill>
                <a:latin typeface="+mj-lt"/>
                <a:cs typeface="Arial" panose="020B0604020202020204" pitchFamily="34" charset="0"/>
              </a:defRPr>
            </a:lvl1pPr>
          </a:lstStyle>
          <a:p>
            <a:r>
              <a:rPr lang="en-US" dirty="0" smtClean="0"/>
              <a:t>40pt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TextBox 4"/>
          <p:cNvSpPr txBox="1"/>
          <p:nvPr userDrawn="1"/>
        </p:nvSpPr>
        <p:spPr>
          <a:xfrm>
            <a:off x="0" y="4824387"/>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4000" b="0" cap="none" spc="0" baseline="0">
                <a:solidFill>
                  <a:schemeClr val="bg1">
                    <a:alpha val="90000"/>
                  </a:schemeClr>
                </a:solidFill>
                <a:latin typeface="+mj-lt"/>
                <a:cs typeface="Arial" panose="020B0604020202020204" pitchFamily="34" charset="0"/>
              </a:defRPr>
            </a:lvl1pPr>
          </a:lstStyle>
          <a:p>
            <a:r>
              <a:rPr lang="en-US" dirty="0" smtClean="0"/>
              <a:t>40pt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4"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6" name="Picture 2" descr="\\.psf\Home\Desktop\Inte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1626" y="4759452"/>
            <a:ext cx="2537244" cy="323165"/>
          </a:xfrm>
          <a:prstGeom prst="rect">
            <a:avLst/>
          </a:prstGeom>
          <a:noFill/>
        </p:spPr>
        <p:txBody>
          <a:bodyPr vert="horz" wrap="square" lIns="0" tIns="0" rIns="0" bIns="0" rtlCol="0">
            <a:spAutoFit/>
          </a:bodyPr>
          <a:lstStyle/>
          <a:p>
            <a:r>
              <a:rPr lang="en-US" sz="1400" b="1" baseline="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Innovation, pathfinding architecture group - </a:t>
            </a:r>
            <a:r>
              <a:rPr lang="en-US" sz="1400" b="1" baseline="0" dirty="0" err="1"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ipag</a:t>
            </a:r>
            <a:endParaRPr lang="en-US" sz="1400" b="1"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endParaRPr>
          </a:p>
          <a:p>
            <a:r>
              <a:rPr lang="en-US" sz="700" b="1"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Data Center Group</a:t>
            </a:r>
          </a:p>
        </p:txBody>
      </p:sp>
      <p:sp>
        <p:nvSpPr>
          <p:cNvPr id="9" name="TextBox 8"/>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Arial" panose="020B0604020202020204" pitchFamily="34" charset="0"/>
                <a:ea typeface="Intel Clear"/>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Arial" panose="020B0604020202020204" pitchFamily="34" charset="0"/>
                <a:ea typeface="Intel Clear" panose="020B0604020203020204" pitchFamily="34" charset="0"/>
                <a:cs typeface="Arial" panose="020B0604020202020204" pitchFamily="34" charset="0"/>
              </a:defRPr>
            </a:lvl1pPr>
          </a:lstStyle>
          <a:p>
            <a:r>
              <a:rPr lang="en-US" dirty="0" smtClean="0"/>
              <a:t>40pt Intel Clear Heading</a:t>
            </a:r>
            <a:endParaRPr lang="en-US" dirty="0"/>
          </a:p>
        </p:txBody>
      </p:sp>
      <p:sp>
        <p:nvSpPr>
          <p:cNvPr id="5" name="TextBox 4"/>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4000" b="0" cap="none" spc="0" baseline="0">
                <a:solidFill>
                  <a:schemeClr val="bg1">
                    <a:alpha val="90000"/>
                  </a:schemeClr>
                </a:solidFill>
                <a:latin typeface="+mj-lt"/>
                <a:cs typeface="Arial" panose="020B0604020202020204" pitchFamily="34" charset="0"/>
              </a:defRPr>
            </a:lvl1pPr>
          </a:lstStyle>
          <a:p>
            <a:r>
              <a:rPr lang="en-US" dirty="0" smtClean="0"/>
              <a:t>40pt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8" name="Picture 2" descr="\\.psf\Home\Desktop\Inte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p:cNvCxnSpPr/>
          <p:nvPr userDrawn="1"/>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471626" y="4759452"/>
            <a:ext cx="2537244" cy="323165"/>
          </a:xfrm>
          <a:prstGeom prst="rect">
            <a:avLst/>
          </a:prstGeom>
          <a:noFill/>
        </p:spPr>
        <p:txBody>
          <a:bodyPr vert="horz" wrap="square" lIns="0" tIns="0" rIns="0" bIns="0" rtlCol="0">
            <a:spAutoFit/>
          </a:bodyPr>
          <a:lstStyle/>
          <a:p>
            <a:r>
              <a:rPr lang="en-US" sz="1400" b="1" baseline="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Innovation, pathfinding architecture group - </a:t>
            </a:r>
            <a:r>
              <a:rPr lang="en-US" sz="1400" b="1" baseline="0" dirty="0" err="1"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ipag</a:t>
            </a:r>
            <a:endParaRPr lang="en-US" sz="1400" b="1"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endParaRPr>
          </a:p>
          <a:p>
            <a:r>
              <a:rPr lang="en-US" sz="700" b="1"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Data Center Group</a:t>
            </a:r>
          </a:p>
        </p:txBody>
      </p:sp>
      <p:sp>
        <p:nvSpPr>
          <p:cNvPr id="11" name="TextBox 10"/>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4" name="TextBox 3"/>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
        <p:nvSpPr>
          <p:cNvPr id="7" name="TextBox 6"/>
          <p:cNvSpPr txBox="1"/>
          <p:nvPr userDrawn="1"/>
        </p:nvSpPr>
        <p:spPr>
          <a:xfrm>
            <a:off x="8769458" y="4824387"/>
            <a:ext cx="173124" cy="169277"/>
          </a:xfrm>
          <a:prstGeom prst="rect">
            <a:avLst/>
          </a:prstGeom>
          <a:noFill/>
        </p:spPr>
        <p:txBody>
          <a:bodyPr vert="horz" wrap="none" lIns="0" tIns="0" rIns="0" bIns="0" rtlCol="0">
            <a:spAutoFit/>
          </a:bodyPr>
          <a:lstStyle/>
          <a:p>
            <a:fld id="{CC44B8E1-BF0E-4BCC-B44C-6BAB313EF240}" type="slidenum">
              <a:rPr lang="en-US" sz="1100" smtClean="0">
                <a:solidFill>
                  <a:srgbClr val="003C71"/>
                </a:solidFill>
              </a:rPr>
              <a:t>‹#›</a:t>
            </a:fld>
            <a:endParaRPr lang="en-US" sz="1100" dirty="0" err="1" smtClean="0">
              <a:solidFill>
                <a:srgbClr val="003C71"/>
              </a:solidFill>
            </a:endParaRPr>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3" name="TextBox 2"/>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5" name="Picture 4"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
        <p:nvSpPr>
          <p:cNvPr id="3" name="TextBox 2"/>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3336"/>
            <a:ext cx="8229600" cy="741560"/>
          </a:xfrm>
        </p:spPr>
        <p:txBody>
          <a:bodyPr>
            <a:normAutofit/>
          </a:bodyPr>
          <a:lstStyle>
            <a:lvl1pPr>
              <a:defRPr sz="27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457200" y="1274527"/>
            <a:ext cx="8229600" cy="3394472"/>
          </a:xfrm>
        </p:spPr>
        <p:txBody>
          <a:bodyPr/>
          <a:lstStyle>
            <a:lvl1pPr marL="0" marR="0" indent="0" algn="l" defTabSz="342900" rtl="0" eaLnBrk="1" fontAlgn="auto" latinLnBrk="0" hangingPunct="1">
              <a:lnSpc>
                <a:spcPct val="100000"/>
              </a:lnSpc>
              <a:spcBef>
                <a:spcPts val="900"/>
              </a:spcBef>
              <a:spcAft>
                <a:spcPts val="0"/>
              </a:spcAft>
              <a:buClrTx/>
              <a:buSzTx/>
              <a:buFont typeface="Arial"/>
              <a:buNone/>
              <a:tabLst/>
              <a:defRPr lang="ro-RO" sz="1650" b="0" i="0" u="none" strike="noStrike" baseline="0" smtClean="0">
                <a:latin typeface="Intel Clear" panose="020B0604020203020204" pitchFamily="34" charset="0"/>
              </a:defRPr>
            </a:lvl1pPr>
            <a:lvl2pPr>
              <a:defRPr sz="1350">
                <a:solidFill>
                  <a:schemeClr val="tx2"/>
                </a:solidFill>
                <a:latin typeface="Intel Clear" panose="020B0604020203020204" pitchFamily="34" charset="0"/>
              </a:defRPr>
            </a:lvl2pPr>
            <a:lvl3pPr>
              <a:defRPr sz="1350">
                <a:solidFill>
                  <a:schemeClr val="tx2"/>
                </a:solidFill>
                <a:latin typeface="Intel Clear" panose="020B0604020203020204" pitchFamily="34" charset="0"/>
              </a:defRPr>
            </a:lvl3pPr>
            <a:lvl4pPr>
              <a:defRPr>
                <a:solidFill>
                  <a:schemeClr val="tx2"/>
                </a:solidFill>
                <a:latin typeface="Intel Clear" panose="020B0604020203020204" pitchFamily="34" charset="0"/>
              </a:defRPr>
            </a:lvl4pPr>
            <a:lvl5pPr>
              <a:defRPr>
                <a:solidFill>
                  <a:schemeClr val="tx2"/>
                </a:solidFill>
                <a:latin typeface="Intel Clear" panose="020B0604020203020204" pitchFamily="34" charset="0"/>
              </a:defRPr>
            </a:lvl5pPr>
          </a:lstStyle>
          <a:p>
            <a:r>
              <a:rPr lang="ro-RO" sz="1650" b="0" i="0" u="none" strike="noStrike" baseline="0" dirty="0" smtClean="0">
                <a:solidFill>
                  <a:srgbClr val="007CC5"/>
                </a:solidFill>
                <a:latin typeface="Neo Sans Intel"/>
              </a:rPr>
              <a:t>22pt Regular as dicaernam nos res deli que prae doluptatur, explabo. Optatem porpori onserferunte eruptatis accatur? Aquunt utemquo tem. Itatemqui aut ut qui rempore veli que doluptat pore vel mos anihillaut magnisque volumque nam vollo inctecto et lisit pre.</a:t>
            </a:r>
            <a:endParaRPr lang="en-US" dirty="0" smtClean="0"/>
          </a:p>
          <a:p>
            <a:pPr lvl="1"/>
            <a:r>
              <a:rPr lang="en-US" dirty="0" smtClean="0"/>
              <a:t>18pt Regular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760541" y="4837471"/>
            <a:ext cx="190758" cy="184666"/>
          </a:xfrm>
          <a:prstGeom prst="rect">
            <a:avLst/>
          </a:prstGeom>
          <a:noFill/>
        </p:spPr>
        <p:txBody>
          <a:bodyPr vert="horz" wrap="none" lIns="0" tIns="0" rIns="0" bIns="0" rtlCol="0">
            <a:spAutoFit/>
          </a:bodyPr>
          <a:lstStyle/>
          <a:p>
            <a:fld id="{5169DD95-ED2A-4B14-BF2B-EED0B3041CCB}" type="slidenum">
              <a:rPr lang="en-US" sz="1200" smtClean="0">
                <a:solidFill>
                  <a:srgbClr val="003C71"/>
                </a:solidFill>
              </a:rPr>
              <a:t>‹#›</a:t>
            </a:fld>
            <a:endParaRPr lang="en-US" sz="1200" dirty="0" err="1" smtClean="0">
              <a:solidFill>
                <a:srgbClr val="003C71"/>
              </a:solidFill>
            </a:endParaRPr>
          </a:p>
        </p:txBody>
      </p:sp>
    </p:spTree>
    <p:extLst>
      <p:ext uri="{BB962C8B-B14F-4D97-AF65-F5344CB8AC3E}">
        <p14:creationId xmlns:p14="http://schemas.microsoft.com/office/powerpoint/2010/main" val="31196670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5000" b="0" spc="0" baseline="0">
                <a:solidFill>
                  <a:schemeClr val="bg1">
                    <a:alpha val="90000"/>
                  </a:schemeClr>
                </a:solidFill>
                <a:latin typeface="+mj-lt"/>
                <a:cs typeface="Arial" panose="020B0604020202020204" pitchFamily="34" charset="0"/>
              </a:defRPr>
            </a:lvl1pPr>
          </a:lstStyle>
          <a:p>
            <a:r>
              <a:rPr lang="en-US" dirty="0" smtClean="0"/>
              <a:t>50pt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TextBox 2"/>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
        <p:nvSpPr>
          <p:cNvPr id="4" name="TextBox 3"/>
          <p:cNvSpPr txBox="1"/>
          <p:nvPr userDrawn="1"/>
        </p:nvSpPr>
        <p:spPr>
          <a:xfrm>
            <a:off x="8627806" y="4955458"/>
            <a:ext cx="173124" cy="169277"/>
          </a:xfrm>
          <a:prstGeom prst="rect">
            <a:avLst/>
          </a:prstGeom>
          <a:noFill/>
        </p:spPr>
        <p:txBody>
          <a:bodyPr vert="horz" wrap="none" lIns="0" tIns="0" rIns="0" bIns="0" rtlCol="0">
            <a:spAutoFit/>
          </a:bodyPr>
          <a:lstStyle/>
          <a:p>
            <a:fld id="{CC44B8E1-BF0E-4BCC-B44C-6BAB313EF240}" type="slidenum">
              <a:rPr lang="en-US" sz="1100" smtClean="0">
                <a:solidFill>
                  <a:srgbClr val="003C71"/>
                </a:solidFill>
              </a:rPr>
              <a:t>‹#›</a:t>
            </a:fld>
            <a:endParaRPr lang="en-US" sz="1100" dirty="0" err="1" smtClean="0">
              <a:solidFill>
                <a:srgbClr val="003C71"/>
              </a:solidFill>
            </a:endParaRPr>
          </a:p>
        </p:txBody>
      </p:sp>
    </p:spTree>
    <p:extLst>
      <p:ext uri="{BB962C8B-B14F-4D97-AF65-F5344CB8AC3E}">
        <p14:creationId xmlns:p14="http://schemas.microsoft.com/office/powerpoint/2010/main" val="39064266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4"/>
          </p:nvPr>
        </p:nvSpPr>
        <p:spPr>
          <a:xfrm>
            <a:off x="7086600" y="4869657"/>
            <a:ext cx="2057400" cy="273844"/>
          </a:xfrm>
          <a:prstGeom prst="rect">
            <a:avLst/>
          </a:prstGeom>
        </p:spPr>
        <p:txBody>
          <a:bodyPr/>
          <a:lstStyle>
            <a:lvl1pPr algn="r">
              <a:defRPr sz="825">
                <a:solidFill>
                  <a:schemeClr val="bg1"/>
                </a:solidFill>
                <a:latin typeface="Arial" panose="020B0604020202020204" pitchFamily="34" charset="0"/>
                <a:cs typeface="Arial" panose="020B0604020202020204" pitchFamily="34" charset="0"/>
              </a:defRPr>
            </a:lvl1pPr>
          </a:lstStyle>
          <a:p>
            <a:fld id="{00F390C4-ACE7-4AD3-B88B-14AC9B0459EE}" type="slidenum">
              <a:rPr lang="en-US" smtClean="0"/>
              <a:pPr/>
              <a:t>‹#›</a:t>
            </a:fld>
            <a:endParaRPr lang="en-US"/>
          </a:p>
        </p:txBody>
      </p:sp>
    </p:spTree>
    <p:extLst>
      <p:ext uri="{BB962C8B-B14F-4D97-AF65-F5344CB8AC3E}">
        <p14:creationId xmlns:p14="http://schemas.microsoft.com/office/powerpoint/2010/main" val="73904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5000" b="0" spc="0" baseline="0">
                <a:solidFill>
                  <a:schemeClr val="bg1">
                    <a:alpha val="90000"/>
                  </a:schemeClr>
                </a:solidFill>
                <a:latin typeface="+mj-lt"/>
                <a:cs typeface="Arial" panose="020B0604020202020204" pitchFamily="34" charset="0"/>
              </a:defRPr>
            </a:lvl1pPr>
          </a:lstStyle>
          <a:p>
            <a:r>
              <a:rPr lang="en-US" dirty="0" smtClean="0"/>
              <a:t>50pt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16pt Intel Clear sub-bullet</a:t>
            </a:r>
          </a:p>
          <a:p>
            <a:pPr lvl="3"/>
            <a:r>
              <a:rPr lang="en-US" dirty="0" smtClean="0"/>
              <a:t>14pt Intel Clear fourth level</a:t>
            </a:r>
          </a:p>
          <a:p>
            <a:pPr lvl="4"/>
            <a:r>
              <a:rPr lang="en-US" dirty="0" smtClean="0"/>
              <a:t>12pt Intel Clear fifth level</a:t>
            </a:r>
            <a:endParaRPr lang="en-US" dirty="0"/>
          </a:p>
        </p:txBody>
      </p:sp>
      <p:sp>
        <p:nvSpPr>
          <p:cNvPr id="2" name="TextBox 1"/>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
        <p:nvSpPr>
          <p:cNvPr id="3" name="TextBox 2"/>
          <p:cNvSpPr txBox="1"/>
          <p:nvPr userDrawn="1"/>
        </p:nvSpPr>
        <p:spPr>
          <a:xfrm>
            <a:off x="8832828" y="4886398"/>
            <a:ext cx="222818" cy="215444"/>
          </a:xfrm>
          <a:prstGeom prst="rect">
            <a:avLst/>
          </a:prstGeom>
          <a:noFill/>
        </p:spPr>
        <p:txBody>
          <a:bodyPr vert="horz" wrap="none" lIns="0" tIns="0" rIns="0" bIns="0" rtlCol="0">
            <a:spAutoFit/>
          </a:bodyPr>
          <a:lstStyle/>
          <a:p>
            <a:fld id="{4F6B9267-6383-4858-9BFF-E50034C30DE6}" type="slidenum">
              <a:rPr lang="en-US" sz="1400" smtClean="0">
                <a:solidFill>
                  <a:srgbClr val="003C71"/>
                </a:solidFill>
              </a:rPr>
              <a:t>‹#›</a:t>
            </a:fld>
            <a:endParaRPr lang="en-US" sz="1100" dirty="0" err="1" smtClean="0">
              <a:solidFill>
                <a:srgbClr val="003C71"/>
              </a:solidFill>
            </a:endParaRPr>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smtClean="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smtClean="0">
                <a:latin typeface="Arial"/>
              </a:rPr>
              <a:t>Click icon to add picture</a:t>
            </a:r>
            <a:endParaRPr lang="en-US" sz="1100" dirty="0">
              <a:latin typeface="Arial"/>
            </a:endParaRPr>
          </a:p>
        </p:txBody>
      </p:sp>
      <p:sp>
        <p:nvSpPr>
          <p:cNvPr id="11" name="TextBox 10"/>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6" name="TextBox 5"/>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
        <p:nvSpPr>
          <p:cNvPr id="9" name="TextBox 8"/>
          <p:cNvSpPr txBox="1"/>
          <p:nvPr userDrawn="1"/>
        </p:nvSpPr>
        <p:spPr>
          <a:xfrm>
            <a:off x="8769458" y="4824387"/>
            <a:ext cx="173124" cy="169277"/>
          </a:xfrm>
          <a:prstGeom prst="rect">
            <a:avLst/>
          </a:prstGeom>
          <a:noFill/>
        </p:spPr>
        <p:txBody>
          <a:bodyPr vert="horz" wrap="none" lIns="0" tIns="0" rIns="0" bIns="0" rtlCol="0">
            <a:spAutoFit/>
          </a:bodyPr>
          <a:lstStyle/>
          <a:p>
            <a:fld id="{CC44B8E1-BF0E-4BCC-B44C-6BAB313EF240}" type="slidenum">
              <a:rPr lang="en-US" sz="1100" smtClean="0">
                <a:solidFill>
                  <a:srgbClr val="003C71"/>
                </a:solidFill>
              </a:rPr>
              <a:t>‹#›</a:t>
            </a:fld>
            <a:endParaRPr lang="en-US" sz="1100" dirty="0" err="1" smtClean="0">
              <a:solidFill>
                <a:srgbClr val="003C71"/>
              </a:solidFill>
            </a:endParaRPr>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Arial" panose="020B0604020202020204" pitchFamily="34" charset="0"/>
              </a:defRPr>
            </a:lvl1pPr>
            <a:lvl2pPr marL="417513" indent="-225425">
              <a:buFont typeface="Intel Clear" pitchFamily="34" charset="0"/>
              <a:buChar char="–"/>
              <a:defRPr sz="1200" baseline="0">
                <a:latin typeface="+mn-lt"/>
                <a:cs typeface="Arial" panose="020B0604020202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5" name="TextBox 4"/>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atin typeface="+mj-lt"/>
              </a:defRPr>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5" name="TextBox 4"/>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Arial" panose="020B0604020202020204" pitchFamily="34" charset="0"/>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smtClean="0"/>
              <a:t>28pt Intel Clear Headline</a:t>
            </a:r>
            <a:endParaRPr lang="en-US" dirty="0"/>
          </a:p>
        </p:txBody>
      </p:sp>
      <p:sp>
        <p:nvSpPr>
          <p:cNvPr id="8" name="TextBox 7"/>
          <p:cNvSpPr txBox="1"/>
          <p:nvPr userDrawn="1"/>
        </p:nvSpPr>
        <p:spPr>
          <a:xfrm>
            <a:off x="0" y="4843843"/>
            <a:ext cx="9144000" cy="169277"/>
          </a:xfrm>
          <a:prstGeom prst="rect">
            <a:avLst/>
          </a:prstGeom>
          <a:noFill/>
        </p:spPr>
        <p:txBody>
          <a:bodyPr vert="horz" wrap="square" lIns="0" tIns="0" rIns="0" bIns="0" rtlCol="0">
            <a:spAutoFit/>
          </a:bodyPr>
          <a:lstStyle/>
          <a:p>
            <a:pPr algn="ctr"/>
            <a:r>
              <a:rPr lang="en-US" sz="1100" b="1" dirty="0" smtClean="0">
                <a:solidFill>
                  <a:schemeClr val="bg1"/>
                </a:solidFill>
              </a:rPr>
              <a:t>© 2015 Intel Federal LLC</a:t>
            </a:r>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psf\Home\Desktop\Intel.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sp>
        <p:nvSpPr>
          <p:cNvPr id="10" name="TextBox 9"/>
          <p:cNvSpPr txBox="1"/>
          <p:nvPr userDrawn="1"/>
        </p:nvSpPr>
        <p:spPr>
          <a:xfrm>
            <a:off x="471626" y="4759452"/>
            <a:ext cx="2537244" cy="323165"/>
          </a:xfrm>
          <a:prstGeom prst="rect">
            <a:avLst/>
          </a:prstGeom>
          <a:noFill/>
        </p:spPr>
        <p:txBody>
          <a:bodyPr vert="horz" wrap="square" lIns="0" tIns="0" rIns="0" bIns="0" rtlCol="0">
            <a:spAutoFit/>
          </a:bodyPr>
          <a:lstStyle/>
          <a:p>
            <a:r>
              <a:rPr lang="en-US" sz="1400" b="1" baseline="0"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rPr>
              <a:t>global pathfinding organization - GPO</a:t>
            </a:r>
            <a:endParaRPr lang="en-US" sz="1400" b="1" dirty="0" smtClean="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endParaRPr>
          </a:p>
          <a:p>
            <a:r>
              <a:rPr lang="en-US" sz="700" b="1" dirty="0" smtClean="0">
                <a:solidFill>
                  <a:schemeClr val="bg1"/>
                </a:solidFill>
                <a:latin typeface="Intel Clear" panose="020B0604020203020204" pitchFamily="34" charset="0"/>
                <a:ea typeface="Intel Clear" panose="020B0604020203020204" pitchFamily="34" charset="0"/>
                <a:cs typeface="Intel Clear" panose="020B0604020203020204" pitchFamily="34" charset="0"/>
              </a:rPr>
              <a:t>Data Center Group, IPAG</a:t>
            </a: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87" r:id="rId19"/>
    <p:sldLayoutId id="2147483688" r:id="rId20"/>
    <p:sldLayoutId id="214748369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mj-lt"/>
          <a:ea typeface="Intel Clear"/>
          <a:cs typeface="Arial" panose="020B0604020202020204"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Arial" panose="020B0604020202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Arial" panose="020B0604020202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Arial" panose="020B0604020202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15.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xstack.exascale-tech.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278" y="483269"/>
            <a:ext cx="8212886" cy="1102519"/>
          </a:xfrm>
        </p:spPr>
        <p:txBody>
          <a:bodyPr/>
          <a:lstStyle/>
          <a:p>
            <a:r>
              <a:rPr lang="en-US" sz="4400" dirty="0" smtClean="0"/>
              <a:t>X-Stack, </a:t>
            </a:r>
            <a:r>
              <a:rPr lang="en-US" sz="4400" dirty="0" err="1" smtClean="0"/>
              <a:t>Traleika</a:t>
            </a:r>
            <a:r>
              <a:rPr lang="en-US" sz="4400" dirty="0" smtClean="0"/>
              <a:t> Glacier (XSTG)</a:t>
            </a:r>
            <a:endParaRPr lang="en-US" sz="4400" dirty="0"/>
          </a:p>
        </p:txBody>
      </p:sp>
      <p:sp>
        <p:nvSpPr>
          <p:cNvPr id="3" name="Subtitle 2"/>
          <p:cNvSpPr>
            <a:spLocks noGrp="1"/>
          </p:cNvSpPr>
          <p:nvPr>
            <p:ph type="subTitle" idx="1"/>
          </p:nvPr>
        </p:nvSpPr>
        <p:spPr>
          <a:xfrm>
            <a:off x="455613" y="2379973"/>
            <a:ext cx="8201960" cy="2182195"/>
          </a:xfrm>
        </p:spPr>
        <p:txBody>
          <a:bodyPr/>
          <a:lstStyle/>
          <a:p>
            <a:pPr algn="ctr"/>
            <a:r>
              <a:rPr lang="en-US" sz="2000" dirty="0" smtClean="0"/>
              <a:t>Three-year project results and products, including Intel, Rice, UCSD, PNNL, UIUC, Reservoir Labs, &amp; </a:t>
            </a:r>
            <a:r>
              <a:rPr lang="en-US" sz="2000" dirty="0" err="1" smtClean="0"/>
              <a:t>Eqware</a:t>
            </a:r>
            <a:endParaRPr lang="en-US" dirty="0" smtClean="0"/>
          </a:p>
          <a:p>
            <a:pPr algn="ctr"/>
            <a:r>
              <a:rPr lang="en-US" sz="2000" b="1" dirty="0" smtClean="0"/>
              <a:t>Shekhar Borkar, Josh Fryman</a:t>
            </a:r>
          </a:p>
          <a:p>
            <a:pPr algn="ctr"/>
            <a:r>
              <a:rPr lang="en-US" sz="2000" b="1" dirty="0" smtClean="0"/>
              <a:t>&amp;</a:t>
            </a:r>
          </a:p>
          <a:p>
            <a:pPr algn="ctr"/>
            <a:r>
              <a:rPr lang="en-US" sz="2000" b="1" dirty="0" smtClean="0"/>
              <a:t>The TG Team</a:t>
            </a:r>
          </a:p>
          <a:p>
            <a:pPr algn="ctr"/>
            <a:endParaRPr lang="en-US" dirty="0"/>
          </a:p>
        </p:txBody>
      </p:sp>
      <p:sp>
        <p:nvSpPr>
          <p:cNvPr id="4" name="TextBox 3"/>
          <p:cNvSpPr txBox="1"/>
          <p:nvPr/>
        </p:nvSpPr>
        <p:spPr>
          <a:xfrm>
            <a:off x="2691915" y="4635669"/>
            <a:ext cx="3502991" cy="507831"/>
          </a:xfrm>
          <a:prstGeom prst="rect">
            <a:avLst/>
          </a:prstGeom>
          <a:noFill/>
        </p:spPr>
        <p:txBody>
          <a:bodyPr vert="horz" wrap="square" lIns="0" tIns="0" rIns="0" bIns="0" rtlCol="0">
            <a:spAutoFit/>
          </a:bodyPr>
          <a:lstStyle/>
          <a:p>
            <a:pPr algn="ctr"/>
            <a:r>
              <a:rPr lang="en-US" sz="1100" dirty="0">
                <a:solidFill>
                  <a:schemeClr val="bg1"/>
                </a:solidFill>
              </a:rPr>
              <a:t>This work funded in part by </a:t>
            </a:r>
            <a:r>
              <a:rPr lang="en-US" sz="1100" dirty="0" smtClean="0">
                <a:solidFill>
                  <a:schemeClr val="bg1"/>
                </a:solidFill>
              </a:rPr>
              <a:t>US Government Contracts No</a:t>
            </a:r>
            <a:r>
              <a:rPr lang="en-US" sz="1100" dirty="0">
                <a:solidFill>
                  <a:schemeClr val="bg1"/>
                </a:solidFill>
              </a:rPr>
              <a:t>.# 7078611, 7216501 and B608115.</a:t>
            </a:r>
          </a:p>
          <a:p>
            <a:pPr algn="ctr"/>
            <a:endParaRPr lang="en-US" sz="1100" dirty="0" err="1" smtClean="0">
              <a:solidFill>
                <a:schemeClr val="bg1"/>
              </a:solidFill>
            </a:endParaRPr>
          </a:p>
        </p:txBody>
      </p:sp>
    </p:spTree>
    <p:extLst>
      <p:ext uri="{BB962C8B-B14F-4D97-AF65-F5344CB8AC3E}">
        <p14:creationId xmlns:p14="http://schemas.microsoft.com/office/powerpoint/2010/main" val="16959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6" name="Title 5"/>
          <p:cNvSpPr>
            <a:spLocks noGrp="1"/>
          </p:cNvSpPr>
          <p:nvPr>
            <p:ph type="title"/>
          </p:nvPr>
        </p:nvSpPr>
        <p:spPr/>
        <p:txBody>
          <a:bodyPr/>
          <a:lstStyle/>
          <a:p>
            <a:r>
              <a:rPr lang="en-US" dirty="0" smtClean="0"/>
              <a:t>Embargoed Data</a:t>
            </a:r>
            <a:endParaRPr lang="en-US" dirty="0"/>
          </a:p>
        </p:txBody>
      </p:sp>
      <p:sp>
        <p:nvSpPr>
          <p:cNvPr id="7" name="Content Placeholder 6"/>
          <p:cNvSpPr>
            <a:spLocks noGrp="1"/>
          </p:cNvSpPr>
          <p:nvPr>
            <p:ph sz="quarter" idx="13"/>
          </p:nvPr>
        </p:nvSpPr>
        <p:spPr/>
        <p:txBody>
          <a:bodyPr/>
          <a:lstStyle/>
          <a:p>
            <a:pPr marL="285750" indent="-285750">
              <a:buFont typeface="Arial" panose="020B0604020202020204" pitchFamily="34" charset="0"/>
              <a:buChar char="•"/>
            </a:pPr>
            <a:r>
              <a:rPr lang="en-US" dirty="0" smtClean="0"/>
              <a:t>The following sections contain results that have not yet been published</a:t>
            </a:r>
          </a:p>
          <a:p>
            <a:pPr marL="285750" indent="-285750">
              <a:buFont typeface="Arial" panose="020B0604020202020204" pitchFamily="34" charset="0"/>
              <a:buChar char="•"/>
            </a:pPr>
            <a:r>
              <a:rPr lang="en-US" dirty="0" smtClean="0"/>
              <a:t>Please embargo sharing and distribution of this content until publication efforts have concluded by each team</a:t>
            </a:r>
          </a:p>
          <a:p>
            <a:pPr marL="285750" indent="-285750">
              <a:buFont typeface="Arial" panose="020B0604020202020204" pitchFamily="34" charset="0"/>
              <a:buChar char="•"/>
            </a:pPr>
            <a:r>
              <a:rPr lang="en-US" dirty="0" smtClean="0"/>
              <a:t>All results are identified by team – contact each for further details</a:t>
            </a:r>
            <a:endParaRPr lang="en-US" dirty="0"/>
          </a:p>
        </p:txBody>
      </p:sp>
    </p:spTree>
    <p:extLst>
      <p:ext uri="{BB962C8B-B14F-4D97-AF65-F5344CB8AC3E}">
        <p14:creationId xmlns:p14="http://schemas.microsoft.com/office/powerpoint/2010/main" val="37305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Task-Execution Runtime (Intel, Rice)</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88" name="Freeform 87"/>
          <p:cNvSpPr/>
          <p:nvPr/>
        </p:nvSpPr>
        <p:spPr>
          <a:xfrm>
            <a:off x="1706245" y="891647"/>
            <a:ext cx="6201766" cy="3676236"/>
          </a:xfrm>
          <a:custGeom>
            <a:avLst/>
            <a:gdLst>
              <a:gd name="connsiteX0" fmla="*/ 1965948 w 6201766"/>
              <a:gd name="connsiteY0" fmla="*/ 2250387 h 3676236"/>
              <a:gd name="connsiteX1" fmla="*/ 1854078 w 6201766"/>
              <a:gd name="connsiteY1" fmla="*/ 2362257 h 3676236"/>
              <a:gd name="connsiteX2" fmla="*/ 1854078 w 6201766"/>
              <a:gd name="connsiteY2" fmla="*/ 2809726 h 3676236"/>
              <a:gd name="connsiteX3" fmla="*/ 1965948 w 6201766"/>
              <a:gd name="connsiteY3" fmla="*/ 2921596 h 3676236"/>
              <a:gd name="connsiteX4" fmla="*/ 4008753 w 6201766"/>
              <a:gd name="connsiteY4" fmla="*/ 2921596 h 3676236"/>
              <a:gd name="connsiteX5" fmla="*/ 4120623 w 6201766"/>
              <a:gd name="connsiteY5" fmla="*/ 2809726 h 3676236"/>
              <a:gd name="connsiteX6" fmla="*/ 4120623 w 6201766"/>
              <a:gd name="connsiteY6" fmla="*/ 2362257 h 3676236"/>
              <a:gd name="connsiteX7" fmla="*/ 4008753 w 6201766"/>
              <a:gd name="connsiteY7" fmla="*/ 2250387 h 3676236"/>
              <a:gd name="connsiteX8" fmla="*/ 0 w 6201766"/>
              <a:gd name="connsiteY8" fmla="*/ 0 h 3676236"/>
              <a:gd name="connsiteX9" fmla="*/ 6201766 w 6201766"/>
              <a:gd name="connsiteY9" fmla="*/ 0 h 3676236"/>
              <a:gd name="connsiteX10" fmla="*/ 6201766 w 6201766"/>
              <a:gd name="connsiteY10" fmla="*/ 3676236 h 3676236"/>
              <a:gd name="connsiteX11" fmla="*/ 0 w 6201766"/>
              <a:gd name="connsiteY11" fmla="*/ 3676236 h 36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1766" h="3676236">
                <a:moveTo>
                  <a:pt x="1965948" y="2250387"/>
                </a:moveTo>
                <a:cubicBezTo>
                  <a:pt x="1904164" y="2250387"/>
                  <a:pt x="1854078" y="2300473"/>
                  <a:pt x="1854078" y="2362257"/>
                </a:cubicBezTo>
                <a:lnTo>
                  <a:pt x="1854078" y="2809726"/>
                </a:lnTo>
                <a:cubicBezTo>
                  <a:pt x="1854078" y="2871510"/>
                  <a:pt x="1904164" y="2921596"/>
                  <a:pt x="1965948" y="2921596"/>
                </a:cubicBezTo>
                <a:lnTo>
                  <a:pt x="4008753" y="2921596"/>
                </a:lnTo>
                <a:cubicBezTo>
                  <a:pt x="4070537" y="2921596"/>
                  <a:pt x="4120623" y="2871510"/>
                  <a:pt x="4120623" y="2809726"/>
                </a:cubicBezTo>
                <a:lnTo>
                  <a:pt x="4120623" y="2362257"/>
                </a:lnTo>
                <a:cubicBezTo>
                  <a:pt x="4120623" y="2300473"/>
                  <a:pt x="4070537" y="2250387"/>
                  <a:pt x="4008753" y="2250387"/>
                </a:cubicBezTo>
                <a:close/>
                <a:moveTo>
                  <a:pt x="0" y="0"/>
                </a:moveTo>
                <a:lnTo>
                  <a:pt x="6201766" y="0"/>
                </a:lnTo>
                <a:lnTo>
                  <a:pt x="6201766" y="3676236"/>
                </a:lnTo>
                <a:lnTo>
                  <a:pt x="0" y="3676236"/>
                </a:lnTo>
                <a:close/>
              </a:path>
            </a:pathLst>
          </a:cu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3529795" y="3091899"/>
            <a:ext cx="2346520" cy="783099"/>
          </a:xfrm>
          <a:prstGeom prst="round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E2556C5-CE8C-6547-B838-EA80C61A4AF7}" type="slidenum">
              <a:rPr lang="en-US" smtClean="0"/>
              <a:pPr/>
              <a:t>11</a:t>
            </a:fld>
            <a:endParaRPr lang="en-US" dirty="0"/>
          </a:p>
        </p:txBody>
      </p:sp>
    </p:spTree>
    <p:extLst>
      <p:ext uri="{BB962C8B-B14F-4D97-AF65-F5344CB8AC3E}">
        <p14:creationId xmlns:p14="http://schemas.microsoft.com/office/powerpoint/2010/main" val="31847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Community Runtime (OCR)</a:t>
            </a:r>
            <a:endParaRPr lang="en-US" dirty="0"/>
          </a:p>
        </p:txBody>
      </p:sp>
      <p:sp>
        <p:nvSpPr>
          <p:cNvPr id="5" name="Content Placeholder 4"/>
          <p:cNvSpPr>
            <a:spLocks noGrp="1"/>
          </p:cNvSpPr>
          <p:nvPr>
            <p:ph sz="quarter" idx="13"/>
          </p:nvPr>
        </p:nvSpPr>
        <p:spPr/>
        <p:txBody>
          <a:bodyPr/>
          <a:lstStyle/>
          <a:p>
            <a:r>
              <a:rPr lang="en-US" sz="2400" dirty="0" smtClean="0">
                <a:solidFill>
                  <a:srgbClr val="002060"/>
                </a:solidFill>
              </a:rPr>
              <a:t>Multi-party collaboration</a:t>
            </a:r>
          </a:p>
          <a:p>
            <a:pPr marL="1662113" lvl="4" indent="-342900">
              <a:buFont typeface="Arial" panose="020B0604020202020204" pitchFamily="34" charset="0"/>
              <a:buChar char="•"/>
            </a:pPr>
            <a:r>
              <a:rPr lang="en-US" sz="1800" dirty="0" smtClean="0">
                <a:solidFill>
                  <a:srgbClr val="002060"/>
                </a:solidFill>
              </a:rPr>
              <a:t>Intel, Rice, UIUC, UCSD, PNNL, Reservoir Labs</a:t>
            </a:r>
            <a:endParaRPr lang="en-US" sz="1800" dirty="0">
              <a:solidFill>
                <a:srgbClr val="002060"/>
              </a:solidFill>
            </a:endParaRPr>
          </a:p>
          <a:p>
            <a:pPr marL="560070" indent="-285750">
              <a:buFont typeface="Arial" panose="020B0604020202020204" pitchFamily="34" charset="0"/>
              <a:buChar char="•"/>
            </a:pPr>
            <a:r>
              <a:rPr lang="en-US" dirty="0">
                <a:solidFill>
                  <a:srgbClr val="002060"/>
                </a:solidFill>
              </a:rPr>
              <a:t>Provide effective abstraction for diverse </a:t>
            </a:r>
            <a:r>
              <a:rPr lang="en-US" dirty="0" smtClean="0">
                <a:solidFill>
                  <a:srgbClr val="002060"/>
                </a:solidFill>
              </a:rPr>
              <a:t>hardware (hetero-ISA ready)</a:t>
            </a:r>
            <a:endParaRPr lang="en-US" dirty="0">
              <a:solidFill>
                <a:srgbClr val="002060"/>
              </a:solidFill>
            </a:endParaRPr>
          </a:p>
          <a:p>
            <a:pPr marL="560070" indent="-285750">
              <a:buFont typeface="Arial" panose="020B0604020202020204" pitchFamily="34" charset="0"/>
              <a:buChar char="•"/>
            </a:pPr>
            <a:r>
              <a:rPr lang="en-US" dirty="0">
                <a:solidFill>
                  <a:srgbClr val="002060"/>
                </a:solidFill>
              </a:rPr>
              <a:t>Typify future task-based execution models</a:t>
            </a:r>
          </a:p>
          <a:p>
            <a:pPr marL="560070" indent="-285750">
              <a:buFont typeface="Arial" panose="020B0604020202020204" pitchFamily="34" charset="0"/>
              <a:buChar char="•"/>
            </a:pPr>
            <a:r>
              <a:rPr lang="en-US" dirty="0">
                <a:solidFill>
                  <a:srgbClr val="002060"/>
                </a:solidFill>
              </a:rPr>
              <a:t>Handle large-scale parallelism </a:t>
            </a:r>
            <a:r>
              <a:rPr lang="en-US" dirty="0" smtClean="0">
                <a:solidFill>
                  <a:srgbClr val="002060"/>
                </a:solidFill>
              </a:rPr>
              <a:t>efficiently and dynamically</a:t>
            </a:r>
          </a:p>
          <a:p>
            <a:pPr marL="560070" indent="-285750">
              <a:buFont typeface="Arial" panose="020B0604020202020204" pitchFamily="34" charset="0"/>
              <a:buChar char="•"/>
            </a:pPr>
            <a:r>
              <a:rPr lang="en-US" dirty="0" smtClean="0">
                <a:solidFill>
                  <a:srgbClr val="002060"/>
                </a:solidFill>
              </a:rPr>
              <a:t>Provide user-perspective application-transparent resiliency</a:t>
            </a:r>
            <a:endParaRPr lang="en-US" dirty="0">
              <a:solidFill>
                <a:srgbClr val="002060"/>
              </a:solidFill>
            </a:endParaRPr>
          </a:p>
          <a:p>
            <a:pPr marL="560070" indent="-285750">
              <a:buFont typeface="Arial" panose="020B0604020202020204" pitchFamily="34" charset="0"/>
              <a:buChar char="•"/>
            </a:pPr>
            <a:r>
              <a:rPr lang="en-US" dirty="0">
                <a:solidFill>
                  <a:srgbClr val="002060"/>
                </a:solidFill>
              </a:rPr>
              <a:t>Maintain a separation of concerns (application/scheduling/resources)</a:t>
            </a:r>
          </a:p>
          <a:p>
            <a:pPr marL="560070" indent="-285750">
              <a:buFont typeface="Arial" panose="020B0604020202020204" pitchFamily="34" charset="0"/>
              <a:buChar char="•"/>
            </a:pPr>
            <a:r>
              <a:rPr lang="en-US" dirty="0">
                <a:solidFill>
                  <a:srgbClr val="002060"/>
                </a:solidFill>
              </a:rPr>
              <a:t>Open source (encourage collaboration</a:t>
            </a:r>
            <a:r>
              <a:rPr lang="en-US" dirty="0" smtClean="0">
                <a:solidFill>
                  <a:srgbClr val="002060"/>
                </a:solidFill>
              </a:rPr>
              <a:t>) http://xstack.exascale-tech.com</a:t>
            </a:r>
            <a:endParaRPr lang="en-US" dirty="0">
              <a:solidFill>
                <a:srgbClr val="002060"/>
              </a:solidFill>
            </a:endParaRPr>
          </a:p>
          <a:p>
            <a:pPr marL="857250" lvl="2" indent="-285750">
              <a:spcBef>
                <a:spcPts val="0"/>
              </a:spcBef>
              <a:buFont typeface="Arial" panose="020B0604020202020204" pitchFamily="34" charset="0"/>
              <a:buChar char="•"/>
            </a:pPr>
            <a:endParaRPr lang="en-US" sz="1000" i="1" dirty="0" smtClean="0">
              <a:solidFill>
                <a:srgbClr val="002060"/>
              </a:solidFill>
            </a:endParaRPr>
          </a:p>
          <a:p>
            <a:pPr marL="857250" lvl="2" indent="-285750">
              <a:spcBef>
                <a:spcPts val="0"/>
              </a:spcBef>
              <a:buFont typeface="Arial" panose="020B0604020202020204" pitchFamily="34" charset="0"/>
              <a:buChar char="•"/>
            </a:pPr>
            <a:r>
              <a:rPr lang="en-US" sz="1000" i="1" dirty="0" smtClean="0">
                <a:solidFill>
                  <a:srgbClr val="002060"/>
                </a:solidFill>
              </a:rPr>
              <a:t>OCR is </a:t>
            </a:r>
            <a:r>
              <a:rPr lang="en-US" sz="1000" i="1" dirty="0" smtClean="0">
                <a:solidFill>
                  <a:srgbClr val="002060"/>
                </a:solidFill>
                <a:sym typeface="Wingdings" panose="05000000000000000000" pitchFamily="2" charset="2"/>
              </a:rPr>
              <a:t>X-Stack </a:t>
            </a:r>
            <a:r>
              <a:rPr lang="en-US" sz="1000" i="1" dirty="0" err="1">
                <a:solidFill>
                  <a:srgbClr val="002060"/>
                </a:solidFill>
                <a:sym typeface="Wingdings" panose="05000000000000000000" pitchFamily="2" charset="2"/>
              </a:rPr>
              <a:t>Traleika</a:t>
            </a:r>
            <a:r>
              <a:rPr lang="en-US" sz="1000" i="1" dirty="0">
                <a:solidFill>
                  <a:srgbClr val="002060"/>
                </a:solidFill>
                <a:sym typeface="Wingdings" panose="05000000000000000000" pitchFamily="2" charset="2"/>
              </a:rPr>
              <a:t> Glacier project’s implementation for </a:t>
            </a:r>
            <a:r>
              <a:rPr lang="en-US" sz="1000" i="1" dirty="0" smtClean="0">
                <a:solidFill>
                  <a:srgbClr val="002060"/>
                </a:solidFill>
                <a:sym typeface="Wingdings" panose="05000000000000000000" pitchFamily="2" charset="2"/>
              </a:rPr>
              <a:t>this revolutionary run-time prototype</a:t>
            </a:r>
          </a:p>
          <a:p>
            <a:pPr marL="857250" lvl="2" indent="-285750">
              <a:spcBef>
                <a:spcPts val="0"/>
              </a:spcBef>
              <a:buFont typeface="Arial" panose="020B0604020202020204" pitchFamily="34" charset="0"/>
              <a:buChar char="•"/>
            </a:pPr>
            <a:r>
              <a:rPr lang="en-US" sz="1000" i="1" dirty="0" smtClean="0">
                <a:solidFill>
                  <a:srgbClr val="002060"/>
                </a:solidFill>
                <a:sym typeface="Wingdings" panose="05000000000000000000" pitchFamily="2" charset="2"/>
              </a:rPr>
              <a:t>FFWD-2 </a:t>
            </a:r>
            <a:r>
              <a:rPr lang="en-US" sz="1000" i="1" dirty="0">
                <a:solidFill>
                  <a:srgbClr val="002060"/>
                </a:solidFill>
                <a:sym typeface="Wingdings" panose="05000000000000000000" pitchFamily="2" charset="2"/>
              </a:rPr>
              <a:t>is extending </a:t>
            </a:r>
            <a:r>
              <a:rPr lang="en-US" sz="1000" i="1" dirty="0" smtClean="0">
                <a:solidFill>
                  <a:srgbClr val="002060"/>
                </a:solidFill>
                <a:sym typeface="Wingdings" panose="05000000000000000000" pitchFamily="2" charset="2"/>
              </a:rPr>
              <a:t>OCR with </a:t>
            </a:r>
            <a:r>
              <a:rPr lang="en-US" sz="1000" i="1" dirty="0">
                <a:solidFill>
                  <a:srgbClr val="002060"/>
                </a:solidFill>
                <a:sym typeface="Wingdings" panose="05000000000000000000" pitchFamily="2" charset="2"/>
              </a:rPr>
              <a:t>legacy support, </a:t>
            </a:r>
            <a:r>
              <a:rPr lang="en-US" sz="1000" i="1" dirty="0" smtClean="0">
                <a:solidFill>
                  <a:srgbClr val="002060"/>
                </a:solidFill>
                <a:sym typeface="Wingdings" panose="05000000000000000000" pitchFamily="2" charset="2"/>
              </a:rPr>
              <a:t>re-factored applications</a:t>
            </a:r>
            <a:r>
              <a:rPr lang="en-US" sz="1000" i="1" dirty="0">
                <a:solidFill>
                  <a:srgbClr val="002060"/>
                </a:solidFill>
                <a:sym typeface="Wingdings" panose="05000000000000000000" pitchFamily="2" charset="2"/>
              </a:rPr>
              <a:t>, and re-factoring </a:t>
            </a:r>
            <a:r>
              <a:rPr lang="en-US" sz="1000" i="1" dirty="0" smtClean="0">
                <a:solidFill>
                  <a:srgbClr val="002060"/>
                </a:solidFill>
                <a:sym typeface="Wingdings" panose="05000000000000000000" pitchFamily="2" charset="2"/>
              </a:rPr>
              <a:t>guides, templates, and tools</a:t>
            </a:r>
            <a:endParaRPr lang="en-US" sz="1000" dirty="0">
              <a:solidFill>
                <a:srgbClr val="002060"/>
              </a:solidFill>
            </a:endParaRPr>
          </a:p>
          <a:p>
            <a:pPr lvl="1"/>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pPr/>
              <a:t>12</a:t>
            </a:fld>
            <a:endParaRPr lang="en-US" dirty="0"/>
          </a:p>
        </p:txBody>
      </p:sp>
    </p:spTree>
    <p:extLst>
      <p:ext uri="{BB962C8B-B14F-4D97-AF65-F5344CB8AC3E}">
        <p14:creationId xmlns:p14="http://schemas.microsoft.com/office/powerpoint/2010/main" val="35148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Design Principles of OCR</a:t>
            </a:r>
            <a:endParaRPr lang="en-US" dirty="0"/>
          </a:p>
        </p:txBody>
      </p:sp>
      <p:sp>
        <p:nvSpPr>
          <p:cNvPr id="4" name="Content Placeholder 3"/>
          <p:cNvSpPr>
            <a:spLocks noGrp="1"/>
          </p:cNvSpPr>
          <p:nvPr>
            <p:ph sz="half" idx="4294967295"/>
          </p:nvPr>
        </p:nvSpPr>
        <p:spPr>
          <a:xfrm>
            <a:off x="106380" y="1754066"/>
            <a:ext cx="1383195" cy="2663325"/>
          </a:xfrm>
          <a:prstGeom prst="rect">
            <a:avLst/>
          </a:prstGeom>
        </p:spPr>
        <p:txBody>
          <a:bodyPr anchor="t" anchorCtr="0"/>
          <a:lstStyle/>
          <a:p>
            <a:endParaRPr lang="en-US" dirty="0" smtClean="0"/>
          </a:p>
          <a:p>
            <a:r>
              <a:rPr lang="en-US" dirty="0" smtClean="0"/>
              <a:t>Modular</a:t>
            </a:r>
            <a:endParaRPr lang="en-US" dirty="0"/>
          </a:p>
          <a:p>
            <a:r>
              <a:rPr lang="en-US" dirty="0"/>
              <a:t>Extensible</a:t>
            </a:r>
          </a:p>
          <a:p>
            <a:r>
              <a:rPr lang="en-US" dirty="0"/>
              <a:t>Adaptable</a:t>
            </a:r>
          </a:p>
          <a:p>
            <a:r>
              <a:rPr lang="en-US" dirty="0" smtClean="0"/>
              <a:t>Tunable</a:t>
            </a:r>
            <a:endParaRPr lang="en-US"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89575" y="1316607"/>
            <a:ext cx="5470853" cy="3270232"/>
          </a:xfrm>
        </p:spPr>
      </p:pic>
      <p:sp>
        <p:nvSpPr>
          <p:cNvPr id="3" name="Right Brace 2"/>
          <p:cNvSpPr/>
          <p:nvPr/>
        </p:nvSpPr>
        <p:spPr>
          <a:xfrm>
            <a:off x="7005983" y="1391478"/>
            <a:ext cx="172278" cy="2363305"/>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Content Placeholder 3"/>
          <p:cNvSpPr>
            <a:spLocks noGrp="1"/>
          </p:cNvSpPr>
          <p:nvPr>
            <p:ph sz="half" idx="4294967295"/>
          </p:nvPr>
        </p:nvSpPr>
        <p:spPr>
          <a:xfrm>
            <a:off x="7255928" y="2271741"/>
            <a:ext cx="1383195" cy="597587"/>
          </a:xfrm>
          <a:prstGeom prst="rect">
            <a:avLst/>
          </a:prstGeom>
        </p:spPr>
        <p:txBody>
          <a:bodyPr anchor="t" anchorCtr="0"/>
          <a:lstStyle/>
          <a:p>
            <a:r>
              <a:rPr lang="en-US" dirty="0" smtClean="0"/>
              <a:t>Generic, Adaptive</a:t>
            </a:r>
            <a:endParaRPr lang="en-US" dirty="0"/>
          </a:p>
        </p:txBody>
      </p:sp>
      <p:sp>
        <p:nvSpPr>
          <p:cNvPr id="9" name="Content Placeholder 3"/>
          <p:cNvSpPr>
            <a:spLocks noGrp="1"/>
          </p:cNvSpPr>
          <p:nvPr>
            <p:ph sz="half" idx="4294967295"/>
          </p:nvPr>
        </p:nvSpPr>
        <p:spPr>
          <a:xfrm>
            <a:off x="7255927" y="3726941"/>
            <a:ext cx="1383195" cy="613833"/>
          </a:xfrm>
          <a:prstGeom prst="rect">
            <a:avLst/>
          </a:prstGeom>
        </p:spPr>
        <p:txBody>
          <a:bodyPr anchor="t" anchorCtr="0"/>
          <a:lstStyle/>
          <a:p>
            <a:r>
              <a:rPr lang="en-US" dirty="0" smtClean="0"/>
              <a:t>Platform Specific</a:t>
            </a:r>
            <a:endParaRPr lang="en-US" dirty="0"/>
          </a:p>
        </p:txBody>
      </p:sp>
      <p:sp>
        <p:nvSpPr>
          <p:cNvPr id="10" name="Right Brace 9"/>
          <p:cNvSpPr/>
          <p:nvPr/>
        </p:nvSpPr>
        <p:spPr>
          <a:xfrm>
            <a:off x="7005983" y="3754783"/>
            <a:ext cx="172278" cy="557437"/>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E2556C5-CE8C-6547-B838-EA80C61A4AF7}" type="slidenum">
              <a:rPr lang="en-US" smtClean="0"/>
              <a:pPr/>
              <a:t>13</a:t>
            </a:fld>
            <a:endParaRPr lang="en-US" dirty="0"/>
          </a:p>
        </p:txBody>
      </p:sp>
    </p:spTree>
    <p:extLst>
      <p:ext uri="{BB962C8B-B14F-4D97-AF65-F5344CB8AC3E}">
        <p14:creationId xmlns:p14="http://schemas.microsoft.com/office/powerpoint/2010/main" val="1547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P spid="9"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Productivity: Concurrent Collections (Rice, Intel)</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86" name="Freeform 85"/>
          <p:cNvSpPr/>
          <p:nvPr/>
        </p:nvSpPr>
        <p:spPr>
          <a:xfrm>
            <a:off x="1725445" y="905442"/>
            <a:ext cx="6218107" cy="3676236"/>
          </a:xfrm>
          <a:custGeom>
            <a:avLst/>
            <a:gdLst>
              <a:gd name="connsiteX0" fmla="*/ 1986715 w 6218107"/>
              <a:gd name="connsiteY0" fmla="*/ 525474 h 3676236"/>
              <a:gd name="connsiteX1" fmla="*/ 1880485 w 6218107"/>
              <a:gd name="connsiteY1" fmla="*/ 631704 h 3676236"/>
              <a:gd name="connsiteX2" fmla="*/ 1880485 w 6218107"/>
              <a:gd name="connsiteY2" fmla="*/ 1056611 h 3676236"/>
              <a:gd name="connsiteX3" fmla="*/ 1986715 w 6218107"/>
              <a:gd name="connsiteY3" fmla="*/ 1162841 h 3676236"/>
              <a:gd name="connsiteX4" fmla="*/ 2516937 w 6218107"/>
              <a:gd name="connsiteY4" fmla="*/ 1162841 h 3676236"/>
              <a:gd name="connsiteX5" fmla="*/ 2623167 w 6218107"/>
              <a:gd name="connsiteY5" fmla="*/ 1056611 h 3676236"/>
              <a:gd name="connsiteX6" fmla="*/ 2623167 w 6218107"/>
              <a:gd name="connsiteY6" fmla="*/ 631704 h 3676236"/>
              <a:gd name="connsiteX7" fmla="*/ 2516937 w 6218107"/>
              <a:gd name="connsiteY7" fmla="*/ 525474 h 3676236"/>
              <a:gd name="connsiteX8" fmla="*/ 0 w 6218107"/>
              <a:gd name="connsiteY8" fmla="*/ 0 h 3676236"/>
              <a:gd name="connsiteX9" fmla="*/ 6218107 w 6218107"/>
              <a:gd name="connsiteY9" fmla="*/ 0 h 3676236"/>
              <a:gd name="connsiteX10" fmla="*/ 6218107 w 6218107"/>
              <a:gd name="connsiteY10" fmla="*/ 3676236 h 3676236"/>
              <a:gd name="connsiteX11" fmla="*/ 0 w 6218107"/>
              <a:gd name="connsiteY11" fmla="*/ 3676236 h 36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8107" h="3676236">
                <a:moveTo>
                  <a:pt x="1986715" y="525474"/>
                </a:moveTo>
                <a:cubicBezTo>
                  <a:pt x="1928046" y="525474"/>
                  <a:pt x="1880485" y="573035"/>
                  <a:pt x="1880485" y="631704"/>
                </a:cubicBezTo>
                <a:lnTo>
                  <a:pt x="1880485" y="1056611"/>
                </a:lnTo>
                <a:cubicBezTo>
                  <a:pt x="1880485" y="1115280"/>
                  <a:pt x="1928046" y="1162841"/>
                  <a:pt x="1986715" y="1162841"/>
                </a:cubicBezTo>
                <a:lnTo>
                  <a:pt x="2516937" y="1162841"/>
                </a:lnTo>
                <a:cubicBezTo>
                  <a:pt x="2575606" y="1162841"/>
                  <a:pt x="2623167" y="1115280"/>
                  <a:pt x="2623167" y="1056611"/>
                </a:cubicBezTo>
                <a:lnTo>
                  <a:pt x="2623167" y="631704"/>
                </a:lnTo>
                <a:cubicBezTo>
                  <a:pt x="2623167" y="573035"/>
                  <a:pt x="2575606" y="525474"/>
                  <a:pt x="2516937" y="525474"/>
                </a:cubicBezTo>
                <a:close/>
                <a:moveTo>
                  <a:pt x="0" y="0"/>
                </a:moveTo>
                <a:lnTo>
                  <a:pt x="6218107" y="0"/>
                </a:lnTo>
                <a:lnTo>
                  <a:pt x="6218107" y="3676236"/>
                </a:lnTo>
                <a:lnTo>
                  <a:pt x="0" y="3676236"/>
                </a:lnTo>
                <a:close/>
              </a:path>
            </a:pathLst>
          </a:cu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3600081" y="1387148"/>
            <a:ext cx="748531" cy="681135"/>
          </a:xfrm>
          <a:prstGeom prst="round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14</a:t>
            </a:fld>
            <a:endParaRPr lang="en-US" dirty="0"/>
          </a:p>
        </p:txBody>
      </p:sp>
    </p:spTree>
    <p:extLst>
      <p:ext uri="{BB962C8B-B14F-4D97-AF65-F5344CB8AC3E}">
        <p14:creationId xmlns:p14="http://schemas.microsoft.com/office/powerpoint/2010/main" val="49699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Productivity: Hierarchically Tiled Arrays (UIUC)</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86" name="Freeform 85"/>
          <p:cNvSpPr/>
          <p:nvPr/>
        </p:nvSpPr>
        <p:spPr>
          <a:xfrm>
            <a:off x="1725445" y="905442"/>
            <a:ext cx="6218107" cy="3676236"/>
          </a:xfrm>
          <a:custGeom>
            <a:avLst/>
            <a:gdLst>
              <a:gd name="connsiteX0" fmla="*/ 2546899 w 6218107"/>
              <a:gd name="connsiteY0" fmla="*/ 547141 h 3676236"/>
              <a:gd name="connsiteX1" fmla="*/ 2448700 w 6218107"/>
              <a:gd name="connsiteY1" fmla="*/ 645340 h 3676236"/>
              <a:gd name="connsiteX2" fmla="*/ 2448700 w 6218107"/>
              <a:gd name="connsiteY2" fmla="*/ 1038126 h 3676236"/>
              <a:gd name="connsiteX3" fmla="*/ 2546899 w 6218107"/>
              <a:gd name="connsiteY3" fmla="*/ 1136325 h 3676236"/>
              <a:gd name="connsiteX4" fmla="*/ 3007490 w 6218107"/>
              <a:gd name="connsiteY4" fmla="*/ 1136325 h 3676236"/>
              <a:gd name="connsiteX5" fmla="*/ 3105689 w 6218107"/>
              <a:gd name="connsiteY5" fmla="*/ 1038126 h 3676236"/>
              <a:gd name="connsiteX6" fmla="*/ 3105689 w 6218107"/>
              <a:gd name="connsiteY6" fmla="*/ 645340 h 3676236"/>
              <a:gd name="connsiteX7" fmla="*/ 3007490 w 6218107"/>
              <a:gd name="connsiteY7" fmla="*/ 547141 h 3676236"/>
              <a:gd name="connsiteX8" fmla="*/ 0 w 6218107"/>
              <a:gd name="connsiteY8" fmla="*/ 0 h 3676236"/>
              <a:gd name="connsiteX9" fmla="*/ 6218107 w 6218107"/>
              <a:gd name="connsiteY9" fmla="*/ 0 h 3676236"/>
              <a:gd name="connsiteX10" fmla="*/ 6218107 w 6218107"/>
              <a:gd name="connsiteY10" fmla="*/ 3676236 h 3676236"/>
              <a:gd name="connsiteX11" fmla="*/ 0 w 6218107"/>
              <a:gd name="connsiteY11" fmla="*/ 3676236 h 36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8107" h="3676236">
                <a:moveTo>
                  <a:pt x="2546899" y="547141"/>
                </a:moveTo>
                <a:cubicBezTo>
                  <a:pt x="2492665" y="547141"/>
                  <a:pt x="2448700" y="591106"/>
                  <a:pt x="2448700" y="645340"/>
                </a:cubicBezTo>
                <a:lnTo>
                  <a:pt x="2448700" y="1038126"/>
                </a:lnTo>
                <a:cubicBezTo>
                  <a:pt x="2448700" y="1092360"/>
                  <a:pt x="2492665" y="1136325"/>
                  <a:pt x="2546899" y="1136325"/>
                </a:cubicBezTo>
                <a:lnTo>
                  <a:pt x="3007490" y="1136325"/>
                </a:lnTo>
                <a:cubicBezTo>
                  <a:pt x="3061724" y="1136325"/>
                  <a:pt x="3105689" y="1092360"/>
                  <a:pt x="3105689" y="1038126"/>
                </a:cubicBezTo>
                <a:lnTo>
                  <a:pt x="3105689" y="645340"/>
                </a:lnTo>
                <a:cubicBezTo>
                  <a:pt x="3105689" y="591106"/>
                  <a:pt x="3061724" y="547141"/>
                  <a:pt x="3007490" y="547141"/>
                </a:cubicBezTo>
                <a:close/>
                <a:moveTo>
                  <a:pt x="0" y="0"/>
                </a:moveTo>
                <a:lnTo>
                  <a:pt x="6218107" y="0"/>
                </a:lnTo>
                <a:lnTo>
                  <a:pt x="6218107" y="3676236"/>
                </a:lnTo>
                <a:lnTo>
                  <a:pt x="0" y="3676236"/>
                </a:lnTo>
                <a:close/>
              </a:path>
            </a:pathLst>
          </a:cu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4155864" y="1437517"/>
            <a:ext cx="706959" cy="630195"/>
          </a:xfrm>
          <a:prstGeom prst="round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15</a:t>
            </a:fld>
            <a:endParaRPr lang="en-US" dirty="0"/>
          </a:p>
        </p:txBody>
      </p:sp>
    </p:spTree>
    <p:extLst>
      <p:ext uri="{BB962C8B-B14F-4D97-AF65-F5344CB8AC3E}">
        <p14:creationId xmlns:p14="http://schemas.microsoft.com/office/powerpoint/2010/main" val="342533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Productivity: R-Stream (Reservoir Labs)</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89" name="Freeform 88"/>
          <p:cNvSpPr/>
          <p:nvPr/>
        </p:nvSpPr>
        <p:spPr>
          <a:xfrm>
            <a:off x="1725445" y="905442"/>
            <a:ext cx="6218107" cy="3676236"/>
          </a:xfrm>
          <a:custGeom>
            <a:avLst/>
            <a:gdLst>
              <a:gd name="connsiteX0" fmla="*/ 2851817 w 6218107"/>
              <a:gd name="connsiteY0" fmla="*/ 1052296 h 3676236"/>
              <a:gd name="connsiteX1" fmla="*/ 2761046 w 6218107"/>
              <a:gd name="connsiteY1" fmla="*/ 1143067 h 3676236"/>
              <a:gd name="connsiteX2" fmla="*/ 2761046 w 6218107"/>
              <a:gd name="connsiteY2" fmla="*/ 1506140 h 3676236"/>
              <a:gd name="connsiteX3" fmla="*/ 2851817 w 6218107"/>
              <a:gd name="connsiteY3" fmla="*/ 1596911 h 3676236"/>
              <a:gd name="connsiteX4" fmla="*/ 3708854 w 6218107"/>
              <a:gd name="connsiteY4" fmla="*/ 1596911 h 3676236"/>
              <a:gd name="connsiteX5" fmla="*/ 3799625 w 6218107"/>
              <a:gd name="connsiteY5" fmla="*/ 1506140 h 3676236"/>
              <a:gd name="connsiteX6" fmla="*/ 3799625 w 6218107"/>
              <a:gd name="connsiteY6" fmla="*/ 1143067 h 3676236"/>
              <a:gd name="connsiteX7" fmla="*/ 3708854 w 6218107"/>
              <a:gd name="connsiteY7" fmla="*/ 1052296 h 3676236"/>
              <a:gd name="connsiteX8" fmla="*/ 0 w 6218107"/>
              <a:gd name="connsiteY8" fmla="*/ 0 h 3676236"/>
              <a:gd name="connsiteX9" fmla="*/ 6218107 w 6218107"/>
              <a:gd name="connsiteY9" fmla="*/ 0 h 3676236"/>
              <a:gd name="connsiteX10" fmla="*/ 6218107 w 6218107"/>
              <a:gd name="connsiteY10" fmla="*/ 3676236 h 3676236"/>
              <a:gd name="connsiteX11" fmla="*/ 0 w 6218107"/>
              <a:gd name="connsiteY11" fmla="*/ 3676236 h 36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8107" h="3676236">
                <a:moveTo>
                  <a:pt x="2851817" y="1052296"/>
                </a:moveTo>
                <a:cubicBezTo>
                  <a:pt x="2801686" y="1052296"/>
                  <a:pt x="2761046" y="1092936"/>
                  <a:pt x="2761046" y="1143067"/>
                </a:cubicBezTo>
                <a:lnTo>
                  <a:pt x="2761046" y="1506140"/>
                </a:lnTo>
                <a:cubicBezTo>
                  <a:pt x="2761046" y="1556271"/>
                  <a:pt x="2801686" y="1596911"/>
                  <a:pt x="2851817" y="1596911"/>
                </a:cubicBezTo>
                <a:lnTo>
                  <a:pt x="3708854" y="1596911"/>
                </a:lnTo>
                <a:cubicBezTo>
                  <a:pt x="3758985" y="1596911"/>
                  <a:pt x="3799625" y="1556271"/>
                  <a:pt x="3799625" y="1506140"/>
                </a:cubicBezTo>
                <a:lnTo>
                  <a:pt x="3799625" y="1143067"/>
                </a:lnTo>
                <a:cubicBezTo>
                  <a:pt x="3799625" y="1092936"/>
                  <a:pt x="3758985" y="1052296"/>
                  <a:pt x="3708854" y="1052296"/>
                </a:cubicBezTo>
                <a:close/>
                <a:moveTo>
                  <a:pt x="0" y="0"/>
                </a:moveTo>
                <a:lnTo>
                  <a:pt x="6218107" y="0"/>
                </a:lnTo>
                <a:lnTo>
                  <a:pt x="6218107" y="3676236"/>
                </a:lnTo>
                <a:lnTo>
                  <a:pt x="0" y="3676236"/>
                </a:lnTo>
                <a:close/>
              </a:path>
            </a:pathLst>
          </a:cu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4491635" y="1910463"/>
            <a:ext cx="1033436" cy="622856"/>
          </a:xfrm>
          <a:prstGeom prst="round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16</a:t>
            </a:fld>
            <a:endParaRPr lang="en-US" dirty="0"/>
          </a:p>
        </p:txBody>
      </p:sp>
    </p:spTree>
    <p:extLst>
      <p:ext uri="{BB962C8B-B14F-4D97-AF65-F5344CB8AC3E}">
        <p14:creationId xmlns:p14="http://schemas.microsoft.com/office/powerpoint/2010/main" val="253569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17</a:t>
            </a:fld>
            <a:endParaRPr lang="en-US" dirty="0"/>
          </a:p>
        </p:txBody>
      </p:sp>
      <p:sp>
        <p:nvSpPr>
          <p:cNvPr id="5" name="Title 4"/>
          <p:cNvSpPr>
            <a:spLocks noGrp="1"/>
          </p:cNvSpPr>
          <p:nvPr>
            <p:ph type="title"/>
          </p:nvPr>
        </p:nvSpPr>
        <p:spPr/>
        <p:txBody>
          <a:bodyPr/>
          <a:lstStyle/>
          <a:p>
            <a:r>
              <a:rPr lang="en-US" dirty="0" smtClean="0"/>
              <a:t>R-Stream: Polymorphic Optimizing Translator</a:t>
            </a: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b="75927"/>
          <a:stretch/>
        </p:blipFill>
        <p:spPr>
          <a:xfrm>
            <a:off x="455613" y="947574"/>
            <a:ext cx="5321300" cy="1343682"/>
          </a:xfrm>
          <a:prstGeom prst="rect">
            <a:avLst/>
          </a:prstGeom>
        </p:spPr>
      </p:pic>
      <p:pic>
        <p:nvPicPr>
          <p:cNvPr id="7" name="Picture 6"/>
          <p:cNvPicPr/>
          <p:nvPr/>
        </p:nvPicPr>
        <p:blipFill rotWithShape="1">
          <a:blip r:embed="rId2">
            <a:extLst>
              <a:ext uri="{28A0092B-C50C-407E-A947-70E740481C1C}">
                <a14:useLocalDpi xmlns:a14="http://schemas.microsoft.com/office/drawing/2010/main" val="0"/>
              </a:ext>
            </a:extLst>
          </a:blip>
          <a:srcRect t="24450"/>
          <a:stretch/>
        </p:blipFill>
        <p:spPr>
          <a:xfrm>
            <a:off x="3519433" y="607440"/>
            <a:ext cx="5321300" cy="4216947"/>
          </a:xfrm>
          <a:prstGeom prst="rect">
            <a:avLst/>
          </a:prstGeom>
          <a:solidFill>
            <a:schemeClr val="accent3">
              <a:lumMod val="40000"/>
              <a:lumOff val="60000"/>
            </a:schemeClr>
          </a:solidFill>
        </p:spPr>
      </p:pic>
      <p:sp>
        <p:nvSpPr>
          <p:cNvPr id="8" name="TextBox 7"/>
          <p:cNvSpPr txBox="1"/>
          <p:nvPr/>
        </p:nvSpPr>
        <p:spPr>
          <a:xfrm>
            <a:off x="455613" y="2631391"/>
            <a:ext cx="2928718" cy="2192996"/>
          </a:xfrm>
          <a:prstGeom prst="rect">
            <a:avLst/>
          </a:prstGeom>
          <a:noFill/>
        </p:spPr>
        <p:txBody>
          <a:bodyPr vert="horz" wrap="square" lIns="0" tIns="0" rIns="0" bIns="0" rtlCol="0">
            <a:normAutofit fontScale="85000" lnSpcReduction="20000"/>
          </a:bodyPr>
          <a:lstStyle/>
          <a:p>
            <a:pPr marL="285750" indent="-285750">
              <a:buFont typeface="Arial" panose="020B0604020202020204" pitchFamily="34" charset="0"/>
              <a:buChar char="•"/>
            </a:pPr>
            <a:r>
              <a:rPr lang="en-US" dirty="0"/>
              <a:t>A</a:t>
            </a:r>
            <a:r>
              <a:rPr lang="en-US" dirty="0" smtClean="0"/>
              <a:t>utomatic </a:t>
            </a:r>
            <a:r>
              <a:rPr lang="en-US" dirty="0"/>
              <a:t>parallelization and locality optimization</a:t>
            </a:r>
          </a:p>
          <a:p>
            <a:pPr marL="285750" indent="-285750">
              <a:buFont typeface="Arial" panose="020B0604020202020204" pitchFamily="34" charset="0"/>
              <a:buChar char="•"/>
            </a:pPr>
            <a:r>
              <a:rPr lang="en-US" dirty="0"/>
              <a:t>A</a:t>
            </a:r>
            <a:r>
              <a:rPr lang="en-US" dirty="0" smtClean="0"/>
              <a:t>utomatic </a:t>
            </a:r>
            <a:r>
              <a:rPr lang="en-US" dirty="0"/>
              <a:t>explicit communications generation and explicit </a:t>
            </a:r>
            <a:r>
              <a:rPr lang="en-US" dirty="0" err="1"/>
              <a:t>datablock</a:t>
            </a:r>
            <a:r>
              <a:rPr lang="en-US" dirty="0"/>
              <a:t> management</a:t>
            </a:r>
          </a:p>
          <a:p>
            <a:pPr marL="285750" indent="-285750">
              <a:buFont typeface="Arial" panose="020B0604020202020204" pitchFamily="34" charset="0"/>
              <a:buChar char="•"/>
            </a:pPr>
            <a:r>
              <a:rPr lang="en-US" dirty="0"/>
              <a:t>A</a:t>
            </a:r>
            <a:r>
              <a:rPr lang="en-US" dirty="0" smtClean="0"/>
              <a:t>utomatic </a:t>
            </a:r>
            <a:r>
              <a:rPr lang="en-US" dirty="0"/>
              <a:t>formation of OCR EDT programs (and other runtimes)</a:t>
            </a:r>
          </a:p>
          <a:p>
            <a:pPr marL="285750" indent="-285750">
              <a:buFont typeface="Arial" panose="020B0604020202020204" pitchFamily="34" charset="0"/>
              <a:buChar char="•"/>
            </a:pPr>
            <a:r>
              <a:rPr lang="en-US" dirty="0"/>
              <a:t>D</a:t>
            </a:r>
            <a:r>
              <a:rPr lang="en-US" dirty="0" smtClean="0"/>
              <a:t>ynamic </a:t>
            </a:r>
            <a:r>
              <a:rPr lang="en-US" dirty="0"/>
              <a:t>creation and management of dependences</a:t>
            </a:r>
            <a:endParaRPr lang="en-US" dirty="0" smtClean="0">
              <a:solidFill>
                <a:srgbClr val="003C71"/>
              </a:solidFill>
            </a:endParaRPr>
          </a:p>
        </p:txBody>
      </p:sp>
    </p:spTree>
    <p:extLst>
      <p:ext uri="{BB962C8B-B14F-4D97-AF65-F5344CB8AC3E}">
        <p14:creationId xmlns:p14="http://schemas.microsoft.com/office/powerpoint/2010/main" val="116828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Task-Execution Runtime (PNNL)</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88" name="Freeform 87"/>
          <p:cNvSpPr/>
          <p:nvPr/>
        </p:nvSpPr>
        <p:spPr>
          <a:xfrm>
            <a:off x="1706245" y="891647"/>
            <a:ext cx="6201766" cy="3676236"/>
          </a:xfrm>
          <a:custGeom>
            <a:avLst/>
            <a:gdLst>
              <a:gd name="connsiteX0" fmla="*/ 1965948 w 6201766"/>
              <a:gd name="connsiteY0" fmla="*/ 2250387 h 3676236"/>
              <a:gd name="connsiteX1" fmla="*/ 1854078 w 6201766"/>
              <a:gd name="connsiteY1" fmla="*/ 2362257 h 3676236"/>
              <a:gd name="connsiteX2" fmla="*/ 1854078 w 6201766"/>
              <a:gd name="connsiteY2" fmla="*/ 2809726 h 3676236"/>
              <a:gd name="connsiteX3" fmla="*/ 1965948 w 6201766"/>
              <a:gd name="connsiteY3" fmla="*/ 2921596 h 3676236"/>
              <a:gd name="connsiteX4" fmla="*/ 4008753 w 6201766"/>
              <a:gd name="connsiteY4" fmla="*/ 2921596 h 3676236"/>
              <a:gd name="connsiteX5" fmla="*/ 4120623 w 6201766"/>
              <a:gd name="connsiteY5" fmla="*/ 2809726 h 3676236"/>
              <a:gd name="connsiteX6" fmla="*/ 4120623 w 6201766"/>
              <a:gd name="connsiteY6" fmla="*/ 2362257 h 3676236"/>
              <a:gd name="connsiteX7" fmla="*/ 4008753 w 6201766"/>
              <a:gd name="connsiteY7" fmla="*/ 2250387 h 3676236"/>
              <a:gd name="connsiteX8" fmla="*/ 0 w 6201766"/>
              <a:gd name="connsiteY8" fmla="*/ 0 h 3676236"/>
              <a:gd name="connsiteX9" fmla="*/ 6201766 w 6201766"/>
              <a:gd name="connsiteY9" fmla="*/ 0 h 3676236"/>
              <a:gd name="connsiteX10" fmla="*/ 6201766 w 6201766"/>
              <a:gd name="connsiteY10" fmla="*/ 3676236 h 3676236"/>
              <a:gd name="connsiteX11" fmla="*/ 0 w 6201766"/>
              <a:gd name="connsiteY11" fmla="*/ 3676236 h 36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1766" h="3676236">
                <a:moveTo>
                  <a:pt x="1965948" y="2250387"/>
                </a:moveTo>
                <a:cubicBezTo>
                  <a:pt x="1904164" y="2250387"/>
                  <a:pt x="1854078" y="2300473"/>
                  <a:pt x="1854078" y="2362257"/>
                </a:cubicBezTo>
                <a:lnTo>
                  <a:pt x="1854078" y="2809726"/>
                </a:lnTo>
                <a:cubicBezTo>
                  <a:pt x="1854078" y="2871510"/>
                  <a:pt x="1904164" y="2921596"/>
                  <a:pt x="1965948" y="2921596"/>
                </a:cubicBezTo>
                <a:lnTo>
                  <a:pt x="4008753" y="2921596"/>
                </a:lnTo>
                <a:cubicBezTo>
                  <a:pt x="4070537" y="2921596"/>
                  <a:pt x="4120623" y="2871510"/>
                  <a:pt x="4120623" y="2809726"/>
                </a:cubicBezTo>
                <a:lnTo>
                  <a:pt x="4120623" y="2362257"/>
                </a:lnTo>
                <a:cubicBezTo>
                  <a:pt x="4120623" y="2300473"/>
                  <a:pt x="4070537" y="2250387"/>
                  <a:pt x="4008753" y="2250387"/>
                </a:cubicBezTo>
                <a:close/>
                <a:moveTo>
                  <a:pt x="0" y="0"/>
                </a:moveTo>
                <a:lnTo>
                  <a:pt x="6201766" y="0"/>
                </a:lnTo>
                <a:lnTo>
                  <a:pt x="6201766" y="3676236"/>
                </a:lnTo>
                <a:lnTo>
                  <a:pt x="0" y="3676236"/>
                </a:lnTo>
                <a:close/>
              </a:path>
            </a:pathLst>
          </a:cu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3529795" y="3091899"/>
            <a:ext cx="2346520" cy="783099"/>
          </a:xfrm>
          <a:prstGeom prst="round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E2556C5-CE8C-6547-B838-EA80C61A4AF7}" type="slidenum">
              <a:rPr lang="en-US" smtClean="0"/>
              <a:pPr/>
              <a:t>18</a:t>
            </a:fld>
            <a:endParaRPr lang="en-US" dirty="0"/>
          </a:p>
        </p:txBody>
      </p:sp>
    </p:spTree>
    <p:extLst>
      <p:ext uri="{BB962C8B-B14F-4D97-AF65-F5344CB8AC3E}">
        <p14:creationId xmlns:p14="http://schemas.microsoft.com/office/powerpoint/2010/main" val="188465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Software Ecosystem: Support today, find tomorrow</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90" name="Freeform 89"/>
          <p:cNvSpPr/>
          <p:nvPr/>
        </p:nvSpPr>
        <p:spPr>
          <a:xfrm>
            <a:off x="1725445" y="905442"/>
            <a:ext cx="6218107" cy="3676236"/>
          </a:xfrm>
          <a:custGeom>
            <a:avLst/>
            <a:gdLst>
              <a:gd name="connsiteX0" fmla="*/ 3251129 w 6218107"/>
              <a:gd name="connsiteY0" fmla="*/ 3330335 h 3676236"/>
              <a:gd name="connsiteX1" fmla="*/ 3199285 w 6218107"/>
              <a:gd name="connsiteY1" fmla="*/ 3382179 h 3676236"/>
              <a:gd name="connsiteX2" fmla="*/ 3199285 w 6218107"/>
              <a:gd name="connsiteY2" fmla="*/ 3589550 h 3676236"/>
              <a:gd name="connsiteX3" fmla="*/ 3251129 w 6218107"/>
              <a:gd name="connsiteY3" fmla="*/ 3641394 h 3676236"/>
              <a:gd name="connsiteX4" fmla="*/ 4301916 w 6218107"/>
              <a:gd name="connsiteY4" fmla="*/ 3641394 h 3676236"/>
              <a:gd name="connsiteX5" fmla="*/ 4353760 w 6218107"/>
              <a:gd name="connsiteY5" fmla="*/ 3589550 h 3676236"/>
              <a:gd name="connsiteX6" fmla="*/ 4353760 w 6218107"/>
              <a:gd name="connsiteY6" fmla="*/ 3382179 h 3676236"/>
              <a:gd name="connsiteX7" fmla="*/ 4301916 w 6218107"/>
              <a:gd name="connsiteY7" fmla="*/ 3330335 h 3676236"/>
              <a:gd name="connsiteX8" fmla="*/ 0 w 6218107"/>
              <a:gd name="connsiteY8" fmla="*/ 0 h 3676236"/>
              <a:gd name="connsiteX9" fmla="*/ 6218107 w 6218107"/>
              <a:gd name="connsiteY9" fmla="*/ 0 h 3676236"/>
              <a:gd name="connsiteX10" fmla="*/ 6218107 w 6218107"/>
              <a:gd name="connsiteY10" fmla="*/ 3676236 h 3676236"/>
              <a:gd name="connsiteX11" fmla="*/ 0 w 6218107"/>
              <a:gd name="connsiteY11" fmla="*/ 3676236 h 36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8107" h="3676236">
                <a:moveTo>
                  <a:pt x="3251129" y="3330335"/>
                </a:moveTo>
                <a:cubicBezTo>
                  <a:pt x="3222496" y="3330335"/>
                  <a:pt x="3199285" y="3353546"/>
                  <a:pt x="3199285" y="3382179"/>
                </a:cubicBezTo>
                <a:lnTo>
                  <a:pt x="3199285" y="3589550"/>
                </a:lnTo>
                <a:cubicBezTo>
                  <a:pt x="3199285" y="3618183"/>
                  <a:pt x="3222496" y="3641394"/>
                  <a:pt x="3251129" y="3641394"/>
                </a:cubicBezTo>
                <a:lnTo>
                  <a:pt x="4301916" y="3641394"/>
                </a:lnTo>
                <a:cubicBezTo>
                  <a:pt x="4330549" y="3641394"/>
                  <a:pt x="4353760" y="3618183"/>
                  <a:pt x="4353760" y="3589550"/>
                </a:cubicBezTo>
                <a:lnTo>
                  <a:pt x="4353760" y="3382179"/>
                </a:lnTo>
                <a:cubicBezTo>
                  <a:pt x="4353760" y="3353546"/>
                  <a:pt x="4330549" y="3330335"/>
                  <a:pt x="4301916" y="3330335"/>
                </a:cubicBezTo>
                <a:close/>
                <a:moveTo>
                  <a:pt x="0" y="0"/>
                </a:moveTo>
                <a:lnTo>
                  <a:pt x="6218107" y="0"/>
                </a:lnTo>
                <a:lnTo>
                  <a:pt x="6218107" y="3676236"/>
                </a:lnTo>
                <a:lnTo>
                  <a:pt x="0" y="3676236"/>
                </a:lnTo>
                <a:close/>
              </a:path>
            </a:pathLst>
          </a:cu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4889391" y="4182884"/>
            <a:ext cx="1217119" cy="384999"/>
          </a:xfrm>
          <a:prstGeom prst="round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19</a:t>
            </a:fld>
            <a:endParaRPr lang="en-US" dirty="0"/>
          </a:p>
        </p:txBody>
      </p:sp>
    </p:spTree>
    <p:extLst>
      <p:ext uri="{BB962C8B-B14F-4D97-AF65-F5344CB8AC3E}">
        <p14:creationId xmlns:p14="http://schemas.microsoft.com/office/powerpoint/2010/main" val="196122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a:t>Overview of extreme-scale programs</a:t>
            </a:r>
          </a:p>
          <a:p>
            <a:r>
              <a:rPr lang="en-US" sz="2400" dirty="0"/>
              <a:t>Architecture &amp; software stack</a:t>
            </a:r>
          </a:p>
          <a:p>
            <a:r>
              <a:rPr lang="en-US" sz="2400" dirty="0"/>
              <a:t>Results of Tools and Applications</a:t>
            </a:r>
          </a:p>
          <a:p>
            <a:r>
              <a:rPr lang="en-US" sz="2400" dirty="0"/>
              <a:t>Community Responses</a:t>
            </a:r>
          </a:p>
          <a:p>
            <a:r>
              <a:rPr lang="en-US" sz="2400" dirty="0"/>
              <a:t>Report </a:t>
            </a:r>
            <a:r>
              <a:rPr lang="en-US" sz="2400" dirty="0" smtClean="0"/>
              <a:t>Card</a:t>
            </a:r>
          </a:p>
          <a:p>
            <a:r>
              <a:rPr lang="en-US" sz="2400" dirty="0" smtClean="0"/>
              <a:t>Future Work</a:t>
            </a:r>
            <a:endParaRPr lang="en-US" sz="2400" dirty="0"/>
          </a:p>
        </p:txBody>
      </p:sp>
    </p:spTree>
    <p:extLst>
      <p:ext uri="{BB962C8B-B14F-4D97-AF65-F5344CB8AC3E}">
        <p14:creationId xmlns:p14="http://schemas.microsoft.com/office/powerpoint/2010/main" val="3032997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59410" y="2411368"/>
            <a:ext cx="974558"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Glue Logic</a:t>
            </a:r>
            <a:endParaRPr lang="en-US" sz="900" dirty="0"/>
          </a:p>
        </p:txBody>
      </p:sp>
      <p:sp>
        <p:nvSpPr>
          <p:cNvPr id="6" name="Title 5"/>
          <p:cNvSpPr>
            <a:spLocks noGrp="1"/>
          </p:cNvSpPr>
          <p:nvPr>
            <p:ph type="title"/>
          </p:nvPr>
        </p:nvSpPr>
        <p:spPr/>
        <p:txBody>
          <a:bodyPr/>
          <a:lstStyle/>
          <a:p>
            <a:r>
              <a:rPr lang="en-US" dirty="0" smtClean="0"/>
              <a:t>OCR and </a:t>
            </a:r>
            <a:r>
              <a:rPr lang="en-US" dirty="0" err="1" smtClean="0"/>
              <a:t>SoC</a:t>
            </a:r>
            <a:r>
              <a:rPr lang="en-US" dirty="0" smtClean="0"/>
              <a:t> Methodology: Co-Design</a:t>
            </a:r>
            <a:endParaRPr lang="en-US" dirty="0"/>
          </a:p>
        </p:txBody>
      </p:sp>
      <p:sp>
        <p:nvSpPr>
          <p:cNvPr id="7" name="Rectangle 6"/>
          <p:cNvSpPr/>
          <p:nvPr/>
        </p:nvSpPr>
        <p:spPr>
          <a:xfrm>
            <a:off x="5942012" y="2355233"/>
            <a:ext cx="609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t>NLNI</a:t>
            </a:r>
          </a:p>
        </p:txBody>
      </p:sp>
      <p:sp>
        <p:nvSpPr>
          <p:cNvPr id="8" name="Rounded Rectangle 7"/>
          <p:cNvSpPr/>
          <p:nvPr/>
        </p:nvSpPr>
        <p:spPr>
          <a:xfrm>
            <a:off x="2535628" y="900375"/>
            <a:ext cx="457201" cy="31475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solidFill>
                  <a:schemeClr val="tx1"/>
                </a:solidFill>
              </a:rPr>
              <a:t>sL1</a:t>
            </a:r>
            <a:endParaRPr lang="en-US" sz="1000" b="1" dirty="0">
              <a:solidFill>
                <a:schemeClr val="tx1"/>
              </a:solidFill>
            </a:endParaRPr>
          </a:p>
        </p:txBody>
      </p:sp>
      <p:grpSp>
        <p:nvGrpSpPr>
          <p:cNvPr id="9" name="Group 8"/>
          <p:cNvGrpSpPr/>
          <p:nvPr/>
        </p:nvGrpSpPr>
        <p:grpSpPr>
          <a:xfrm>
            <a:off x="734696" y="824278"/>
            <a:ext cx="1648534" cy="915138"/>
            <a:chOff x="3708084" y="2625031"/>
            <a:chExt cx="1648534" cy="915138"/>
          </a:xfrm>
        </p:grpSpPr>
        <p:sp>
          <p:nvSpPr>
            <p:cNvPr id="10" name="Rounded Rectangle 9"/>
            <p:cNvSpPr/>
            <p:nvPr/>
          </p:nvSpPr>
          <p:spPr>
            <a:xfrm>
              <a:off x="3708084" y="2625031"/>
              <a:ext cx="1648534" cy="915138"/>
            </a:xfrm>
            <a:prstGeom prst="roundRect">
              <a:avLst>
                <a:gd name="adj" fmla="val 25479"/>
              </a:avLst>
            </a:prstGeom>
            <a:ln/>
          </p:spPr>
          <p:style>
            <a:lnRef idx="1">
              <a:schemeClr val="accent6"/>
            </a:lnRef>
            <a:fillRef idx="2">
              <a:schemeClr val="accent6"/>
            </a:fillRef>
            <a:effectRef idx="1">
              <a:schemeClr val="accent6"/>
            </a:effectRef>
            <a:fontRef idx="minor">
              <a:schemeClr val="dk1"/>
            </a:fontRef>
          </p:style>
          <p:txBody>
            <a:bodyPr rtlCol="0" anchor="ctr"/>
            <a:lstStyle/>
            <a:p>
              <a:endParaRPr lang="en-US" sz="1100" b="1" dirty="0">
                <a:solidFill>
                  <a:schemeClr val="tx1"/>
                </a:solidFill>
              </a:endParaRPr>
            </a:p>
          </p:txBody>
        </p:sp>
        <p:sp>
          <p:nvSpPr>
            <p:cNvPr id="11" name="TextBox 10"/>
            <p:cNvSpPr txBox="1"/>
            <p:nvPr/>
          </p:nvSpPr>
          <p:spPr>
            <a:xfrm>
              <a:off x="3708084" y="2625769"/>
              <a:ext cx="1648534" cy="553998"/>
            </a:xfrm>
            <a:prstGeom prst="rect">
              <a:avLst/>
            </a:prstGeom>
            <a:noFill/>
          </p:spPr>
          <p:txBody>
            <a:bodyPr wrap="square" rtlCol="0">
              <a:spAutoFit/>
            </a:bodyPr>
            <a:lstStyle/>
            <a:p>
              <a:pPr algn="ctr"/>
              <a:r>
                <a:rPr lang="en-US" sz="1000" b="1" dirty="0" smtClean="0">
                  <a:solidFill>
                    <a:srgbClr val="000000"/>
                  </a:solidFill>
                </a:rPr>
                <a:t>System Processor: </a:t>
              </a:r>
            </a:p>
            <a:p>
              <a:pPr algn="ctr"/>
              <a:r>
                <a:rPr lang="en-US" sz="1000" b="1" dirty="0" smtClean="0">
                  <a:solidFill>
                    <a:srgbClr val="000000"/>
                  </a:solidFill>
                </a:rPr>
                <a:t>Runtime/OS </a:t>
              </a:r>
            </a:p>
            <a:p>
              <a:pPr algn="ctr"/>
              <a:r>
                <a:rPr lang="en-US" sz="1000" b="1" dirty="0" smtClean="0">
                  <a:solidFill>
                    <a:srgbClr val="000000"/>
                  </a:solidFill>
                </a:rPr>
                <a:t>“Control Plane”</a:t>
              </a:r>
              <a:endParaRPr lang="en-US" sz="1000" b="1" dirty="0">
                <a:solidFill>
                  <a:srgbClr val="000000"/>
                </a:solidFill>
              </a:endParaRPr>
            </a:p>
          </p:txBody>
        </p:sp>
      </p:grpSp>
      <p:sp>
        <p:nvSpPr>
          <p:cNvPr id="12" name="Rounded Rectangle 11"/>
          <p:cNvSpPr/>
          <p:nvPr/>
        </p:nvSpPr>
        <p:spPr>
          <a:xfrm>
            <a:off x="863115" y="1382726"/>
            <a:ext cx="457201" cy="31475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13" name="Rounded Rectangle 12"/>
          <p:cNvSpPr/>
          <p:nvPr/>
        </p:nvSpPr>
        <p:spPr>
          <a:xfrm>
            <a:off x="1797588" y="1382726"/>
            <a:ext cx="457201" cy="31475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sp>
        <p:nvSpPr>
          <p:cNvPr id="14" name="Rectangle 13"/>
          <p:cNvSpPr/>
          <p:nvPr/>
        </p:nvSpPr>
        <p:spPr>
          <a:xfrm>
            <a:off x="225272" y="2823531"/>
            <a:ext cx="609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err="1" smtClean="0"/>
              <a:t>Async</a:t>
            </a:r>
            <a:r>
              <a:rPr lang="en-US" sz="1000" dirty="0" smtClean="0"/>
              <a:t> Off. Eng.</a:t>
            </a:r>
          </a:p>
        </p:txBody>
      </p:sp>
      <p:sp>
        <p:nvSpPr>
          <p:cNvPr id="16" name="Up-Down Arrow 15"/>
          <p:cNvSpPr/>
          <p:nvPr/>
        </p:nvSpPr>
        <p:spPr>
          <a:xfrm>
            <a:off x="1406563" y="1686790"/>
            <a:ext cx="304800" cy="1652272"/>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7" name="Straight Arrow Connector 16"/>
          <p:cNvCxnSpPr>
            <a:stCxn id="8" idx="1"/>
          </p:cNvCxnSpPr>
          <p:nvPr/>
        </p:nvCxnSpPr>
        <p:spPr>
          <a:xfrm flipH="1">
            <a:off x="2208212" y="1057755"/>
            <a:ext cx="327416"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1179321" y="2424478"/>
            <a:ext cx="759283" cy="457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000" dirty="0" smtClean="0"/>
              <a:t>Bus Gasket</a:t>
            </a:r>
            <a:endParaRPr lang="en-US" sz="1000" dirty="0"/>
          </a:p>
        </p:txBody>
      </p:sp>
      <p:sp>
        <p:nvSpPr>
          <p:cNvPr id="23" name="Rounded Rectangle 22"/>
          <p:cNvSpPr/>
          <p:nvPr/>
        </p:nvSpPr>
        <p:spPr>
          <a:xfrm>
            <a:off x="1320316" y="3340294"/>
            <a:ext cx="457201" cy="31475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solidFill>
                  <a:schemeClr val="tx1"/>
                </a:solidFill>
              </a:rPr>
              <a:t>uL2</a:t>
            </a:r>
            <a:endParaRPr lang="en-US" sz="1000" b="1" dirty="0">
              <a:solidFill>
                <a:schemeClr val="tx1"/>
              </a:solidFill>
            </a:endParaRPr>
          </a:p>
        </p:txBody>
      </p:sp>
      <p:sp>
        <p:nvSpPr>
          <p:cNvPr id="24" name="Left-Right Arrow 23"/>
          <p:cNvSpPr/>
          <p:nvPr/>
        </p:nvSpPr>
        <p:spPr>
          <a:xfrm>
            <a:off x="1903412" y="2462578"/>
            <a:ext cx="4110380" cy="381000"/>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smtClean="0"/>
              <a:t>Intra-Accelerator Network</a:t>
            </a:r>
            <a:endParaRPr lang="en-US" sz="1000" b="1" dirty="0"/>
          </a:p>
        </p:txBody>
      </p:sp>
      <p:sp>
        <p:nvSpPr>
          <p:cNvPr id="25" name="Rounded Rectangle 24"/>
          <p:cNvSpPr/>
          <p:nvPr/>
        </p:nvSpPr>
        <p:spPr>
          <a:xfrm>
            <a:off x="2867824" y="3866022"/>
            <a:ext cx="2667000" cy="38725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smtClean="0">
                <a:solidFill>
                  <a:schemeClr val="tx1"/>
                </a:solidFill>
              </a:rPr>
              <a:t>sL2</a:t>
            </a:r>
            <a:endParaRPr lang="en-US" sz="1000" b="1" dirty="0">
              <a:solidFill>
                <a:schemeClr val="tx1"/>
              </a:solidFill>
            </a:endParaRPr>
          </a:p>
        </p:txBody>
      </p:sp>
      <p:sp>
        <p:nvSpPr>
          <p:cNvPr id="31" name="Cloud 30"/>
          <p:cNvSpPr/>
          <p:nvPr/>
        </p:nvSpPr>
        <p:spPr>
          <a:xfrm>
            <a:off x="7474139" y="1697121"/>
            <a:ext cx="1211074" cy="2032613"/>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dirty="0" smtClean="0"/>
              <a:t>On-die I/O Fabric</a:t>
            </a:r>
            <a:endParaRPr lang="en-US" sz="1100" dirty="0"/>
          </a:p>
        </p:txBody>
      </p:sp>
      <p:sp>
        <p:nvSpPr>
          <p:cNvPr id="32" name="Left-Right Arrow 31"/>
          <p:cNvSpPr/>
          <p:nvPr/>
        </p:nvSpPr>
        <p:spPr>
          <a:xfrm>
            <a:off x="6475412" y="2469533"/>
            <a:ext cx="1066800" cy="381000"/>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700" b="1" dirty="0" smtClean="0"/>
          </a:p>
        </p:txBody>
      </p:sp>
      <p:sp>
        <p:nvSpPr>
          <p:cNvPr id="33" name="Left-Right Arrow 32"/>
          <p:cNvSpPr/>
          <p:nvPr/>
        </p:nvSpPr>
        <p:spPr>
          <a:xfrm>
            <a:off x="7085012" y="1979227"/>
            <a:ext cx="685800" cy="150307"/>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900" b="1" dirty="0" smtClean="0"/>
          </a:p>
        </p:txBody>
      </p:sp>
      <p:sp>
        <p:nvSpPr>
          <p:cNvPr id="34" name="Left-Right Arrow 33"/>
          <p:cNvSpPr/>
          <p:nvPr/>
        </p:nvSpPr>
        <p:spPr>
          <a:xfrm>
            <a:off x="7008812" y="2207827"/>
            <a:ext cx="685800" cy="150307"/>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900" b="1" dirty="0" smtClean="0"/>
          </a:p>
        </p:txBody>
      </p:sp>
      <p:sp>
        <p:nvSpPr>
          <p:cNvPr id="35" name="Left-Right Arrow 34"/>
          <p:cNvSpPr/>
          <p:nvPr/>
        </p:nvSpPr>
        <p:spPr>
          <a:xfrm>
            <a:off x="6932612" y="2969827"/>
            <a:ext cx="685800" cy="150307"/>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900" b="1" dirty="0" smtClean="0"/>
          </a:p>
        </p:txBody>
      </p:sp>
      <p:sp>
        <p:nvSpPr>
          <p:cNvPr id="39" name="Up-Down Arrow 38"/>
          <p:cNvSpPr/>
          <p:nvPr/>
        </p:nvSpPr>
        <p:spPr>
          <a:xfrm rot="18888457">
            <a:off x="8287637" y="3277426"/>
            <a:ext cx="304800" cy="1150212"/>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1" name="Freeform 40"/>
          <p:cNvSpPr/>
          <p:nvPr/>
        </p:nvSpPr>
        <p:spPr>
          <a:xfrm rot="20668109">
            <a:off x="1089035" y="1685366"/>
            <a:ext cx="1590554" cy="565484"/>
          </a:xfrm>
          <a:custGeom>
            <a:avLst/>
            <a:gdLst>
              <a:gd name="connsiteX0" fmla="*/ 263783 w 1322562"/>
              <a:gd name="connsiteY0" fmla="*/ 0 h 511342"/>
              <a:gd name="connsiteX1" fmla="*/ 71277 w 1322562"/>
              <a:gd name="connsiteY1" fmla="*/ 403058 h 511342"/>
              <a:gd name="connsiteX2" fmla="*/ 1322562 w 1322562"/>
              <a:gd name="connsiteY2" fmla="*/ 511342 h 511342"/>
            </a:gdLst>
            <a:ahLst/>
            <a:cxnLst>
              <a:cxn ang="0">
                <a:pos x="connsiteX0" y="connsiteY0"/>
              </a:cxn>
              <a:cxn ang="0">
                <a:pos x="connsiteX1" y="connsiteY1"/>
              </a:cxn>
              <a:cxn ang="0">
                <a:pos x="connsiteX2" y="connsiteY2"/>
              </a:cxn>
            </a:cxnLst>
            <a:rect l="l" t="t" r="r" b="b"/>
            <a:pathLst>
              <a:path w="1322562" h="511342">
                <a:moveTo>
                  <a:pt x="263783" y="0"/>
                </a:moveTo>
                <a:cubicBezTo>
                  <a:pt x="79298" y="158917"/>
                  <a:pt x="-105186" y="317834"/>
                  <a:pt x="71277" y="403058"/>
                </a:cubicBezTo>
                <a:cubicBezTo>
                  <a:pt x="247740" y="488282"/>
                  <a:pt x="785151" y="499812"/>
                  <a:pt x="1322562" y="511342"/>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21373156">
            <a:off x="1012755" y="1792650"/>
            <a:ext cx="281057" cy="1640481"/>
          </a:xfrm>
          <a:custGeom>
            <a:avLst/>
            <a:gdLst>
              <a:gd name="connsiteX0" fmla="*/ 371294 w 371294"/>
              <a:gd name="connsiteY0" fmla="*/ 0 h 1383631"/>
              <a:gd name="connsiteX1" fmla="*/ 4331 w 371294"/>
              <a:gd name="connsiteY1" fmla="*/ 637673 h 1383631"/>
              <a:gd name="connsiteX2" fmla="*/ 202852 w 371294"/>
              <a:gd name="connsiteY2" fmla="*/ 1383631 h 1383631"/>
            </a:gdLst>
            <a:ahLst/>
            <a:cxnLst>
              <a:cxn ang="0">
                <a:pos x="connsiteX0" y="connsiteY0"/>
              </a:cxn>
              <a:cxn ang="0">
                <a:pos x="connsiteX1" y="connsiteY1"/>
              </a:cxn>
              <a:cxn ang="0">
                <a:pos x="connsiteX2" y="connsiteY2"/>
              </a:cxn>
            </a:cxnLst>
            <a:rect l="l" t="t" r="r" b="b"/>
            <a:pathLst>
              <a:path w="371294" h="1383631">
                <a:moveTo>
                  <a:pt x="371294" y="0"/>
                </a:moveTo>
                <a:cubicBezTo>
                  <a:pt x="201849" y="203534"/>
                  <a:pt x="32405" y="407068"/>
                  <a:pt x="4331" y="637673"/>
                </a:cubicBezTo>
                <a:cubicBezTo>
                  <a:pt x="-23743" y="868278"/>
                  <a:pt x="89554" y="1125954"/>
                  <a:pt x="202852" y="1383631"/>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rot="20699586" flipH="1" flipV="1">
            <a:off x="2381416" y="1335525"/>
            <a:ext cx="1573617" cy="367950"/>
          </a:xfrm>
          <a:custGeom>
            <a:avLst/>
            <a:gdLst>
              <a:gd name="connsiteX0" fmla="*/ 263783 w 1322562"/>
              <a:gd name="connsiteY0" fmla="*/ 0 h 511342"/>
              <a:gd name="connsiteX1" fmla="*/ 71277 w 1322562"/>
              <a:gd name="connsiteY1" fmla="*/ 403058 h 511342"/>
              <a:gd name="connsiteX2" fmla="*/ 1322562 w 1322562"/>
              <a:gd name="connsiteY2" fmla="*/ 511342 h 511342"/>
            </a:gdLst>
            <a:ahLst/>
            <a:cxnLst>
              <a:cxn ang="0">
                <a:pos x="connsiteX0" y="connsiteY0"/>
              </a:cxn>
              <a:cxn ang="0">
                <a:pos x="connsiteX1" y="connsiteY1"/>
              </a:cxn>
              <a:cxn ang="0">
                <a:pos x="connsiteX2" y="connsiteY2"/>
              </a:cxn>
            </a:cxnLst>
            <a:rect l="l" t="t" r="r" b="b"/>
            <a:pathLst>
              <a:path w="1322562" h="511342">
                <a:moveTo>
                  <a:pt x="263783" y="0"/>
                </a:moveTo>
                <a:cubicBezTo>
                  <a:pt x="79298" y="158917"/>
                  <a:pt x="-105186" y="317834"/>
                  <a:pt x="71277" y="403058"/>
                </a:cubicBezTo>
                <a:cubicBezTo>
                  <a:pt x="247740" y="488282"/>
                  <a:pt x="785151" y="499812"/>
                  <a:pt x="1322562" y="511342"/>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rot="3084212" flipV="1">
            <a:off x="4770633" y="1391792"/>
            <a:ext cx="1753710" cy="626487"/>
          </a:xfrm>
          <a:custGeom>
            <a:avLst/>
            <a:gdLst>
              <a:gd name="connsiteX0" fmla="*/ 263783 w 1322562"/>
              <a:gd name="connsiteY0" fmla="*/ 0 h 511342"/>
              <a:gd name="connsiteX1" fmla="*/ 71277 w 1322562"/>
              <a:gd name="connsiteY1" fmla="*/ 403058 h 511342"/>
              <a:gd name="connsiteX2" fmla="*/ 1322562 w 1322562"/>
              <a:gd name="connsiteY2" fmla="*/ 511342 h 511342"/>
            </a:gdLst>
            <a:ahLst/>
            <a:cxnLst>
              <a:cxn ang="0">
                <a:pos x="connsiteX0" y="connsiteY0"/>
              </a:cxn>
              <a:cxn ang="0">
                <a:pos x="connsiteX1" y="connsiteY1"/>
              </a:cxn>
              <a:cxn ang="0">
                <a:pos x="connsiteX2" y="connsiteY2"/>
              </a:cxn>
            </a:cxnLst>
            <a:rect l="l" t="t" r="r" b="b"/>
            <a:pathLst>
              <a:path w="1322562" h="511342">
                <a:moveTo>
                  <a:pt x="263783" y="0"/>
                </a:moveTo>
                <a:cubicBezTo>
                  <a:pt x="79298" y="158917"/>
                  <a:pt x="-105186" y="317834"/>
                  <a:pt x="71277" y="403058"/>
                </a:cubicBezTo>
                <a:cubicBezTo>
                  <a:pt x="247740" y="488282"/>
                  <a:pt x="785151" y="499812"/>
                  <a:pt x="1322562" y="511342"/>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flipH="1">
            <a:off x="2384720" y="1866827"/>
            <a:ext cx="3305570" cy="2579383"/>
            <a:chOff x="5942245" y="2667000"/>
            <a:chExt cx="1906355" cy="2535612"/>
          </a:xfrm>
        </p:grpSpPr>
        <p:cxnSp>
          <p:nvCxnSpPr>
            <p:cNvPr id="46" name="Straight Connector 45"/>
            <p:cNvCxnSpPr/>
            <p:nvPr/>
          </p:nvCxnSpPr>
          <p:spPr>
            <a:xfrm>
              <a:off x="5942245" y="2667000"/>
              <a:ext cx="34083" cy="2535612"/>
            </a:xfrm>
            <a:prstGeom prst="line">
              <a:avLst/>
            </a:prstGeom>
            <a:ln>
              <a:prstDash val="dashDot"/>
            </a:ln>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5976328" y="5181600"/>
              <a:ext cx="1872272" cy="0"/>
            </a:xfrm>
            <a:prstGeom prst="line">
              <a:avLst/>
            </a:prstGeom>
            <a:ln>
              <a:prstDash val="dashDot"/>
            </a:ln>
          </p:spPr>
          <p:style>
            <a:lnRef idx="3">
              <a:schemeClr val="dk1"/>
            </a:lnRef>
            <a:fillRef idx="0">
              <a:schemeClr val="dk1"/>
            </a:fillRef>
            <a:effectRef idx="2">
              <a:schemeClr val="dk1"/>
            </a:effectRef>
            <a:fontRef idx="minor">
              <a:schemeClr val="tx1"/>
            </a:fontRef>
          </p:style>
        </p:cxnSp>
      </p:grpSp>
      <p:grpSp>
        <p:nvGrpSpPr>
          <p:cNvPr id="55" name="Group 54"/>
          <p:cNvGrpSpPr/>
          <p:nvPr/>
        </p:nvGrpSpPr>
        <p:grpSpPr>
          <a:xfrm>
            <a:off x="3558044" y="1539812"/>
            <a:ext cx="609600" cy="961347"/>
            <a:chOff x="3119780" y="2152997"/>
            <a:chExt cx="609600" cy="961347"/>
          </a:xfrm>
        </p:grpSpPr>
        <p:grpSp>
          <p:nvGrpSpPr>
            <p:cNvPr id="56" name="Group 55"/>
            <p:cNvGrpSpPr/>
            <p:nvPr/>
          </p:nvGrpSpPr>
          <p:grpSpPr>
            <a:xfrm>
              <a:off x="3119780" y="2152997"/>
              <a:ext cx="609600" cy="961347"/>
              <a:chOff x="3708084" y="2625031"/>
              <a:chExt cx="1648534" cy="915138"/>
            </a:xfrm>
          </p:grpSpPr>
          <p:sp>
            <p:nvSpPr>
              <p:cNvPr id="60" name="Rounded Rectangle 59"/>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61" name="TextBox 60"/>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57" name="Rounded Rectangle 56"/>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58" name="Rounded Rectangle 57"/>
            <p:cNvSpPr/>
            <p:nvPr/>
          </p:nvSpPr>
          <p:spPr>
            <a:xfrm>
              <a:off x="3195978" y="2709334"/>
              <a:ext cx="457201" cy="17552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59" name="Rounded Rectangle 58"/>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62" name="Group 61"/>
          <p:cNvGrpSpPr/>
          <p:nvPr/>
        </p:nvGrpSpPr>
        <p:grpSpPr>
          <a:xfrm>
            <a:off x="4243844" y="1542561"/>
            <a:ext cx="609600" cy="961347"/>
            <a:chOff x="3119780" y="2152997"/>
            <a:chExt cx="609600" cy="961347"/>
          </a:xfrm>
        </p:grpSpPr>
        <p:grpSp>
          <p:nvGrpSpPr>
            <p:cNvPr id="63" name="Group 62"/>
            <p:cNvGrpSpPr/>
            <p:nvPr/>
          </p:nvGrpSpPr>
          <p:grpSpPr>
            <a:xfrm>
              <a:off x="3119780" y="2152997"/>
              <a:ext cx="609600" cy="961347"/>
              <a:chOff x="3708084" y="2625031"/>
              <a:chExt cx="1648534" cy="915138"/>
            </a:xfrm>
          </p:grpSpPr>
          <p:sp>
            <p:nvSpPr>
              <p:cNvPr id="67" name="Rounded Rectangle 66"/>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68" name="TextBox 67"/>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64" name="Rounded Rectangle 63"/>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65" name="Rounded Rectangle 64"/>
            <p:cNvSpPr/>
            <p:nvPr/>
          </p:nvSpPr>
          <p:spPr>
            <a:xfrm>
              <a:off x="3195978" y="2709334"/>
              <a:ext cx="457201" cy="16735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66" name="Rounded Rectangle 65"/>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69" name="Group 68"/>
          <p:cNvGrpSpPr/>
          <p:nvPr/>
        </p:nvGrpSpPr>
        <p:grpSpPr>
          <a:xfrm>
            <a:off x="4929644" y="1542561"/>
            <a:ext cx="609600" cy="961347"/>
            <a:chOff x="3119780" y="2152997"/>
            <a:chExt cx="609600" cy="961347"/>
          </a:xfrm>
        </p:grpSpPr>
        <p:grpSp>
          <p:nvGrpSpPr>
            <p:cNvPr id="70" name="Group 69"/>
            <p:cNvGrpSpPr/>
            <p:nvPr/>
          </p:nvGrpSpPr>
          <p:grpSpPr>
            <a:xfrm>
              <a:off x="3119780" y="2152997"/>
              <a:ext cx="609600" cy="961347"/>
              <a:chOff x="3708084" y="2625031"/>
              <a:chExt cx="1648534" cy="915138"/>
            </a:xfrm>
          </p:grpSpPr>
          <p:sp>
            <p:nvSpPr>
              <p:cNvPr id="74" name="Rounded Rectangle 73"/>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75" name="TextBox 74"/>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71" name="Rounded Rectangle 70"/>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72" name="Rounded Rectangle 71"/>
            <p:cNvSpPr/>
            <p:nvPr/>
          </p:nvSpPr>
          <p:spPr>
            <a:xfrm>
              <a:off x="3195978" y="2709334"/>
              <a:ext cx="457201" cy="16735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73" name="Rounded Rectangle 72"/>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76" name="Group 75"/>
          <p:cNvGrpSpPr/>
          <p:nvPr/>
        </p:nvGrpSpPr>
        <p:grpSpPr>
          <a:xfrm>
            <a:off x="2872244" y="2821479"/>
            <a:ext cx="609600" cy="961347"/>
            <a:chOff x="3119780" y="2152997"/>
            <a:chExt cx="609600" cy="961347"/>
          </a:xfrm>
        </p:grpSpPr>
        <p:grpSp>
          <p:nvGrpSpPr>
            <p:cNvPr id="77" name="Group 76"/>
            <p:cNvGrpSpPr/>
            <p:nvPr/>
          </p:nvGrpSpPr>
          <p:grpSpPr>
            <a:xfrm>
              <a:off x="3119780" y="2152997"/>
              <a:ext cx="609600" cy="961347"/>
              <a:chOff x="3708084" y="2625031"/>
              <a:chExt cx="1648534" cy="915138"/>
            </a:xfrm>
          </p:grpSpPr>
          <p:sp>
            <p:nvSpPr>
              <p:cNvPr id="81" name="Rounded Rectangle 80"/>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82" name="TextBox 81"/>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78" name="Rounded Rectangle 77"/>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79" name="Rounded Rectangle 78"/>
            <p:cNvSpPr/>
            <p:nvPr/>
          </p:nvSpPr>
          <p:spPr>
            <a:xfrm>
              <a:off x="3195978" y="2709334"/>
              <a:ext cx="457201" cy="17890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80" name="Rounded Rectangle 79"/>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83" name="Group 82"/>
          <p:cNvGrpSpPr/>
          <p:nvPr/>
        </p:nvGrpSpPr>
        <p:grpSpPr>
          <a:xfrm>
            <a:off x="3562464" y="2821960"/>
            <a:ext cx="609600" cy="961347"/>
            <a:chOff x="3119780" y="2152997"/>
            <a:chExt cx="609600" cy="961347"/>
          </a:xfrm>
        </p:grpSpPr>
        <p:grpSp>
          <p:nvGrpSpPr>
            <p:cNvPr id="84" name="Group 83"/>
            <p:cNvGrpSpPr/>
            <p:nvPr/>
          </p:nvGrpSpPr>
          <p:grpSpPr>
            <a:xfrm>
              <a:off x="3119780" y="2152997"/>
              <a:ext cx="609600" cy="961347"/>
              <a:chOff x="3708084" y="2625031"/>
              <a:chExt cx="1648534" cy="915138"/>
            </a:xfrm>
          </p:grpSpPr>
          <p:sp>
            <p:nvSpPr>
              <p:cNvPr id="88" name="Rounded Rectangle 87"/>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89" name="TextBox 88"/>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85" name="Rounded Rectangle 84"/>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86" name="Rounded Rectangle 85"/>
            <p:cNvSpPr/>
            <p:nvPr/>
          </p:nvSpPr>
          <p:spPr>
            <a:xfrm>
              <a:off x="3195978" y="2709334"/>
              <a:ext cx="457201" cy="17842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87" name="Rounded Rectangle 86"/>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90" name="Group 89"/>
          <p:cNvGrpSpPr/>
          <p:nvPr/>
        </p:nvGrpSpPr>
        <p:grpSpPr>
          <a:xfrm>
            <a:off x="4248264" y="2824709"/>
            <a:ext cx="609600" cy="961347"/>
            <a:chOff x="3119780" y="2152997"/>
            <a:chExt cx="609600" cy="961347"/>
          </a:xfrm>
        </p:grpSpPr>
        <p:grpSp>
          <p:nvGrpSpPr>
            <p:cNvPr id="91" name="Group 90"/>
            <p:cNvGrpSpPr/>
            <p:nvPr/>
          </p:nvGrpSpPr>
          <p:grpSpPr>
            <a:xfrm>
              <a:off x="3119780" y="2152997"/>
              <a:ext cx="609600" cy="961347"/>
              <a:chOff x="3708084" y="2625031"/>
              <a:chExt cx="1648534" cy="915138"/>
            </a:xfrm>
          </p:grpSpPr>
          <p:sp>
            <p:nvSpPr>
              <p:cNvPr id="95" name="Rounded Rectangle 94"/>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96" name="TextBox 95"/>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92" name="Rounded Rectangle 91"/>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93" name="Rounded Rectangle 92"/>
            <p:cNvSpPr/>
            <p:nvPr/>
          </p:nvSpPr>
          <p:spPr>
            <a:xfrm>
              <a:off x="3195978" y="2709334"/>
              <a:ext cx="457201" cy="19455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94" name="Rounded Rectangle 93"/>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97" name="Group 96"/>
          <p:cNvGrpSpPr/>
          <p:nvPr/>
        </p:nvGrpSpPr>
        <p:grpSpPr>
          <a:xfrm>
            <a:off x="4934064" y="2824709"/>
            <a:ext cx="609600" cy="961347"/>
            <a:chOff x="3119780" y="2152997"/>
            <a:chExt cx="609600" cy="961347"/>
          </a:xfrm>
        </p:grpSpPr>
        <p:grpSp>
          <p:nvGrpSpPr>
            <p:cNvPr id="98" name="Group 97"/>
            <p:cNvGrpSpPr/>
            <p:nvPr/>
          </p:nvGrpSpPr>
          <p:grpSpPr>
            <a:xfrm>
              <a:off x="3119780" y="2152997"/>
              <a:ext cx="609600" cy="961347"/>
              <a:chOff x="3708084" y="2625031"/>
              <a:chExt cx="1648534" cy="915138"/>
            </a:xfrm>
          </p:grpSpPr>
          <p:sp>
            <p:nvSpPr>
              <p:cNvPr id="102" name="Rounded Rectangle 101"/>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103" name="TextBox 102"/>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99" name="Rounded Rectangle 98"/>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100" name="Rounded Rectangle 99"/>
            <p:cNvSpPr/>
            <p:nvPr/>
          </p:nvSpPr>
          <p:spPr>
            <a:xfrm>
              <a:off x="3195978" y="2709334"/>
              <a:ext cx="457201" cy="19455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101" name="Rounded Rectangle 100"/>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grpSp>
        <p:nvGrpSpPr>
          <p:cNvPr id="105" name="Group 104"/>
          <p:cNvGrpSpPr/>
          <p:nvPr/>
        </p:nvGrpSpPr>
        <p:grpSpPr>
          <a:xfrm>
            <a:off x="2867824" y="1539331"/>
            <a:ext cx="609600" cy="961347"/>
            <a:chOff x="3041992" y="1539331"/>
            <a:chExt cx="609600" cy="961347"/>
          </a:xfrm>
        </p:grpSpPr>
        <p:grpSp>
          <p:nvGrpSpPr>
            <p:cNvPr id="48" name="Group 47"/>
            <p:cNvGrpSpPr/>
            <p:nvPr/>
          </p:nvGrpSpPr>
          <p:grpSpPr>
            <a:xfrm>
              <a:off x="3041992" y="1539331"/>
              <a:ext cx="609600" cy="961347"/>
              <a:chOff x="3119780" y="2152997"/>
              <a:chExt cx="609600" cy="961347"/>
            </a:xfrm>
          </p:grpSpPr>
          <p:grpSp>
            <p:nvGrpSpPr>
              <p:cNvPr id="49" name="Group 48"/>
              <p:cNvGrpSpPr/>
              <p:nvPr/>
            </p:nvGrpSpPr>
            <p:grpSpPr>
              <a:xfrm>
                <a:off x="3119780" y="2152997"/>
                <a:ext cx="609600" cy="961347"/>
                <a:chOff x="3708084" y="2625031"/>
                <a:chExt cx="1648534" cy="915138"/>
              </a:xfrm>
            </p:grpSpPr>
            <p:sp>
              <p:nvSpPr>
                <p:cNvPr id="53" name="Rounded Rectangle 52"/>
                <p:cNvSpPr/>
                <p:nvPr/>
              </p:nvSpPr>
              <p:spPr>
                <a:xfrm>
                  <a:off x="3708084" y="2625031"/>
                  <a:ext cx="1648534" cy="915138"/>
                </a:xfrm>
                <a:prstGeom prst="roundRect">
                  <a:avLst>
                    <a:gd name="adj" fmla="val 25479"/>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en-US" sz="1100" b="1" dirty="0">
                    <a:solidFill>
                      <a:schemeClr val="tx1"/>
                    </a:solidFill>
                  </a:endParaRPr>
                </a:p>
              </p:txBody>
            </p:sp>
            <p:sp>
              <p:nvSpPr>
                <p:cNvPr id="54" name="TextBox 53"/>
                <p:cNvSpPr txBox="1"/>
                <p:nvPr/>
              </p:nvSpPr>
              <p:spPr>
                <a:xfrm>
                  <a:off x="3708084" y="2625769"/>
                  <a:ext cx="1648534" cy="234386"/>
                </a:xfrm>
                <a:prstGeom prst="rect">
                  <a:avLst/>
                </a:prstGeom>
                <a:noFill/>
              </p:spPr>
              <p:txBody>
                <a:bodyPr wrap="square" rtlCol="0">
                  <a:spAutoFit/>
                </a:bodyPr>
                <a:lstStyle/>
                <a:p>
                  <a:pPr algn="ctr"/>
                  <a:r>
                    <a:rPr lang="en-US" sz="1000" b="1" dirty="0" smtClean="0">
                      <a:solidFill>
                        <a:srgbClr val="000000"/>
                      </a:solidFill>
                    </a:rPr>
                    <a:t>AU</a:t>
                  </a:r>
                  <a:endParaRPr lang="en-US" sz="1000" b="1" dirty="0">
                    <a:solidFill>
                      <a:srgbClr val="000000"/>
                    </a:solidFill>
                  </a:endParaRPr>
                </a:p>
              </p:txBody>
            </p:sp>
          </p:grpSp>
          <p:sp>
            <p:nvSpPr>
              <p:cNvPr id="50" name="Rounded Rectangle 49"/>
              <p:cNvSpPr/>
              <p:nvPr/>
            </p:nvSpPr>
            <p:spPr>
              <a:xfrm>
                <a:off x="3195979" y="2351827"/>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iL1</a:t>
                </a:r>
                <a:endParaRPr lang="en-US" sz="1000" b="1" dirty="0">
                  <a:solidFill>
                    <a:schemeClr val="tx1"/>
                  </a:solidFill>
                </a:endParaRPr>
              </a:p>
            </p:txBody>
          </p:sp>
          <p:sp>
            <p:nvSpPr>
              <p:cNvPr id="51" name="Rounded Rectangle 50"/>
              <p:cNvSpPr/>
              <p:nvPr/>
            </p:nvSpPr>
            <p:spPr>
              <a:xfrm>
                <a:off x="3195978" y="2709333"/>
                <a:ext cx="457201" cy="17600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00" b="1" dirty="0">
                    <a:solidFill>
                      <a:schemeClr val="tx1"/>
                    </a:solidFill>
                  </a:rPr>
                  <a:t>s</a:t>
                </a:r>
                <a:r>
                  <a:rPr lang="en-US" sz="1000" b="1" dirty="0" smtClean="0">
                    <a:solidFill>
                      <a:schemeClr val="tx1"/>
                    </a:solidFill>
                  </a:rPr>
                  <a:t>L1</a:t>
                </a:r>
                <a:endParaRPr lang="en-US" sz="1000" b="1" dirty="0">
                  <a:solidFill>
                    <a:schemeClr val="tx1"/>
                  </a:solidFill>
                </a:endParaRPr>
              </a:p>
            </p:txBody>
          </p:sp>
          <p:sp>
            <p:nvSpPr>
              <p:cNvPr id="52" name="Rounded Rectangle 51"/>
              <p:cNvSpPr/>
              <p:nvPr/>
            </p:nvSpPr>
            <p:spPr>
              <a:xfrm>
                <a:off x="3193774" y="2531551"/>
                <a:ext cx="457201" cy="15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solidFill>
                      <a:schemeClr val="tx1"/>
                    </a:solidFill>
                  </a:rPr>
                  <a:t>dL1</a:t>
                </a:r>
                <a:endParaRPr lang="en-US" sz="1000" b="1" dirty="0">
                  <a:solidFill>
                    <a:schemeClr val="tx1"/>
                  </a:solidFill>
                </a:endParaRPr>
              </a:p>
            </p:txBody>
          </p:sp>
        </p:grpSp>
        <p:sp>
          <p:nvSpPr>
            <p:cNvPr id="104" name="Rounded Rectangle 103"/>
            <p:cNvSpPr/>
            <p:nvPr/>
          </p:nvSpPr>
          <p:spPr>
            <a:xfrm>
              <a:off x="3115985" y="2291750"/>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grpSp>
      <p:sp>
        <p:nvSpPr>
          <p:cNvPr id="106" name="Rounded Rectangle 105"/>
          <p:cNvSpPr/>
          <p:nvPr/>
        </p:nvSpPr>
        <p:spPr>
          <a:xfrm>
            <a:off x="3634241" y="2289163"/>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07" name="Rounded Rectangle 106"/>
          <p:cNvSpPr/>
          <p:nvPr/>
        </p:nvSpPr>
        <p:spPr>
          <a:xfrm>
            <a:off x="4317838" y="2282008"/>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08" name="Rounded Rectangle 107"/>
          <p:cNvSpPr/>
          <p:nvPr/>
        </p:nvSpPr>
        <p:spPr>
          <a:xfrm>
            <a:off x="5008057" y="2281158"/>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09" name="Rounded Rectangle 108"/>
          <p:cNvSpPr/>
          <p:nvPr/>
        </p:nvSpPr>
        <p:spPr>
          <a:xfrm>
            <a:off x="2944990" y="3575598"/>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10" name="Rounded Rectangle 109"/>
          <p:cNvSpPr/>
          <p:nvPr/>
        </p:nvSpPr>
        <p:spPr>
          <a:xfrm>
            <a:off x="3638662" y="3572582"/>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11" name="Rounded Rectangle 110"/>
          <p:cNvSpPr/>
          <p:nvPr/>
        </p:nvSpPr>
        <p:spPr>
          <a:xfrm>
            <a:off x="4327348" y="3590291"/>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12" name="Rounded Rectangle 111"/>
          <p:cNvSpPr/>
          <p:nvPr/>
        </p:nvSpPr>
        <p:spPr>
          <a:xfrm>
            <a:off x="5005864" y="3587650"/>
            <a:ext cx="457201" cy="176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b="1" dirty="0" smtClean="0">
                <a:solidFill>
                  <a:schemeClr val="tx1"/>
                </a:solidFill>
              </a:rPr>
              <a:t>AO</a:t>
            </a:r>
            <a:endParaRPr lang="en-US" sz="1000" b="1" dirty="0">
              <a:solidFill>
                <a:schemeClr val="tx1"/>
              </a:solidFill>
            </a:endParaRPr>
          </a:p>
        </p:txBody>
      </p:sp>
      <p:sp>
        <p:nvSpPr>
          <p:cNvPr id="113" name="Rectangle 112"/>
          <p:cNvSpPr/>
          <p:nvPr/>
        </p:nvSpPr>
        <p:spPr>
          <a:xfrm>
            <a:off x="203746" y="1841215"/>
            <a:ext cx="609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err="1" smtClean="0"/>
              <a:t>uDMA</a:t>
            </a:r>
            <a:endParaRPr lang="en-US" sz="1000" dirty="0" smtClean="0"/>
          </a:p>
          <a:p>
            <a:pPr algn="ctr"/>
            <a:r>
              <a:rPr lang="en-US" sz="1000" dirty="0" err="1" smtClean="0"/>
              <a:t>uQMA</a:t>
            </a:r>
            <a:endParaRPr lang="en-US" sz="1000" dirty="0" smtClean="0"/>
          </a:p>
        </p:txBody>
      </p:sp>
      <p:sp>
        <p:nvSpPr>
          <p:cNvPr id="114" name="Slide Number Placeholder 113"/>
          <p:cNvSpPr>
            <a:spLocks noGrp="1"/>
          </p:cNvSpPr>
          <p:nvPr>
            <p:ph type="sldNum" sz="quarter" idx="12"/>
          </p:nvPr>
        </p:nvSpPr>
        <p:spPr/>
        <p:txBody>
          <a:bodyPr/>
          <a:lstStyle/>
          <a:p>
            <a:fld id="{EE2556C5-CE8C-6547-B838-EA80C61A4AF7}" type="slidenum">
              <a:rPr lang="en-US" smtClean="0"/>
              <a:pPr/>
              <a:t>20</a:t>
            </a:fld>
            <a:endParaRPr lang="en-US" dirty="0"/>
          </a:p>
        </p:txBody>
      </p:sp>
    </p:spTree>
    <p:extLst>
      <p:ext uri="{BB962C8B-B14F-4D97-AF65-F5344CB8AC3E}">
        <p14:creationId xmlns:p14="http://schemas.microsoft.com/office/powerpoint/2010/main" val="16083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12" grpId="0" animBg="1"/>
      <p:bldP spid="13" grpId="0" animBg="1"/>
      <p:bldP spid="14" grpId="0" animBg="1"/>
      <p:bldP spid="16" grpId="0" animBg="1"/>
      <p:bldP spid="18" grpId="0" animBg="1"/>
      <p:bldP spid="23" grpId="0" animBg="1"/>
      <p:bldP spid="24" grpId="0" animBg="1"/>
      <p:bldP spid="25" grpId="0" animBg="1"/>
      <p:bldP spid="31" grpId="0" animBg="1"/>
      <p:bldP spid="32" grpId="0" animBg="1"/>
      <p:bldP spid="33" grpId="0" animBg="1"/>
      <p:bldP spid="34" grpId="0" animBg="1"/>
      <p:bldP spid="35" grpId="0" animBg="1"/>
      <p:bldP spid="39" grpId="0" animBg="1"/>
      <p:bldP spid="41" grpId="0" animBg="1"/>
      <p:bldP spid="42" grpId="0" animBg="1"/>
      <p:bldP spid="43" grpId="0" animBg="1"/>
      <p:bldP spid="44" grpId="0" animBg="1"/>
      <p:bldP spid="106" grpId="0" animBg="1"/>
      <p:bldP spid="107" grpId="0" animBg="1"/>
      <p:bldP spid="108" grpId="0" animBg="1"/>
      <p:bldP spid="109" grpId="0" animBg="1"/>
      <p:bldP spid="110" grpId="0" animBg="1"/>
      <p:bldP spid="111" grpId="0" animBg="1"/>
      <p:bldP spid="112" grpId="0" animBg="1"/>
      <p:bldP spid="1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Engine (XE) architecture – tunable to target</a:t>
            </a:r>
            <a:endParaRPr lang="en-US" dirty="0"/>
          </a:p>
        </p:txBody>
      </p:sp>
      <p:cxnSp>
        <p:nvCxnSpPr>
          <p:cNvPr id="3" name="Elbow Connector 2"/>
          <p:cNvCxnSpPr>
            <a:stCxn id="33" idx="4"/>
            <a:endCxn id="9" idx="0"/>
          </p:cNvCxnSpPr>
          <p:nvPr/>
        </p:nvCxnSpPr>
        <p:spPr>
          <a:xfrm rot="5400000">
            <a:off x="2241771" y="2466704"/>
            <a:ext cx="1293380" cy="819090"/>
          </a:xfrm>
          <a:prstGeom prst="bentConnector4">
            <a:avLst>
              <a:gd name="adj1" fmla="val 12318"/>
              <a:gd name="adj2" fmla="val 144273"/>
            </a:avLst>
          </a:prstGeom>
          <a:noFill/>
          <a:ln w="25400" cap="flat" cmpd="sng" algn="ctr">
            <a:solidFill>
              <a:srgbClr val="9BBB59"/>
            </a:solidFill>
            <a:prstDash val="solid"/>
            <a:headEnd type="arrow" w="med" len="med"/>
            <a:tailEnd type="arrow" w="med" len="med"/>
          </a:ln>
          <a:effectLst>
            <a:outerShdw blurRad="40000" dist="20000" dir="5400000" rotWithShape="0">
              <a:srgbClr val="000000">
                <a:alpha val="38000"/>
              </a:srgbClr>
            </a:outerShdw>
          </a:effectLst>
        </p:spPr>
      </p:cxnSp>
      <p:sp>
        <p:nvSpPr>
          <p:cNvPr id="4" name="TextBox 3"/>
          <p:cNvSpPr txBox="1"/>
          <p:nvPr/>
        </p:nvSpPr>
        <p:spPr>
          <a:xfrm>
            <a:off x="6116513" y="4316727"/>
            <a:ext cx="1433728" cy="507831"/>
          </a:xfrm>
          <a:prstGeom prst="rect">
            <a:avLst/>
          </a:prstGeom>
          <a:noFill/>
        </p:spPr>
        <p:txBody>
          <a:bodyPr wrap="square" rtlCol="0">
            <a:spAutoFit/>
          </a:bodyPr>
          <a:lstStyle/>
          <a:p>
            <a:pPr>
              <a:defRPr/>
            </a:pPr>
            <a:r>
              <a:rPr lang="en-US" sz="1350" kern="0" dirty="0">
                <a:solidFill>
                  <a:prstClr val="black"/>
                </a:solidFill>
                <a:latin typeface="Calibri"/>
              </a:rPr>
              <a:t>GAS</a:t>
            </a:r>
          </a:p>
          <a:p>
            <a:pPr>
              <a:defRPr/>
            </a:pPr>
            <a:r>
              <a:rPr lang="en-US" sz="1350" kern="0" dirty="0">
                <a:solidFill>
                  <a:prstClr val="black"/>
                </a:solidFill>
                <a:latin typeface="Calibri"/>
              </a:rPr>
              <a:t>Network</a:t>
            </a:r>
          </a:p>
        </p:txBody>
      </p:sp>
      <p:cxnSp>
        <p:nvCxnSpPr>
          <p:cNvPr id="5" name="Elbow Connector 4"/>
          <p:cNvCxnSpPr>
            <a:stCxn id="32" idx="8"/>
            <a:endCxn id="9" idx="14"/>
          </p:cNvCxnSpPr>
          <p:nvPr/>
        </p:nvCxnSpPr>
        <p:spPr>
          <a:xfrm flipH="1">
            <a:off x="4270567" y="2202949"/>
            <a:ext cx="2817282" cy="1980296"/>
          </a:xfrm>
          <a:prstGeom prst="bentConnector3">
            <a:avLst>
              <a:gd name="adj1" fmla="val -9"/>
            </a:avLst>
          </a:prstGeom>
          <a:noFill/>
          <a:ln w="25400" cap="flat" cmpd="sng" algn="ctr">
            <a:solidFill>
              <a:srgbClr val="C0504D"/>
            </a:solidFill>
            <a:prstDash val="solid"/>
            <a:headEnd type="arrow" w="med" len="med"/>
            <a:tailEnd type="arrow" w="med" len="med"/>
          </a:ln>
          <a:effectLst>
            <a:outerShdw blurRad="40000" dist="20000" dir="5400000" rotWithShape="0">
              <a:srgbClr val="000000">
                <a:alpha val="38000"/>
              </a:srgbClr>
            </a:outerShdw>
          </a:effectLst>
        </p:spPr>
      </p:cxnSp>
      <p:cxnSp>
        <p:nvCxnSpPr>
          <p:cNvPr id="6" name="Elbow Connector 5"/>
          <p:cNvCxnSpPr>
            <a:stCxn id="30" idx="1"/>
            <a:endCxn id="33" idx="7"/>
          </p:cNvCxnSpPr>
          <p:nvPr/>
        </p:nvCxnSpPr>
        <p:spPr>
          <a:xfrm rot="10800000">
            <a:off x="3413179" y="1951510"/>
            <a:ext cx="1508900" cy="1059734"/>
          </a:xfrm>
          <a:prstGeom prst="bentConnector4">
            <a:avLst>
              <a:gd name="adj1" fmla="val 61576"/>
              <a:gd name="adj2" fmla="val 117073"/>
            </a:avLst>
          </a:prstGeom>
          <a:noFill/>
          <a:ln w="9525" cap="flat" cmpd="sng" algn="ctr">
            <a:solidFill>
              <a:sysClr val="windowText" lastClr="000000">
                <a:shade val="95000"/>
                <a:satMod val="105000"/>
              </a:sysClr>
            </a:solidFill>
            <a:prstDash val="lgDashDot"/>
            <a:tailEnd type="arrow"/>
          </a:ln>
          <a:effectLst/>
        </p:spPr>
      </p:cxnSp>
      <p:sp>
        <p:nvSpPr>
          <p:cNvPr id="7" name="TextBox 6"/>
          <p:cNvSpPr txBox="1"/>
          <p:nvPr/>
        </p:nvSpPr>
        <p:spPr>
          <a:xfrm>
            <a:off x="3492590" y="915274"/>
            <a:ext cx="685800" cy="553998"/>
          </a:xfrm>
          <a:prstGeom prst="rect">
            <a:avLst/>
          </a:prstGeom>
          <a:noFill/>
        </p:spPr>
        <p:txBody>
          <a:bodyPr wrap="square" rtlCol="0">
            <a:spAutoFit/>
          </a:bodyPr>
          <a:lstStyle/>
          <a:p>
            <a:pPr>
              <a:defRPr/>
            </a:pPr>
            <a:r>
              <a:rPr lang="en-US" sz="600" kern="0" dirty="0">
                <a:solidFill>
                  <a:prstClr val="black"/>
                </a:solidFill>
                <a:latin typeface="Calibri"/>
              </a:rPr>
              <a:t>Cache manipulation (flush, </a:t>
            </a:r>
            <a:r>
              <a:rPr lang="en-US" sz="600" kern="0" dirty="0" err="1">
                <a:solidFill>
                  <a:prstClr val="black"/>
                </a:solidFill>
                <a:latin typeface="Calibri"/>
              </a:rPr>
              <a:t>inv</a:t>
            </a:r>
            <a:r>
              <a:rPr lang="en-US" sz="600" kern="0" dirty="0">
                <a:solidFill>
                  <a:prstClr val="black"/>
                </a:solidFill>
                <a:latin typeface="Calibri"/>
              </a:rPr>
              <a:t>, </a:t>
            </a:r>
            <a:r>
              <a:rPr lang="en-US" sz="600" kern="0" dirty="0" err="1">
                <a:solidFill>
                  <a:prstClr val="black"/>
                </a:solidFill>
                <a:latin typeface="Calibri"/>
              </a:rPr>
              <a:t>wbinvl</a:t>
            </a:r>
            <a:r>
              <a:rPr lang="en-US" sz="600" kern="0" dirty="0">
                <a:solidFill>
                  <a:prstClr val="black"/>
                </a:solidFill>
                <a:latin typeface="Calibri"/>
              </a:rPr>
              <a:t>, </a:t>
            </a:r>
            <a:r>
              <a:rPr lang="en-US" sz="600" kern="0" dirty="0" err="1">
                <a:solidFill>
                  <a:prstClr val="black"/>
                </a:solidFill>
                <a:latin typeface="Calibri"/>
              </a:rPr>
              <a:t>pf</a:t>
            </a:r>
            <a:r>
              <a:rPr lang="en-US" sz="600" kern="0" dirty="0">
                <a:solidFill>
                  <a:prstClr val="black"/>
                </a:solidFill>
                <a:latin typeface="Calibri"/>
              </a:rPr>
              <a:t>, …) controls</a:t>
            </a:r>
          </a:p>
        </p:txBody>
      </p:sp>
      <p:sp>
        <p:nvSpPr>
          <p:cNvPr id="8" name="Rounded Rectangle 7"/>
          <p:cNvSpPr/>
          <p:nvPr/>
        </p:nvSpPr>
        <p:spPr>
          <a:xfrm>
            <a:off x="2587499" y="2554246"/>
            <a:ext cx="597218" cy="32575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L1 SPAD</a:t>
            </a:r>
          </a:p>
        </p:txBody>
      </p:sp>
      <p:sp>
        <p:nvSpPr>
          <p:cNvPr id="9" name="Rounded Rectangle 16"/>
          <p:cNvSpPr/>
          <p:nvPr/>
        </p:nvSpPr>
        <p:spPr>
          <a:xfrm>
            <a:off x="2478914" y="3311348"/>
            <a:ext cx="1791653" cy="1212294"/>
          </a:xfrm>
          <a:custGeom>
            <a:avLst/>
            <a:gdLst>
              <a:gd name="connsiteX0" fmla="*/ 0 w 2514600"/>
              <a:gd name="connsiteY0" fmla="*/ 241305 h 1447800"/>
              <a:gd name="connsiteX1" fmla="*/ 241305 w 2514600"/>
              <a:gd name="connsiteY1" fmla="*/ 0 h 1447800"/>
              <a:gd name="connsiteX2" fmla="*/ 2273295 w 2514600"/>
              <a:gd name="connsiteY2" fmla="*/ 0 h 1447800"/>
              <a:gd name="connsiteX3" fmla="*/ 2514600 w 2514600"/>
              <a:gd name="connsiteY3" fmla="*/ 241305 h 1447800"/>
              <a:gd name="connsiteX4" fmla="*/ 2514600 w 2514600"/>
              <a:gd name="connsiteY4" fmla="*/ 1206495 h 1447800"/>
              <a:gd name="connsiteX5" fmla="*/ 2273295 w 2514600"/>
              <a:gd name="connsiteY5" fmla="*/ 1447800 h 1447800"/>
              <a:gd name="connsiteX6" fmla="*/ 241305 w 2514600"/>
              <a:gd name="connsiteY6" fmla="*/ 1447800 h 1447800"/>
              <a:gd name="connsiteX7" fmla="*/ 0 w 2514600"/>
              <a:gd name="connsiteY7" fmla="*/ 1206495 h 1447800"/>
              <a:gd name="connsiteX8" fmla="*/ 0 w 2514600"/>
              <a:gd name="connsiteY8" fmla="*/ 241305 h 1447800"/>
              <a:gd name="connsiteX0" fmla="*/ 0 w 2514600"/>
              <a:gd name="connsiteY0" fmla="*/ 241305 h 1447800"/>
              <a:gd name="connsiteX1" fmla="*/ 241305 w 2514600"/>
              <a:gd name="connsiteY1" fmla="*/ 0 h 1447800"/>
              <a:gd name="connsiteX2" fmla="*/ 448200 w 2514600"/>
              <a:gd name="connsiteY2" fmla="*/ 600 h 1447800"/>
              <a:gd name="connsiteX3" fmla="*/ 2273295 w 2514600"/>
              <a:gd name="connsiteY3" fmla="*/ 0 h 1447800"/>
              <a:gd name="connsiteX4" fmla="*/ 2514600 w 2514600"/>
              <a:gd name="connsiteY4" fmla="*/ 241305 h 1447800"/>
              <a:gd name="connsiteX5" fmla="*/ 2514600 w 2514600"/>
              <a:gd name="connsiteY5" fmla="*/ 1206495 h 1447800"/>
              <a:gd name="connsiteX6" fmla="*/ 2273295 w 2514600"/>
              <a:gd name="connsiteY6" fmla="*/ 1447800 h 1447800"/>
              <a:gd name="connsiteX7" fmla="*/ 241305 w 2514600"/>
              <a:gd name="connsiteY7" fmla="*/ 1447800 h 1447800"/>
              <a:gd name="connsiteX8" fmla="*/ 0 w 2514600"/>
              <a:gd name="connsiteY8" fmla="*/ 1206495 h 1447800"/>
              <a:gd name="connsiteX9" fmla="*/ 0 w 2514600"/>
              <a:gd name="connsiteY9" fmla="*/ 241305 h 1447800"/>
              <a:gd name="connsiteX0" fmla="*/ 0 w 2514600"/>
              <a:gd name="connsiteY0" fmla="*/ 247905 h 1454400"/>
              <a:gd name="connsiteX1" fmla="*/ 241305 w 2514600"/>
              <a:gd name="connsiteY1" fmla="*/ 6600 h 1454400"/>
              <a:gd name="connsiteX2" fmla="*/ 448200 w 2514600"/>
              <a:gd name="connsiteY2" fmla="*/ 7200 h 1454400"/>
              <a:gd name="connsiteX3" fmla="*/ 1931400 w 2514600"/>
              <a:gd name="connsiteY3" fmla="*/ 0 h 1454400"/>
              <a:gd name="connsiteX4" fmla="*/ 2273295 w 2514600"/>
              <a:gd name="connsiteY4" fmla="*/ 6600 h 1454400"/>
              <a:gd name="connsiteX5" fmla="*/ 2514600 w 2514600"/>
              <a:gd name="connsiteY5" fmla="*/ 247905 h 1454400"/>
              <a:gd name="connsiteX6" fmla="*/ 2514600 w 2514600"/>
              <a:gd name="connsiteY6" fmla="*/ 1213095 h 1454400"/>
              <a:gd name="connsiteX7" fmla="*/ 2273295 w 2514600"/>
              <a:gd name="connsiteY7" fmla="*/ 1454400 h 1454400"/>
              <a:gd name="connsiteX8" fmla="*/ 241305 w 2514600"/>
              <a:gd name="connsiteY8" fmla="*/ 1454400 h 1454400"/>
              <a:gd name="connsiteX9" fmla="*/ 0 w 2514600"/>
              <a:gd name="connsiteY9" fmla="*/ 1213095 h 1454400"/>
              <a:gd name="connsiteX10" fmla="*/ 0 w 2514600"/>
              <a:gd name="connsiteY10" fmla="*/ 247905 h 1454400"/>
              <a:gd name="connsiteX0" fmla="*/ 0 w 2514600"/>
              <a:gd name="connsiteY0" fmla="*/ 247905 h 1454400"/>
              <a:gd name="connsiteX1" fmla="*/ 241305 w 2514600"/>
              <a:gd name="connsiteY1" fmla="*/ 6600 h 1454400"/>
              <a:gd name="connsiteX2" fmla="*/ 448200 w 2514600"/>
              <a:gd name="connsiteY2" fmla="*/ 7200 h 1454400"/>
              <a:gd name="connsiteX3" fmla="*/ 700200 w 2514600"/>
              <a:gd name="connsiteY3" fmla="*/ 7200 h 1454400"/>
              <a:gd name="connsiteX4" fmla="*/ 1931400 w 2514600"/>
              <a:gd name="connsiteY4" fmla="*/ 0 h 1454400"/>
              <a:gd name="connsiteX5" fmla="*/ 2273295 w 2514600"/>
              <a:gd name="connsiteY5" fmla="*/ 6600 h 1454400"/>
              <a:gd name="connsiteX6" fmla="*/ 2514600 w 2514600"/>
              <a:gd name="connsiteY6" fmla="*/ 247905 h 1454400"/>
              <a:gd name="connsiteX7" fmla="*/ 2514600 w 2514600"/>
              <a:gd name="connsiteY7" fmla="*/ 1213095 h 1454400"/>
              <a:gd name="connsiteX8" fmla="*/ 2273295 w 2514600"/>
              <a:gd name="connsiteY8" fmla="*/ 1454400 h 1454400"/>
              <a:gd name="connsiteX9" fmla="*/ 241305 w 2514600"/>
              <a:gd name="connsiteY9" fmla="*/ 1454400 h 1454400"/>
              <a:gd name="connsiteX10" fmla="*/ 0 w 2514600"/>
              <a:gd name="connsiteY10" fmla="*/ 1213095 h 1454400"/>
              <a:gd name="connsiteX11" fmla="*/ 0 w 2514600"/>
              <a:gd name="connsiteY11" fmla="*/ 247905 h 1454400"/>
              <a:gd name="connsiteX0" fmla="*/ 0 w 2514600"/>
              <a:gd name="connsiteY0" fmla="*/ 247905 h 1454400"/>
              <a:gd name="connsiteX1" fmla="*/ 241305 w 2514600"/>
              <a:gd name="connsiteY1" fmla="*/ 6600 h 1454400"/>
              <a:gd name="connsiteX2" fmla="*/ 448200 w 2514600"/>
              <a:gd name="connsiteY2" fmla="*/ 7200 h 1454400"/>
              <a:gd name="connsiteX3" fmla="*/ 700200 w 2514600"/>
              <a:gd name="connsiteY3" fmla="*/ 7200 h 1454400"/>
              <a:gd name="connsiteX4" fmla="*/ 1751400 w 2514600"/>
              <a:gd name="connsiteY4" fmla="*/ 0 h 1454400"/>
              <a:gd name="connsiteX5" fmla="*/ 1931400 w 2514600"/>
              <a:gd name="connsiteY5" fmla="*/ 0 h 1454400"/>
              <a:gd name="connsiteX6" fmla="*/ 2273295 w 2514600"/>
              <a:gd name="connsiteY6" fmla="*/ 6600 h 1454400"/>
              <a:gd name="connsiteX7" fmla="*/ 2514600 w 2514600"/>
              <a:gd name="connsiteY7" fmla="*/ 247905 h 1454400"/>
              <a:gd name="connsiteX8" fmla="*/ 2514600 w 2514600"/>
              <a:gd name="connsiteY8" fmla="*/ 1213095 h 1454400"/>
              <a:gd name="connsiteX9" fmla="*/ 2273295 w 2514600"/>
              <a:gd name="connsiteY9" fmla="*/ 1454400 h 1454400"/>
              <a:gd name="connsiteX10" fmla="*/ 241305 w 2514600"/>
              <a:gd name="connsiteY10" fmla="*/ 1454400 h 1454400"/>
              <a:gd name="connsiteX11" fmla="*/ 0 w 2514600"/>
              <a:gd name="connsiteY11" fmla="*/ 1213095 h 1454400"/>
              <a:gd name="connsiteX12" fmla="*/ 0 w 2514600"/>
              <a:gd name="connsiteY12" fmla="*/ 247905 h 14544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751400 w 2514600"/>
              <a:gd name="connsiteY5" fmla="*/ 7200 h 1461600"/>
              <a:gd name="connsiteX6" fmla="*/ 1931400 w 2514600"/>
              <a:gd name="connsiteY6" fmla="*/ 7200 h 1461600"/>
              <a:gd name="connsiteX7" fmla="*/ 2273295 w 2514600"/>
              <a:gd name="connsiteY7" fmla="*/ 13800 h 1461600"/>
              <a:gd name="connsiteX8" fmla="*/ 2514600 w 2514600"/>
              <a:gd name="connsiteY8" fmla="*/ 255105 h 1461600"/>
              <a:gd name="connsiteX9" fmla="*/ 2514600 w 2514600"/>
              <a:gd name="connsiteY9" fmla="*/ 1220295 h 1461600"/>
              <a:gd name="connsiteX10" fmla="*/ 2273295 w 2514600"/>
              <a:gd name="connsiteY10" fmla="*/ 1461600 h 1461600"/>
              <a:gd name="connsiteX11" fmla="*/ 241305 w 2514600"/>
              <a:gd name="connsiteY11" fmla="*/ 1461600 h 1461600"/>
              <a:gd name="connsiteX12" fmla="*/ 0 w 2514600"/>
              <a:gd name="connsiteY12" fmla="*/ 1220295 h 1461600"/>
              <a:gd name="connsiteX13" fmla="*/ 0 w 2514600"/>
              <a:gd name="connsiteY13" fmla="*/ 255105 h 14616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499400 w 2514600"/>
              <a:gd name="connsiteY5" fmla="*/ 7200 h 1461600"/>
              <a:gd name="connsiteX6" fmla="*/ 1751400 w 2514600"/>
              <a:gd name="connsiteY6" fmla="*/ 7200 h 1461600"/>
              <a:gd name="connsiteX7" fmla="*/ 1931400 w 2514600"/>
              <a:gd name="connsiteY7" fmla="*/ 7200 h 1461600"/>
              <a:gd name="connsiteX8" fmla="*/ 2273295 w 2514600"/>
              <a:gd name="connsiteY8" fmla="*/ 13800 h 1461600"/>
              <a:gd name="connsiteX9" fmla="*/ 2514600 w 2514600"/>
              <a:gd name="connsiteY9" fmla="*/ 255105 h 1461600"/>
              <a:gd name="connsiteX10" fmla="*/ 2514600 w 2514600"/>
              <a:gd name="connsiteY10" fmla="*/ 1220295 h 1461600"/>
              <a:gd name="connsiteX11" fmla="*/ 2273295 w 2514600"/>
              <a:gd name="connsiteY11" fmla="*/ 1461600 h 1461600"/>
              <a:gd name="connsiteX12" fmla="*/ 241305 w 2514600"/>
              <a:gd name="connsiteY12" fmla="*/ 1461600 h 1461600"/>
              <a:gd name="connsiteX13" fmla="*/ 0 w 2514600"/>
              <a:gd name="connsiteY13" fmla="*/ 1220295 h 1461600"/>
              <a:gd name="connsiteX14" fmla="*/ 0 w 2514600"/>
              <a:gd name="connsiteY14" fmla="*/ 255105 h 14616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499400 w 2514600"/>
              <a:gd name="connsiteY5" fmla="*/ 7200 h 1461600"/>
              <a:gd name="connsiteX6" fmla="*/ 1751400 w 2514600"/>
              <a:gd name="connsiteY6" fmla="*/ 7200 h 1461600"/>
              <a:gd name="connsiteX7" fmla="*/ 1931400 w 2514600"/>
              <a:gd name="connsiteY7" fmla="*/ 7200 h 1461600"/>
              <a:gd name="connsiteX8" fmla="*/ 2273295 w 2514600"/>
              <a:gd name="connsiteY8" fmla="*/ 13800 h 1461600"/>
              <a:gd name="connsiteX9" fmla="*/ 2514600 w 2514600"/>
              <a:gd name="connsiteY9" fmla="*/ 255105 h 1461600"/>
              <a:gd name="connsiteX10" fmla="*/ 2507400 w 2514600"/>
              <a:gd name="connsiteY10" fmla="*/ 388800 h 1461600"/>
              <a:gd name="connsiteX11" fmla="*/ 2514600 w 2514600"/>
              <a:gd name="connsiteY11" fmla="*/ 1220295 h 1461600"/>
              <a:gd name="connsiteX12" fmla="*/ 2273295 w 2514600"/>
              <a:gd name="connsiteY12" fmla="*/ 1461600 h 1461600"/>
              <a:gd name="connsiteX13" fmla="*/ 241305 w 2514600"/>
              <a:gd name="connsiteY13" fmla="*/ 1461600 h 1461600"/>
              <a:gd name="connsiteX14" fmla="*/ 0 w 2514600"/>
              <a:gd name="connsiteY14" fmla="*/ 1220295 h 1461600"/>
              <a:gd name="connsiteX15" fmla="*/ 0 w 2514600"/>
              <a:gd name="connsiteY15" fmla="*/ 255105 h 14616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499400 w 2514600"/>
              <a:gd name="connsiteY5" fmla="*/ 7200 h 1461600"/>
              <a:gd name="connsiteX6" fmla="*/ 1751400 w 2514600"/>
              <a:gd name="connsiteY6" fmla="*/ 7200 h 1461600"/>
              <a:gd name="connsiteX7" fmla="*/ 1931400 w 2514600"/>
              <a:gd name="connsiteY7" fmla="*/ 7200 h 1461600"/>
              <a:gd name="connsiteX8" fmla="*/ 2273295 w 2514600"/>
              <a:gd name="connsiteY8" fmla="*/ 13800 h 1461600"/>
              <a:gd name="connsiteX9" fmla="*/ 2514600 w 2514600"/>
              <a:gd name="connsiteY9" fmla="*/ 255105 h 1461600"/>
              <a:gd name="connsiteX10" fmla="*/ 2507400 w 2514600"/>
              <a:gd name="connsiteY10" fmla="*/ 388800 h 1461600"/>
              <a:gd name="connsiteX11" fmla="*/ 2514600 w 2514600"/>
              <a:gd name="connsiteY11" fmla="*/ 1051200 h 1461600"/>
              <a:gd name="connsiteX12" fmla="*/ 2514600 w 2514600"/>
              <a:gd name="connsiteY12" fmla="*/ 1220295 h 1461600"/>
              <a:gd name="connsiteX13" fmla="*/ 2273295 w 2514600"/>
              <a:gd name="connsiteY13" fmla="*/ 1461600 h 1461600"/>
              <a:gd name="connsiteX14" fmla="*/ 241305 w 2514600"/>
              <a:gd name="connsiteY14" fmla="*/ 1461600 h 1461600"/>
              <a:gd name="connsiteX15" fmla="*/ 0 w 2514600"/>
              <a:gd name="connsiteY15" fmla="*/ 1220295 h 1461600"/>
              <a:gd name="connsiteX16" fmla="*/ 0 w 2514600"/>
              <a:gd name="connsiteY16" fmla="*/ 255105 h 14616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499400 w 2514600"/>
              <a:gd name="connsiteY5" fmla="*/ 7200 h 1461600"/>
              <a:gd name="connsiteX6" fmla="*/ 1751400 w 2514600"/>
              <a:gd name="connsiteY6" fmla="*/ 7200 h 1461600"/>
              <a:gd name="connsiteX7" fmla="*/ 1931400 w 2514600"/>
              <a:gd name="connsiteY7" fmla="*/ 7200 h 1461600"/>
              <a:gd name="connsiteX8" fmla="*/ 2273295 w 2514600"/>
              <a:gd name="connsiteY8" fmla="*/ 13800 h 1461600"/>
              <a:gd name="connsiteX9" fmla="*/ 2514600 w 2514600"/>
              <a:gd name="connsiteY9" fmla="*/ 255105 h 1461600"/>
              <a:gd name="connsiteX10" fmla="*/ 2507400 w 2514600"/>
              <a:gd name="connsiteY10" fmla="*/ 388800 h 1461600"/>
              <a:gd name="connsiteX11" fmla="*/ 2507400 w 2514600"/>
              <a:gd name="connsiteY11" fmla="*/ 532800 h 1461600"/>
              <a:gd name="connsiteX12" fmla="*/ 2514600 w 2514600"/>
              <a:gd name="connsiteY12" fmla="*/ 1051200 h 1461600"/>
              <a:gd name="connsiteX13" fmla="*/ 2514600 w 2514600"/>
              <a:gd name="connsiteY13" fmla="*/ 1220295 h 1461600"/>
              <a:gd name="connsiteX14" fmla="*/ 2273295 w 2514600"/>
              <a:gd name="connsiteY14" fmla="*/ 1461600 h 1461600"/>
              <a:gd name="connsiteX15" fmla="*/ 241305 w 2514600"/>
              <a:gd name="connsiteY15" fmla="*/ 1461600 h 1461600"/>
              <a:gd name="connsiteX16" fmla="*/ 0 w 2514600"/>
              <a:gd name="connsiteY16" fmla="*/ 1220295 h 1461600"/>
              <a:gd name="connsiteX17" fmla="*/ 0 w 2514600"/>
              <a:gd name="connsiteY17" fmla="*/ 255105 h 14616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499400 w 2514600"/>
              <a:gd name="connsiteY5" fmla="*/ 7200 h 1461600"/>
              <a:gd name="connsiteX6" fmla="*/ 1751400 w 2514600"/>
              <a:gd name="connsiteY6" fmla="*/ 7200 h 1461600"/>
              <a:gd name="connsiteX7" fmla="*/ 1931400 w 2514600"/>
              <a:gd name="connsiteY7" fmla="*/ 7200 h 1461600"/>
              <a:gd name="connsiteX8" fmla="*/ 2273295 w 2514600"/>
              <a:gd name="connsiteY8" fmla="*/ 13800 h 1461600"/>
              <a:gd name="connsiteX9" fmla="*/ 2514600 w 2514600"/>
              <a:gd name="connsiteY9" fmla="*/ 255105 h 1461600"/>
              <a:gd name="connsiteX10" fmla="*/ 2507400 w 2514600"/>
              <a:gd name="connsiteY10" fmla="*/ 388800 h 1461600"/>
              <a:gd name="connsiteX11" fmla="*/ 2507400 w 2514600"/>
              <a:gd name="connsiteY11" fmla="*/ 532800 h 1461600"/>
              <a:gd name="connsiteX12" fmla="*/ 2507400 w 2514600"/>
              <a:gd name="connsiteY12" fmla="*/ 849600 h 1461600"/>
              <a:gd name="connsiteX13" fmla="*/ 2514600 w 2514600"/>
              <a:gd name="connsiteY13" fmla="*/ 1051200 h 1461600"/>
              <a:gd name="connsiteX14" fmla="*/ 2514600 w 2514600"/>
              <a:gd name="connsiteY14" fmla="*/ 1220295 h 1461600"/>
              <a:gd name="connsiteX15" fmla="*/ 2273295 w 2514600"/>
              <a:gd name="connsiteY15" fmla="*/ 1461600 h 1461600"/>
              <a:gd name="connsiteX16" fmla="*/ 241305 w 2514600"/>
              <a:gd name="connsiteY16" fmla="*/ 1461600 h 1461600"/>
              <a:gd name="connsiteX17" fmla="*/ 0 w 2514600"/>
              <a:gd name="connsiteY17" fmla="*/ 1220295 h 1461600"/>
              <a:gd name="connsiteX18" fmla="*/ 0 w 2514600"/>
              <a:gd name="connsiteY18" fmla="*/ 255105 h 1461600"/>
              <a:gd name="connsiteX0" fmla="*/ 0 w 2514600"/>
              <a:gd name="connsiteY0" fmla="*/ 255105 h 1461600"/>
              <a:gd name="connsiteX1" fmla="*/ 241305 w 2514600"/>
              <a:gd name="connsiteY1" fmla="*/ 13800 h 1461600"/>
              <a:gd name="connsiteX2" fmla="*/ 448200 w 2514600"/>
              <a:gd name="connsiteY2" fmla="*/ 14400 h 1461600"/>
              <a:gd name="connsiteX3" fmla="*/ 700200 w 2514600"/>
              <a:gd name="connsiteY3" fmla="*/ 14400 h 1461600"/>
              <a:gd name="connsiteX4" fmla="*/ 966600 w 2514600"/>
              <a:gd name="connsiteY4" fmla="*/ 0 h 1461600"/>
              <a:gd name="connsiteX5" fmla="*/ 1499400 w 2514600"/>
              <a:gd name="connsiteY5" fmla="*/ 7200 h 1461600"/>
              <a:gd name="connsiteX6" fmla="*/ 1751400 w 2514600"/>
              <a:gd name="connsiteY6" fmla="*/ 7200 h 1461600"/>
              <a:gd name="connsiteX7" fmla="*/ 1931400 w 2514600"/>
              <a:gd name="connsiteY7" fmla="*/ 7200 h 1461600"/>
              <a:gd name="connsiteX8" fmla="*/ 2273295 w 2514600"/>
              <a:gd name="connsiteY8" fmla="*/ 13800 h 1461600"/>
              <a:gd name="connsiteX9" fmla="*/ 2514600 w 2514600"/>
              <a:gd name="connsiteY9" fmla="*/ 255105 h 1461600"/>
              <a:gd name="connsiteX10" fmla="*/ 2507400 w 2514600"/>
              <a:gd name="connsiteY10" fmla="*/ 388800 h 1461600"/>
              <a:gd name="connsiteX11" fmla="*/ 2507400 w 2514600"/>
              <a:gd name="connsiteY11" fmla="*/ 532800 h 1461600"/>
              <a:gd name="connsiteX12" fmla="*/ 2500200 w 2514600"/>
              <a:gd name="connsiteY12" fmla="*/ 669600 h 1461600"/>
              <a:gd name="connsiteX13" fmla="*/ 2507400 w 2514600"/>
              <a:gd name="connsiteY13" fmla="*/ 849600 h 1461600"/>
              <a:gd name="connsiteX14" fmla="*/ 2514600 w 2514600"/>
              <a:gd name="connsiteY14" fmla="*/ 1051200 h 1461600"/>
              <a:gd name="connsiteX15" fmla="*/ 2514600 w 2514600"/>
              <a:gd name="connsiteY15" fmla="*/ 1220295 h 1461600"/>
              <a:gd name="connsiteX16" fmla="*/ 2273295 w 2514600"/>
              <a:gd name="connsiteY16" fmla="*/ 1461600 h 1461600"/>
              <a:gd name="connsiteX17" fmla="*/ 241305 w 2514600"/>
              <a:gd name="connsiteY17" fmla="*/ 1461600 h 1461600"/>
              <a:gd name="connsiteX18" fmla="*/ 0 w 2514600"/>
              <a:gd name="connsiteY18" fmla="*/ 1220295 h 1461600"/>
              <a:gd name="connsiteX19" fmla="*/ 0 w 2514600"/>
              <a:gd name="connsiteY19" fmla="*/ 255105 h 14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4600" h="1461600">
                <a:moveTo>
                  <a:pt x="0" y="255105"/>
                </a:moveTo>
                <a:cubicBezTo>
                  <a:pt x="0" y="121836"/>
                  <a:pt x="108036" y="13800"/>
                  <a:pt x="241305" y="13800"/>
                </a:cubicBezTo>
                <a:lnTo>
                  <a:pt x="448200" y="14400"/>
                </a:lnTo>
                <a:lnTo>
                  <a:pt x="700200" y="14400"/>
                </a:lnTo>
                <a:lnTo>
                  <a:pt x="966600" y="0"/>
                </a:lnTo>
                <a:lnTo>
                  <a:pt x="1499400" y="7200"/>
                </a:lnTo>
                <a:lnTo>
                  <a:pt x="1751400" y="7200"/>
                </a:lnTo>
                <a:lnTo>
                  <a:pt x="1931400" y="7200"/>
                </a:lnTo>
                <a:lnTo>
                  <a:pt x="2273295" y="13800"/>
                </a:lnTo>
                <a:cubicBezTo>
                  <a:pt x="2406564" y="13800"/>
                  <a:pt x="2514600" y="121836"/>
                  <a:pt x="2514600" y="255105"/>
                </a:cubicBezTo>
                <a:lnTo>
                  <a:pt x="2507400" y="388800"/>
                </a:lnTo>
                <a:lnTo>
                  <a:pt x="2507400" y="532800"/>
                </a:lnTo>
                <a:lnTo>
                  <a:pt x="2500200" y="669600"/>
                </a:lnTo>
                <a:lnTo>
                  <a:pt x="2507400" y="849600"/>
                </a:lnTo>
                <a:lnTo>
                  <a:pt x="2514600" y="1051200"/>
                </a:lnTo>
                <a:lnTo>
                  <a:pt x="2514600" y="1220295"/>
                </a:lnTo>
                <a:cubicBezTo>
                  <a:pt x="2514600" y="1353564"/>
                  <a:pt x="2406564" y="1461600"/>
                  <a:pt x="2273295" y="1461600"/>
                </a:cubicBezTo>
                <a:lnTo>
                  <a:pt x="241305" y="1461600"/>
                </a:lnTo>
                <a:cubicBezTo>
                  <a:pt x="108036" y="1461600"/>
                  <a:pt x="0" y="1353564"/>
                  <a:pt x="0" y="1220295"/>
                </a:cubicBezTo>
                <a:lnTo>
                  <a:pt x="0" y="255105"/>
                </a:lnTo>
                <a:close/>
              </a:path>
            </a:pathLst>
          </a:cu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MTB + </a:t>
            </a:r>
            <a:r>
              <a:rPr lang="en-US" sz="900" kern="0" dirty="0" err="1">
                <a:solidFill>
                  <a:prstClr val="black"/>
                </a:solidFill>
                <a:latin typeface="Calibri"/>
              </a:rPr>
              <a:t>UArb</a:t>
            </a:r>
            <a:endParaRPr lang="en-US" sz="900" kern="0" dirty="0">
              <a:solidFill>
                <a:prstClr val="black"/>
              </a:solidFill>
              <a:latin typeface="Calibri"/>
            </a:endParaRPr>
          </a:p>
          <a:p>
            <a:pPr lvl="0" algn="ctr">
              <a:defRPr/>
            </a:pPr>
            <a:r>
              <a:rPr lang="en-US" sz="675" kern="0" dirty="0">
                <a:solidFill>
                  <a:prstClr val="black"/>
                </a:solidFill>
                <a:latin typeface="Calibri"/>
              </a:rPr>
              <a:t>[Message Transport Buffer &amp;</a:t>
            </a:r>
          </a:p>
          <a:p>
            <a:pPr lvl="0" algn="ctr">
              <a:defRPr/>
            </a:pPr>
            <a:r>
              <a:rPr lang="en-US" sz="675" kern="0" dirty="0">
                <a:solidFill>
                  <a:prstClr val="black"/>
                </a:solidFill>
                <a:latin typeface="Calibri"/>
              </a:rPr>
              <a:t>Unified Arbiter]</a:t>
            </a:r>
          </a:p>
          <a:p>
            <a:pPr algn="ctr">
              <a:defRPr/>
            </a:pPr>
            <a:endParaRPr lang="en-US" sz="900" kern="0" dirty="0">
              <a:solidFill>
                <a:prstClr val="black"/>
              </a:solidFill>
              <a:latin typeface="Calibri"/>
            </a:endParaRPr>
          </a:p>
          <a:p>
            <a:pPr algn="ctr">
              <a:defRPr/>
            </a:pPr>
            <a:endParaRPr lang="en-US" sz="900" kern="0" dirty="0">
              <a:solidFill>
                <a:prstClr val="black"/>
              </a:solidFill>
              <a:latin typeface="Calibri"/>
            </a:endParaRPr>
          </a:p>
          <a:p>
            <a:pPr algn="ctr">
              <a:defRPr/>
            </a:pPr>
            <a:endParaRPr lang="en-US" sz="900" kern="0" dirty="0">
              <a:solidFill>
                <a:prstClr val="black"/>
              </a:solidFill>
              <a:latin typeface="Calibri"/>
            </a:endParaRPr>
          </a:p>
          <a:p>
            <a:pPr algn="ctr">
              <a:defRPr/>
            </a:pPr>
            <a:endParaRPr lang="en-US" sz="900" kern="0" dirty="0">
              <a:solidFill>
                <a:prstClr val="black"/>
              </a:solidFill>
              <a:latin typeface="Calibri"/>
            </a:endParaRPr>
          </a:p>
          <a:p>
            <a:pPr algn="ctr">
              <a:defRPr/>
            </a:pPr>
            <a:endParaRPr lang="en-US" sz="900" kern="0" dirty="0">
              <a:solidFill>
                <a:prstClr val="black"/>
              </a:solidFill>
              <a:latin typeface="Calibri"/>
            </a:endParaRPr>
          </a:p>
        </p:txBody>
      </p:sp>
      <p:sp>
        <p:nvSpPr>
          <p:cNvPr id="10" name="Oval 9"/>
          <p:cNvSpPr/>
          <p:nvPr/>
        </p:nvSpPr>
        <p:spPr>
          <a:xfrm>
            <a:off x="3135127" y="2554246"/>
            <a:ext cx="325755" cy="325755"/>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825" kern="0" dirty="0" err="1">
                <a:solidFill>
                  <a:prstClr val="black"/>
                </a:solidFill>
                <a:latin typeface="Calibri"/>
              </a:rPr>
              <a:t>sc</a:t>
            </a:r>
            <a:endParaRPr lang="en-US" sz="825" kern="0" dirty="0">
              <a:solidFill>
                <a:prstClr val="black"/>
              </a:solidFill>
              <a:latin typeface="Calibri"/>
            </a:endParaRPr>
          </a:p>
        </p:txBody>
      </p:sp>
      <p:cxnSp>
        <p:nvCxnSpPr>
          <p:cNvPr id="11" name="Elbow Connector 10"/>
          <p:cNvCxnSpPr>
            <a:stCxn id="10" idx="4"/>
            <a:endCxn id="9" idx="7"/>
          </p:cNvCxnSpPr>
          <p:nvPr/>
        </p:nvCxnSpPr>
        <p:spPr>
          <a:xfrm rot="16200000" flipH="1">
            <a:off x="3357862" y="2820143"/>
            <a:ext cx="437319" cy="557033"/>
          </a:xfrm>
          <a:prstGeom prst="bentConnector4">
            <a:avLst>
              <a:gd name="adj1" fmla="val 64777"/>
              <a:gd name="adj2" fmla="val 100117"/>
            </a:avLst>
          </a:prstGeom>
          <a:noFill/>
          <a:ln w="38100" cap="flat" cmpd="sng" algn="ctr">
            <a:solidFill>
              <a:srgbClr val="8064A2"/>
            </a:solidFill>
            <a:prstDash val="solid"/>
            <a:headEnd type="arrow" w="med" len="med"/>
            <a:tailEnd type="arrow" w="med" len="med"/>
          </a:ln>
          <a:effectLst>
            <a:outerShdw blurRad="40000" dist="23000" dir="5400000" rotWithShape="0">
              <a:srgbClr val="000000">
                <a:alpha val="35000"/>
              </a:srgbClr>
            </a:outerShdw>
          </a:effectLst>
        </p:spPr>
      </p:cxnSp>
      <p:cxnSp>
        <p:nvCxnSpPr>
          <p:cNvPr id="12" name="Elbow Connector 11"/>
          <p:cNvCxnSpPr>
            <a:stCxn id="4" idx="1"/>
            <a:endCxn id="9" idx="15"/>
          </p:cNvCxnSpPr>
          <p:nvPr/>
        </p:nvCxnSpPr>
        <p:spPr>
          <a:xfrm rot="10800000">
            <a:off x="4270567" y="4323497"/>
            <a:ext cx="1845946" cy="247146"/>
          </a:xfrm>
          <a:prstGeom prst="bentConnector3">
            <a:avLst>
              <a:gd name="adj1" fmla="val 50000"/>
            </a:avLst>
          </a:prstGeom>
          <a:noFill/>
          <a:ln w="38100" cap="flat" cmpd="sng" algn="ctr">
            <a:solidFill>
              <a:sysClr val="windowText" lastClr="000000"/>
            </a:solidFill>
            <a:prstDash val="solid"/>
            <a:headEnd type="arrow" w="med" len="med"/>
            <a:tailEnd type="arrow" w="med" len="med"/>
          </a:ln>
          <a:effectLst>
            <a:outerShdw blurRad="40000" dist="23000" dir="5400000" rotWithShape="0">
              <a:srgbClr val="000000">
                <a:alpha val="35000"/>
              </a:srgbClr>
            </a:outerShdw>
          </a:effectLst>
        </p:spPr>
      </p:cxnSp>
      <p:cxnSp>
        <p:nvCxnSpPr>
          <p:cNvPr id="13" name="Elbow Connector 12"/>
          <p:cNvCxnSpPr>
            <a:endCxn id="15" idx="3"/>
          </p:cNvCxnSpPr>
          <p:nvPr/>
        </p:nvCxnSpPr>
        <p:spPr>
          <a:xfrm rot="10800000">
            <a:off x="1549491" y="3723818"/>
            <a:ext cx="1453333" cy="193678"/>
          </a:xfrm>
          <a:prstGeom prst="bentConnector3">
            <a:avLst>
              <a:gd name="adj1" fmla="val 50000"/>
            </a:avLst>
          </a:prstGeom>
          <a:noFill/>
          <a:ln w="25400" cap="flat" cmpd="sng" algn="ctr">
            <a:solidFill>
              <a:sysClr val="window" lastClr="FFFFFF">
                <a:lumMod val="50000"/>
              </a:sysClr>
            </a:solidFill>
            <a:prstDash val="solid"/>
            <a:headEnd type="arrow" w="med" len="med"/>
            <a:tailEnd type="arrow" w="med" len="med"/>
          </a:ln>
          <a:effectLst>
            <a:outerShdw blurRad="40000" dist="20000" dir="5400000" rotWithShape="0">
              <a:srgbClr val="000000">
                <a:alpha val="38000"/>
              </a:srgbClr>
            </a:outerShdw>
          </a:effectLst>
        </p:spPr>
      </p:cxnSp>
      <p:sp>
        <p:nvSpPr>
          <p:cNvPr id="14" name="Rounded Rectangle 13"/>
          <p:cNvSpPr/>
          <p:nvPr/>
        </p:nvSpPr>
        <p:spPr>
          <a:xfrm>
            <a:off x="3076133" y="3854273"/>
            <a:ext cx="815708" cy="48863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Buffer</a:t>
            </a:r>
          </a:p>
          <a:p>
            <a:pPr algn="ctr">
              <a:defRPr/>
            </a:pPr>
            <a:r>
              <a:rPr lang="en-US" sz="450" kern="0" dirty="0">
                <a:solidFill>
                  <a:prstClr val="black"/>
                </a:solidFill>
                <a:latin typeface="Calibri"/>
              </a:rPr>
              <a:t>7x R/W ported;</a:t>
            </a:r>
          </a:p>
          <a:p>
            <a:pPr algn="ctr">
              <a:defRPr/>
            </a:pPr>
            <a:r>
              <a:rPr lang="en-US" sz="450" kern="0" dirty="0">
                <a:solidFill>
                  <a:prstClr val="black"/>
                </a:solidFill>
                <a:latin typeface="Calibri"/>
              </a:rPr>
              <a:t>16 deep,</a:t>
            </a:r>
          </a:p>
          <a:p>
            <a:pPr algn="ctr">
              <a:defRPr/>
            </a:pPr>
            <a:r>
              <a:rPr lang="en-US" sz="450" kern="0" dirty="0">
                <a:solidFill>
                  <a:prstClr val="black"/>
                </a:solidFill>
                <a:latin typeface="Calibri"/>
              </a:rPr>
              <a:t>64B payload wide</a:t>
            </a:r>
          </a:p>
        </p:txBody>
      </p:sp>
      <p:sp>
        <p:nvSpPr>
          <p:cNvPr id="15" name="TextBox 14"/>
          <p:cNvSpPr txBox="1"/>
          <p:nvPr/>
        </p:nvSpPr>
        <p:spPr>
          <a:xfrm>
            <a:off x="987546" y="3366027"/>
            <a:ext cx="561944" cy="715581"/>
          </a:xfrm>
          <a:prstGeom prst="rect">
            <a:avLst/>
          </a:prstGeom>
          <a:noFill/>
        </p:spPr>
        <p:txBody>
          <a:bodyPr wrap="square" rtlCol="0">
            <a:spAutoFit/>
          </a:bodyPr>
          <a:lstStyle/>
          <a:p>
            <a:pPr algn="r">
              <a:defRPr/>
            </a:pPr>
            <a:r>
              <a:rPr lang="en-US" sz="1350" kern="0" dirty="0">
                <a:solidFill>
                  <a:prstClr val="white">
                    <a:lumMod val="50000"/>
                  </a:prstClr>
                </a:solidFill>
                <a:latin typeface="Calibri"/>
              </a:rPr>
              <a:t>L2 SPAD</a:t>
            </a:r>
          </a:p>
          <a:p>
            <a:pPr algn="r">
              <a:defRPr/>
            </a:pPr>
            <a:r>
              <a:rPr lang="en-US" sz="1350" kern="0" dirty="0">
                <a:solidFill>
                  <a:prstClr val="white">
                    <a:lumMod val="50000"/>
                  </a:prstClr>
                </a:solidFill>
                <a:latin typeface="Calibri"/>
              </a:rPr>
              <a:t>port</a:t>
            </a:r>
          </a:p>
        </p:txBody>
      </p:sp>
      <p:cxnSp>
        <p:nvCxnSpPr>
          <p:cNvPr id="16" name="Straight Connector 15"/>
          <p:cNvCxnSpPr/>
          <p:nvPr/>
        </p:nvCxnSpPr>
        <p:spPr>
          <a:xfrm flipH="1">
            <a:off x="3509482" y="3089049"/>
            <a:ext cx="217171" cy="172843"/>
          </a:xfrm>
          <a:prstGeom prst="line">
            <a:avLst/>
          </a:prstGeom>
          <a:noFill/>
          <a:ln w="9525" cap="flat" cmpd="sng" algn="ctr">
            <a:solidFill>
              <a:srgbClr val="8064A2">
                <a:shade val="95000"/>
                <a:satMod val="105000"/>
              </a:srgbClr>
            </a:solidFill>
            <a:prstDash val="solid"/>
          </a:ln>
          <a:effectLst/>
        </p:spPr>
      </p:cxnSp>
      <p:sp>
        <p:nvSpPr>
          <p:cNvPr id="17" name="TextBox 16"/>
          <p:cNvSpPr txBox="1"/>
          <p:nvPr/>
        </p:nvSpPr>
        <p:spPr>
          <a:xfrm>
            <a:off x="3681044" y="2966324"/>
            <a:ext cx="421593" cy="184666"/>
          </a:xfrm>
          <a:prstGeom prst="rect">
            <a:avLst/>
          </a:prstGeom>
          <a:noFill/>
        </p:spPr>
        <p:txBody>
          <a:bodyPr wrap="square" rtlCol="0">
            <a:spAutoFit/>
          </a:bodyPr>
          <a:lstStyle/>
          <a:p>
            <a:pPr>
              <a:defRPr/>
            </a:pPr>
            <a:r>
              <a:rPr lang="en-US" sz="600" kern="0" dirty="0">
                <a:solidFill>
                  <a:srgbClr val="7030A0"/>
                </a:solidFill>
                <a:latin typeface="Calibri"/>
              </a:rPr>
              <a:t>64B</a:t>
            </a:r>
          </a:p>
        </p:txBody>
      </p:sp>
      <p:cxnSp>
        <p:nvCxnSpPr>
          <p:cNvPr id="18" name="Straight Connector 17"/>
          <p:cNvCxnSpPr/>
          <p:nvPr/>
        </p:nvCxnSpPr>
        <p:spPr>
          <a:xfrm flipH="1">
            <a:off x="5294284" y="4466999"/>
            <a:ext cx="217171" cy="172843"/>
          </a:xfrm>
          <a:prstGeom prst="line">
            <a:avLst/>
          </a:prstGeom>
          <a:noFill/>
          <a:ln w="9525" cap="flat" cmpd="sng" algn="ctr">
            <a:solidFill>
              <a:sysClr val="windowText" lastClr="000000">
                <a:shade val="95000"/>
                <a:satMod val="105000"/>
              </a:sysClr>
            </a:solidFill>
            <a:prstDash val="solid"/>
          </a:ln>
          <a:effectLst/>
        </p:spPr>
      </p:cxnSp>
      <p:sp>
        <p:nvSpPr>
          <p:cNvPr id="19" name="TextBox 18"/>
          <p:cNvSpPr txBox="1"/>
          <p:nvPr/>
        </p:nvSpPr>
        <p:spPr>
          <a:xfrm>
            <a:off x="5465846" y="4344274"/>
            <a:ext cx="421593" cy="184666"/>
          </a:xfrm>
          <a:prstGeom prst="rect">
            <a:avLst/>
          </a:prstGeom>
          <a:noFill/>
        </p:spPr>
        <p:txBody>
          <a:bodyPr wrap="square" rtlCol="0">
            <a:spAutoFit/>
          </a:bodyPr>
          <a:lstStyle/>
          <a:p>
            <a:pPr>
              <a:defRPr/>
            </a:pPr>
            <a:r>
              <a:rPr lang="en-US" sz="600" kern="0" dirty="0">
                <a:solidFill>
                  <a:prstClr val="black"/>
                </a:solidFill>
                <a:latin typeface="Calibri"/>
              </a:rPr>
              <a:t>64B</a:t>
            </a:r>
          </a:p>
        </p:txBody>
      </p:sp>
      <p:cxnSp>
        <p:nvCxnSpPr>
          <p:cNvPr id="20" name="Straight Connector 19"/>
          <p:cNvCxnSpPr/>
          <p:nvPr/>
        </p:nvCxnSpPr>
        <p:spPr>
          <a:xfrm flipH="1">
            <a:off x="2034898" y="3148472"/>
            <a:ext cx="150615" cy="129172"/>
          </a:xfrm>
          <a:prstGeom prst="line">
            <a:avLst/>
          </a:prstGeom>
          <a:noFill/>
          <a:ln w="9525" cap="flat" cmpd="sng" algn="ctr">
            <a:solidFill>
              <a:srgbClr val="9BBB59">
                <a:shade val="95000"/>
                <a:satMod val="105000"/>
              </a:srgbClr>
            </a:solidFill>
            <a:prstDash val="solid"/>
          </a:ln>
          <a:effectLst/>
        </p:spPr>
      </p:cxnSp>
      <p:sp>
        <p:nvSpPr>
          <p:cNvPr id="21" name="TextBox 20"/>
          <p:cNvSpPr txBox="1"/>
          <p:nvPr/>
        </p:nvSpPr>
        <p:spPr>
          <a:xfrm>
            <a:off x="2152170" y="3039886"/>
            <a:ext cx="736291" cy="276999"/>
          </a:xfrm>
          <a:prstGeom prst="rect">
            <a:avLst/>
          </a:prstGeom>
          <a:noFill/>
        </p:spPr>
        <p:txBody>
          <a:bodyPr wrap="square" rtlCol="0">
            <a:spAutoFit/>
          </a:bodyPr>
          <a:lstStyle/>
          <a:p>
            <a:pPr>
              <a:defRPr/>
            </a:pPr>
            <a:r>
              <a:rPr lang="en-US" sz="600" kern="0" dirty="0">
                <a:solidFill>
                  <a:srgbClr val="9BBB59">
                    <a:lumMod val="75000"/>
                  </a:srgbClr>
                </a:solidFill>
                <a:latin typeface="Calibri"/>
              </a:rPr>
              <a:t>Command Ctrl Size</a:t>
            </a:r>
          </a:p>
        </p:txBody>
      </p:sp>
      <p:cxnSp>
        <p:nvCxnSpPr>
          <p:cNvPr id="22" name="Straight Connector 21"/>
          <p:cNvCxnSpPr/>
          <p:nvPr/>
        </p:nvCxnSpPr>
        <p:spPr>
          <a:xfrm>
            <a:off x="1708853" y="3652211"/>
            <a:ext cx="138510" cy="120128"/>
          </a:xfrm>
          <a:prstGeom prst="line">
            <a:avLst/>
          </a:prstGeom>
          <a:noFill/>
          <a:ln w="9525" cap="flat" cmpd="sng" algn="ctr">
            <a:solidFill>
              <a:sysClr val="window" lastClr="FFFFFF">
                <a:lumMod val="50000"/>
              </a:sysClr>
            </a:solidFill>
            <a:prstDash val="solid"/>
          </a:ln>
          <a:effectLst/>
        </p:spPr>
      </p:cxnSp>
      <p:sp>
        <p:nvSpPr>
          <p:cNvPr id="23" name="TextBox 22"/>
          <p:cNvSpPr txBox="1"/>
          <p:nvPr/>
        </p:nvSpPr>
        <p:spPr>
          <a:xfrm>
            <a:off x="1575343" y="3528934"/>
            <a:ext cx="374198" cy="184666"/>
          </a:xfrm>
          <a:prstGeom prst="rect">
            <a:avLst/>
          </a:prstGeom>
          <a:noFill/>
        </p:spPr>
        <p:txBody>
          <a:bodyPr wrap="square" rtlCol="0">
            <a:spAutoFit/>
          </a:bodyPr>
          <a:lstStyle/>
          <a:p>
            <a:pPr>
              <a:defRPr/>
            </a:pPr>
            <a:r>
              <a:rPr lang="en-US" sz="600" kern="0" dirty="0">
                <a:solidFill>
                  <a:prstClr val="white">
                    <a:lumMod val="50000"/>
                  </a:prstClr>
                </a:solidFill>
                <a:latin typeface="Calibri"/>
              </a:rPr>
              <a:t>64B</a:t>
            </a:r>
          </a:p>
        </p:txBody>
      </p:sp>
      <p:cxnSp>
        <p:nvCxnSpPr>
          <p:cNvPr id="24" name="Elbow Connector 23"/>
          <p:cNvCxnSpPr>
            <a:stCxn id="66" idx="1"/>
            <a:endCxn id="9" idx="12"/>
          </p:cNvCxnSpPr>
          <p:nvPr/>
        </p:nvCxnSpPr>
        <p:spPr>
          <a:xfrm rot="10800000" flipV="1">
            <a:off x="4260308" y="3685032"/>
            <a:ext cx="731199" cy="181701"/>
          </a:xfrm>
          <a:prstGeom prst="bentConnector3">
            <a:avLst>
              <a:gd name="adj1" fmla="val 50000"/>
            </a:avLst>
          </a:prstGeom>
          <a:ln>
            <a:headEnd type="arrow" w="med" len="med"/>
            <a:tailEnd type="arrow" w="med" len="med"/>
          </a:ln>
        </p:spPr>
        <p:style>
          <a:lnRef idx="2">
            <a:schemeClr val="accent5"/>
          </a:lnRef>
          <a:fillRef idx="0">
            <a:schemeClr val="accent5"/>
          </a:fillRef>
          <a:effectRef idx="1">
            <a:schemeClr val="accent5"/>
          </a:effectRef>
          <a:fontRef idx="minor">
            <a:schemeClr val="tx1"/>
          </a:fontRef>
        </p:style>
      </p:cxnSp>
      <p:sp>
        <p:nvSpPr>
          <p:cNvPr id="25" name="Rounded Rectangle 24"/>
          <p:cNvSpPr/>
          <p:nvPr/>
        </p:nvSpPr>
        <p:spPr>
          <a:xfrm>
            <a:off x="3891841" y="3882124"/>
            <a:ext cx="342389" cy="23039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solidFill>
                  <a:prstClr val="black"/>
                </a:solidFill>
                <a:latin typeface="Calibri"/>
              </a:rPr>
              <a:t>ARB</a:t>
            </a:r>
          </a:p>
        </p:txBody>
      </p:sp>
      <p:sp>
        <p:nvSpPr>
          <p:cNvPr id="26" name="Rounded Rectangle 5"/>
          <p:cNvSpPr/>
          <p:nvPr/>
        </p:nvSpPr>
        <p:spPr>
          <a:xfrm>
            <a:off x="4730743" y="1045980"/>
            <a:ext cx="1580231" cy="2128704"/>
          </a:xfrm>
          <a:custGeom>
            <a:avLst/>
            <a:gdLst>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159000 h 457200"/>
              <a:gd name="connsiteX9" fmla="*/ 0 w 1676400"/>
              <a:gd name="connsiteY9"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303000 h 457200"/>
              <a:gd name="connsiteX9" fmla="*/ 0 w 1676400"/>
              <a:gd name="connsiteY9" fmla="*/ 159000 h 457200"/>
              <a:gd name="connsiteX10" fmla="*/ 0 w 1676400"/>
              <a:gd name="connsiteY10"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259800 h 457200"/>
              <a:gd name="connsiteX9" fmla="*/ 0 w 1676400"/>
              <a:gd name="connsiteY9" fmla="*/ 159000 h 457200"/>
              <a:gd name="connsiteX10" fmla="*/ 0 w 1676400"/>
              <a:gd name="connsiteY10"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457200">
                <a:moveTo>
                  <a:pt x="0" y="76202"/>
                </a:moveTo>
                <a:cubicBezTo>
                  <a:pt x="0" y="34117"/>
                  <a:pt x="34117" y="0"/>
                  <a:pt x="76202" y="0"/>
                </a:cubicBezTo>
                <a:lnTo>
                  <a:pt x="1600198" y="0"/>
                </a:lnTo>
                <a:cubicBezTo>
                  <a:pt x="1642283" y="0"/>
                  <a:pt x="1676400" y="34117"/>
                  <a:pt x="1676400" y="76202"/>
                </a:cubicBezTo>
                <a:lnTo>
                  <a:pt x="1676400" y="380998"/>
                </a:lnTo>
                <a:cubicBezTo>
                  <a:pt x="1676400" y="423083"/>
                  <a:pt x="1642283" y="457200"/>
                  <a:pt x="1600198" y="457200"/>
                </a:cubicBezTo>
                <a:lnTo>
                  <a:pt x="76202" y="457200"/>
                </a:lnTo>
                <a:cubicBezTo>
                  <a:pt x="34117" y="457200"/>
                  <a:pt x="0" y="423083"/>
                  <a:pt x="0" y="380998"/>
                </a:cubicBezTo>
                <a:lnTo>
                  <a:pt x="0" y="259800"/>
                </a:lnTo>
                <a:lnTo>
                  <a:pt x="0" y="159000"/>
                </a:lnTo>
                <a:lnTo>
                  <a:pt x="0" y="76202"/>
                </a:lnTo>
                <a:close/>
              </a:path>
            </a:pathLst>
          </a:custGeom>
          <a:solidFill>
            <a:schemeClr val="bg1">
              <a:lumMod val="95000"/>
            </a:schemeClr>
          </a:solidFill>
          <a:ln w="9525" cap="flat" cmpd="sng" algn="ctr">
            <a:solidFill>
              <a:srgbClr val="4F81BD">
                <a:shade val="95000"/>
                <a:satMod val="105000"/>
              </a:srgbClr>
            </a:solidFill>
            <a:prstDash val="dash"/>
          </a:ln>
          <a:effectLst>
            <a:outerShdw blurRad="40000" dist="20000" dir="5400000" rotWithShape="0">
              <a:srgbClr val="000000">
                <a:alpha val="38000"/>
              </a:srgbClr>
            </a:outerShdw>
          </a:effectLst>
        </p:spPr>
        <p:txBody>
          <a:bodyPr rtlCol="0" anchor="ctr"/>
          <a:lstStyle/>
          <a:p>
            <a:pPr algn="ctr">
              <a:defRPr/>
            </a:pPr>
            <a:endParaRPr lang="en-US" sz="900" kern="0" dirty="0">
              <a:solidFill>
                <a:prstClr val="black"/>
              </a:solidFill>
              <a:latin typeface="Calibri"/>
            </a:endParaRPr>
          </a:p>
        </p:txBody>
      </p:sp>
      <p:sp>
        <p:nvSpPr>
          <p:cNvPr id="27" name="Rounded Rectangle 5"/>
          <p:cNvSpPr/>
          <p:nvPr/>
        </p:nvSpPr>
        <p:spPr>
          <a:xfrm>
            <a:off x="4922077" y="1193941"/>
            <a:ext cx="1194435" cy="325755"/>
          </a:xfrm>
          <a:custGeom>
            <a:avLst/>
            <a:gdLst>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159000 h 457200"/>
              <a:gd name="connsiteX9" fmla="*/ 0 w 1676400"/>
              <a:gd name="connsiteY9"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303000 h 457200"/>
              <a:gd name="connsiteX9" fmla="*/ 0 w 1676400"/>
              <a:gd name="connsiteY9" fmla="*/ 159000 h 457200"/>
              <a:gd name="connsiteX10" fmla="*/ 0 w 1676400"/>
              <a:gd name="connsiteY10"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259800 h 457200"/>
              <a:gd name="connsiteX9" fmla="*/ 0 w 1676400"/>
              <a:gd name="connsiteY9" fmla="*/ 159000 h 457200"/>
              <a:gd name="connsiteX10" fmla="*/ 0 w 1676400"/>
              <a:gd name="connsiteY10"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457200">
                <a:moveTo>
                  <a:pt x="0" y="76202"/>
                </a:moveTo>
                <a:cubicBezTo>
                  <a:pt x="0" y="34117"/>
                  <a:pt x="34117" y="0"/>
                  <a:pt x="76202" y="0"/>
                </a:cubicBezTo>
                <a:lnTo>
                  <a:pt x="1600198" y="0"/>
                </a:lnTo>
                <a:cubicBezTo>
                  <a:pt x="1642283" y="0"/>
                  <a:pt x="1676400" y="34117"/>
                  <a:pt x="1676400" y="76202"/>
                </a:cubicBezTo>
                <a:lnTo>
                  <a:pt x="1676400" y="380998"/>
                </a:lnTo>
                <a:cubicBezTo>
                  <a:pt x="1676400" y="423083"/>
                  <a:pt x="1642283" y="457200"/>
                  <a:pt x="1600198" y="457200"/>
                </a:cubicBezTo>
                <a:lnTo>
                  <a:pt x="76202" y="457200"/>
                </a:lnTo>
                <a:cubicBezTo>
                  <a:pt x="34117" y="457200"/>
                  <a:pt x="0" y="423083"/>
                  <a:pt x="0" y="380998"/>
                </a:cubicBezTo>
                <a:lnTo>
                  <a:pt x="0" y="259800"/>
                </a:lnTo>
                <a:lnTo>
                  <a:pt x="0" y="159000"/>
                </a:lnTo>
                <a:lnTo>
                  <a:pt x="0" y="7620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Fetch</a:t>
            </a:r>
          </a:p>
          <a:p>
            <a:pPr algn="ctr">
              <a:defRPr/>
            </a:pPr>
            <a:r>
              <a:rPr lang="en-US" sz="900" kern="0" dirty="0">
                <a:solidFill>
                  <a:prstClr val="black"/>
                </a:solidFill>
                <a:latin typeface="Calibri"/>
              </a:rPr>
              <a:t>[includes </a:t>
            </a:r>
            <a:r>
              <a:rPr lang="en-US" sz="900" kern="0" dirty="0" err="1">
                <a:solidFill>
                  <a:prstClr val="black"/>
                </a:solidFill>
                <a:latin typeface="Calibri"/>
              </a:rPr>
              <a:t>FetchBuff</a:t>
            </a:r>
            <a:r>
              <a:rPr lang="en-US" sz="900" kern="0" dirty="0">
                <a:solidFill>
                  <a:prstClr val="black"/>
                </a:solidFill>
                <a:latin typeface="Calibri"/>
              </a:rPr>
              <a:t>]</a:t>
            </a:r>
          </a:p>
        </p:txBody>
      </p:sp>
      <p:sp>
        <p:nvSpPr>
          <p:cNvPr id="28" name="Rounded Rectangle 27"/>
          <p:cNvSpPr/>
          <p:nvPr/>
        </p:nvSpPr>
        <p:spPr>
          <a:xfrm>
            <a:off x="4922077" y="1954036"/>
            <a:ext cx="1194435" cy="38004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Integer Units</a:t>
            </a:r>
          </a:p>
          <a:p>
            <a:pPr algn="ctr">
              <a:defRPr/>
            </a:pPr>
            <a:r>
              <a:rPr lang="en-US" sz="900" kern="0" dirty="0">
                <a:solidFill>
                  <a:prstClr val="black"/>
                </a:solidFill>
                <a:latin typeface="Calibri"/>
              </a:rPr>
              <a:t>FP Units</a:t>
            </a:r>
          </a:p>
        </p:txBody>
      </p:sp>
      <p:sp>
        <p:nvSpPr>
          <p:cNvPr id="29" name="Rounded Rectangle 9"/>
          <p:cNvSpPr/>
          <p:nvPr/>
        </p:nvSpPr>
        <p:spPr>
          <a:xfrm>
            <a:off x="4916947" y="2388376"/>
            <a:ext cx="1199565" cy="423546"/>
          </a:xfrm>
          <a:custGeom>
            <a:avLst/>
            <a:gdLst>
              <a:gd name="connsiteX0" fmla="*/ 0 w 1676400"/>
              <a:gd name="connsiteY0" fmla="*/ 99077 h 594450"/>
              <a:gd name="connsiteX1" fmla="*/ 99077 w 1676400"/>
              <a:gd name="connsiteY1" fmla="*/ 0 h 594450"/>
              <a:gd name="connsiteX2" fmla="*/ 1577323 w 1676400"/>
              <a:gd name="connsiteY2" fmla="*/ 0 h 594450"/>
              <a:gd name="connsiteX3" fmla="*/ 1676400 w 1676400"/>
              <a:gd name="connsiteY3" fmla="*/ 99077 h 594450"/>
              <a:gd name="connsiteX4" fmla="*/ 1676400 w 1676400"/>
              <a:gd name="connsiteY4" fmla="*/ 495373 h 594450"/>
              <a:gd name="connsiteX5" fmla="*/ 1577323 w 1676400"/>
              <a:gd name="connsiteY5" fmla="*/ 594450 h 594450"/>
              <a:gd name="connsiteX6" fmla="*/ 99077 w 1676400"/>
              <a:gd name="connsiteY6" fmla="*/ 594450 h 594450"/>
              <a:gd name="connsiteX7" fmla="*/ 0 w 1676400"/>
              <a:gd name="connsiteY7" fmla="*/ 495373 h 594450"/>
              <a:gd name="connsiteX8" fmla="*/ 0 w 1676400"/>
              <a:gd name="connsiteY8" fmla="*/ 99077 h 594450"/>
              <a:gd name="connsiteX0" fmla="*/ 0 w 1676400"/>
              <a:gd name="connsiteY0" fmla="*/ 99077 h 594450"/>
              <a:gd name="connsiteX1" fmla="*/ 99077 w 1676400"/>
              <a:gd name="connsiteY1" fmla="*/ 0 h 594450"/>
              <a:gd name="connsiteX2" fmla="*/ 1577323 w 1676400"/>
              <a:gd name="connsiteY2" fmla="*/ 0 h 594450"/>
              <a:gd name="connsiteX3" fmla="*/ 1676400 w 1676400"/>
              <a:gd name="connsiteY3" fmla="*/ 99077 h 594450"/>
              <a:gd name="connsiteX4" fmla="*/ 1676400 w 1676400"/>
              <a:gd name="connsiteY4" fmla="*/ 495373 h 594450"/>
              <a:gd name="connsiteX5" fmla="*/ 1577323 w 1676400"/>
              <a:gd name="connsiteY5" fmla="*/ 594450 h 594450"/>
              <a:gd name="connsiteX6" fmla="*/ 99077 w 1676400"/>
              <a:gd name="connsiteY6" fmla="*/ 594450 h 594450"/>
              <a:gd name="connsiteX7" fmla="*/ 0 w 1676400"/>
              <a:gd name="connsiteY7" fmla="*/ 495373 h 594450"/>
              <a:gd name="connsiteX8" fmla="*/ 0 w 1676400"/>
              <a:gd name="connsiteY8" fmla="*/ 199800 h 594450"/>
              <a:gd name="connsiteX9" fmla="*/ 0 w 1676400"/>
              <a:gd name="connsiteY9" fmla="*/ 99077 h 594450"/>
              <a:gd name="connsiteX0" fmla="*/ 7200 w 1683600"/>
              <a:gd name="connsiteY0" fmla="*/ 99077 h 594450"/>
              <a:gd name="connsiteX1" fmla="*/ 106277 w 1683600"/>
              <a:gd name="connsiteY1" fmla="*/ 0 h 594450"/>
              <a:gd name="connsiteX2" fmla="*/ 1584523 w 1683600"/>
              <a:gd name="connsiteY2" fmla="*/ 0 h 594450"/>
              <a:gd name="connsiteX3" fmla="*/ 1683600 w 1683600"/>
              <a:gd name="connsiteY3" fmla="*/ 99077 h 594450"/>
              <a:gd name="connsiteX4" fmla="*/ 1683600 w 1683600"/>
              <a:gd name="connsiteY4" fmla="*/ 495373 h 594450"/>
              <a:gd name="connsiteX5" fmla="*/ 1584523 w 1683600"/>
              <a:gd name="connsiteY5" fmla="*/ 594450 h 594450"/>
              <a:gd name="connsiteX6" fmla="*/ 106277 w 1683600"/>
              <a:gd name="connsiteY6" fmla="*/ 594450 h 594450"/>
              <a:gd name="connsiteX7" fmla="*/ 7200 w 1683600"/>
              <a:gd name="connsiteY7" fmla="*/ 495373 h 594450"/>
              <a:gd name="connsiteX8" fmla="*/ 0 w 1683600"/>
              <a:gd name="connsiteY8" fmla="*/ 408600 h 594450"/>
              <a:gd name="connsiteX9" fmla="*/ 7200 w 1683600"/>
              <a:gd name="connsiteY9" fmla="*/ 199800 h 594450"/>
              <a:gd name="connsiteX10" fmla="*/ 7200 w 1683600"/>
              <a:gd name="connsiteY10" fmla="*/ 99077 h 594450"/>
              <a:gd name="connsiteX0" fmla="*/ 7200 w 1683600"/>
              <a:gd name="connsiteY0" fmla="*/ 99077 h 594450"/>
              <a:gd name="connsiteX1" fmla="*/ 106277 w 1683600"/>
              <a:gd name="connsiteY1" fmla="*/ 0 h 594450"/>
              <a:gd name="connsiteX2" fmla="*/ 1584523 w 1683600"/>
              <a:gd name="connsiteY2" fmla="*/ 0 h 594450"/>
              <a:gd name="connsiteX3" fmla="*/ 1683600 w 1683600"/>
              <a:gd name="connsiteY3" fmla="*/ 99077 h 594450"/>
              <a:gd name="connsiteX4" fmla="*/ 1683600 w 1683600"/>
              <a:gd name="connsiteY4" fmla="*/ 495373 h 594450"/>
              <a:gd name="connsiteX5" fmla="*/ 1584523 w 1683600"/>
              <a:gd name="connsiteY5" fmla="*/ 594450 h 594450"/>
              <a:gd name="connsiteX6" fmla="*/ 106277 w 1683600"/>
              <a:gd name="connsiteY6" fmla="*/ 594450 h 594450"/>
              <a:gd name="connsiteX7" fmla="*/ 7200 w 1683600"/>
              <a:gd name="connsiteY7" fmla="*/ 495373 h 594450"/>
              <a:gd name="connsiteX8" fmla="*/ 0 w 1683600"/>
              <a:gd name="connsiteY8" fmla="*/ 408600 h 594450"/>
              <a:gd name="connsiteX9" fmla="*/ 0 w 1683600"/>
              <a:gd name="connsiteY9" fmla="*/ 300600 h 594450"/>
              <a:gd name="connsiteX10" fmla="*/ 7200 w 1683600"/>
              <a:gd name="connsiteY10" fmla="*/ 199800 h 594450"/>
              <a:gd name="connsiteX11" fmla="*/ 7200 w 1683600"/>
              <a:gd name="connsiteY11" fmla="*/ 99077 h 59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600" h="594450">
                <a:moveTo>
                  <a:pt x="7200" y="99077"/>
                </a:moveTo>
                <a:cubicBezTo>
                  <a:pt x="7200" y="44358"/>
                  <a:pt x="51558" y="0"/>
                  <a:pt x="106277" y="0"/>
                </a:cubicBezTo>
                <a:lnTo>
                  <a:pt x="1584523" y="0"/>
                </a:lnTo>
                <a:cubicBezTo>
                  <a:pt x="1639242" y="0"/>
                  <a:pt x="1683600" y="44358"/>
                  <a:pt x="1683600" y="99077"/>
                </a:cubicBezTo>
                <a:lnTo>
                  <a:pt x="1683600" y="495373"/>
                </a:lnTo>
                <a:cubicBezTo>
                  <a:pt x="1683600" y="550092"/>
                  <a:pt x="1639242" y="594450"/>
                  <a:pt x="1584523" y="594450"/>
                </a:cubicBezTo>
                <a:lnTo>
                  <a:pt x="106277" y="594450"/>
                </a:lnTo>
                <a:cubicBezTo>
                  <a:pt x="51558" y="594450"/>
                  <a:pt x="7200" y="550092"/>
                  <a:pt x="7200" y="495373"/>
                </a:cubicBezTo>
                <a:lnTo>
                  <a:pt x="0" y="408600"/>
                </a:lnTo>
                <a:lnTo>
                  <a:pt x="0" y="300600"/>
                </a:lnTo>
                <a:lnTo>
                  <a:pt x="7200" y="199800"/>
                </a:lnTo>
                <a:lnTo>
                  <a:pt x="7200" y="99077"/>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Load / Store / </a:t>
            </a:r>
          </a:p>
          <a:p>
            <a:pPr algn="ctr">
              <a:defRPr/>
            </a:pPr>
            <a:r>
              <a:rPr lang="en-US" sz="900" kern="0" dirty="0">
                <a:solidFill>
                  <a:prstClr val="black"/>
                </a:solidFill>
                <a:latin typeface="Calibri"/>
              </a:rPr>
              <a:t>Atomic Unit</a:t>
            </a:r>
          </a:p>
        </p:txBody>
      </p:sp>
      <p:sp>
        <p:nvSpPr>
          <p:cNvPr id="30" name="Rounded Rectangle 29"/>
          <p:cNvSpPr/>
          <p:nvPr/>
        </p:nvSpPr>
        <p:spPr>
          <a:xfrm>
            <a:off x="4922077" y="2874016"/>
            <a:ext cx="1194435" cy="274455"/>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Commit-Retire Buff / RF Update</a:t>
            </a:r>
          </a:p>
        </p:txBody>
      </p:sp>
      <p:sp>
        <p:nvSpPr>
          <p:cNvPr id="31" name="Rounded Rectangle 30"/>
          <p:cNvSpPr/>
          <p:nvPr/>
        </p:nvSpPr>
        <p:spPr>
          <a:xfrm>
            <a:off x="2587499" y="1903805"/>
            <a:ext cx="597218" cy="32575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L1 D$</a:t>
            </a:r>
          </a:p>
        </p:txBody>
      </p:sp>
      <p:sp>
        <p:nvSpPr>
          <p:cNvPr id="32" name="Rounded Rectangle 15"/>
          <p:cNvSpPr/>
          <p:nvPr/>
        </p:nvSpPr>
        <p:spPr>
          <a:xfrm>
            <a:off x="6495569" y="1868002"/>
            <a:ext cx="651510" cy="334946"/>
          </a:xfrm>
          <a:custGeom>
            <a:avLst/>
            <a:gdLst>
              <a:gd name="connsiteX0" fmla="*/ 0 w 838200"/>
              <a:gd name="connsiteY0" fmla="*/ 76202 h 457200"/>
              <a:gd name="connsiteX1" fmla="*/ 76202 w 838200"/>
              <a:gd name="connsiteY1" fmla="*/ 0 h 457200"/>
              <a:gd name="connsiteX2" fmla="*/ 761998 w 838200"/>
              <a:gd name="connsiteY2" fmla="*/ 0 h 457200"/>
              <a:gd name="connsiteX3" fmla="*/ 838200 w 838200"/>
              <a:gd name="connsiteY3" fmla="*/ 76202 h 457200"/>
              <a:gd name="connsiteX4" fmla="*/ 838200 w 838200"/>
              <a:gd name="connsiteY4" fmla="*/ 380998 h 457200"/>
              <a:gd name="connsiteX5" fmla="*/ 761998 w 838200"/>
              <a:gd name="connsiteY5" fmla="*/ 457200 h 457200"/>
              <a:gd name="connsiteX6" fmla="*/ 76202 w 838200"/>
              <a:gd name="connsiteY6" fmla="*/ 457200 h 457200"/>
              <a:gd name="connsiteX7" fmla="*/ 0 w 838200"/>
              <a:gd name="connsiteY7" fmla="*/ 380998 h 457200"/>
              <a:gd name="connsiteX8" fmla="*/ 0 w 838200"/>
              <a:gd name="connsiteY8" fmla="*/ 76202 h 457200"/>
              <a:gd name="connsiteX0" fmla="*/ 0 w 838200"/>
              <a:gd name="connsiteY0" fmla="*/ 81902 h 462900"/>
              <a:gd name="connsiteX1" fmla="*/ 76202 w 838200"/>
              <a:gd name="connsiteY1" fmla="*/ 5700 h 462900"/>
              <a:gd name="connsiteX2" fmla="*/ 207000 w 838200"/>
              <a:gd name="connsiteY2" fmla="*/ 0 h 462900"/>
              <a:gd name="connsiteX3" fmla="*/ 761998 w 838200"/>
              <a:gd name="connsiteY3" fmla="*/ 5700 h 462900"/>
              <a:gd name="connsiteX4" fmla="*/ 838200 w 838200"/>
              <a:gd name="connsiteY4" fmla="*/ 81902 h 462900"/>
              <a:gd name="connsiteX5" fmla="*/ 838200 w 838200"/>
              <a:gd name="connsiteY5" fmla="*/ 386698 h 462900"/>
              <a:gd name="connsiteX6" fmla="*/ 761998 w 838200"/>
              <a:gd name="connsiteY6" fmla="*/ 462900 h 462900"/>
              <a:gd name="connsiteX7" fmla="*/ 76202 w 838200"/>
              <a:gd name="connsiteY7" fmla="*/ 462900 h 462900"/>
              <a:gd name="connsiteX8" fmla="*/ 0 w 838200"/>
              <a:gd name="connsiteY8" fmla="*/ 386698 h 462900"/>
              <a:gd name="connsiteX9" fmla="*/ 0 w 838200"/>
              <a:gd name="connsiteY9" fmla="*/ 81902 h 462900"/>
              <a:gd name="connsiteX0" fmla="*/ 0 w 838200"/>
              <a:gd name="connsiteY0" fmla="*/ 81902 h 462900"/>
              <a:gd name="connsiteX1" fmla="*/ 76202 w 838200"/>
              <a:gd name="connsiteY1" fmla="*/ 5700 h 462900"/>
              <a:gd name="connsiteX2" fmla="*/ 207000 w 838200"/>
              <a:gd name="connsiteY2" fmla="*/ 0 h 462900"/>
              <a:gd name="connsiteX3" fmla="*/ 610200 w 838200"/>
              <a:gd name="connsiteY3" fmla="*/ 0 h 462900"/>
              <a:gd name="connsiteX4" fmla="*/ 761998 w 838200"/>
              <a:gd name="connsiteY4" fmla="*/ 5700 h 462900"/>
              <a:gd name="connsiteX5" fmla="*/ 838200 w 838200"/>
              <a:gd name="connsiteY5" fmla="*/ 81902 h 462900"/>
              <a:gd name="connsiteX6" fmla="*/ 838200 w 838200"/>
              <a:gd name="connsiteY6" fmla="*/ 386698 h 462900"/>
              <a:gd name="connsiteX7" fmla="*/ 761998 w 838200"/>
              <a:gd name="connsiteY7" fmla="*/ 462900 h 462900"/>
              <a:gd name="connsiteX8" fmla="*/ 76202 w 838200"/>
              <a:gd name="connsiteY8" fmla="*/ 462900 h 462900"/>
              <a:gd name="connsiteX9" fmla="*/ 0 w 838200"/>
              <a:gd name="connsiteY9" fmla="*/ 386698 h 462900"/>
              <a:gd name="connsiteX10" fmla="*/ 0 w 838200"/>
              <a:gd name="connsiteY10" fmla="*/ 81902 h 462900"/>
              <a:gd name="connsiteX0" fmla="*/ 0 w 838200"/>
              <a:gd name="connsiteY0" fmla="*/ 89102 h 470100"/>
              <a:gd name="connsiteX1" fmla="*/ 76202 w 838200"/>
              <a:gd name="connsiteY1" fmla="*/ 12900 h 470100"/>
              <a:gd name="connsiteX2" fmla="*/ 207000 w 838200"/>
              <a:gd name="connsiteY2" fmla="*/ 7200 h 470100"/>
              <a:gd name="connsiteX3" fmla="*/ 387000 w 838200"/>
              <a:gd name="connsiteY3" fmla="*/ 0 h 470100"/>
              <a:gd name="connsiteX4" fmla="*/ 610200 w 838200"/>
              <a:gd name="connsiteY4" fmla="*/ 7200 h 470100"/>
              <a:gd name="connsiteX5" fmla="*/ 761998 w 838200"/>
              <a:gd name="connsiteY5" fmla="*/ 12900 h 470100"/>
              <a:gd name="connsiteX6" fmla="*/ 838200 w 838200"/>
              <a:gd name="connsiteY6" fmla="*/ 89102 h 470100"/>
              <a:gd name="connsiteX7" fmla="*/ 838200 w 838200"/>
              <a:gd name="connsiteY7" fmla="*/ 393898 h 470100"/>
              <a:gd name="connsiteX8" fmla="*/ 761998 w 838200"/>
              <a:gd name="connsiteY8" fmla="*/ 470100 h 470100"/>
              <a:gd name="connsiteX9" fmla="*/ 76202 w 838200"/>
              <a:gd name="connsiteY9" fmla="*/ 470100 h 470100"/>
              <a:gd name="connsiteX10" fmla="*/ 0 w 838200"/>
              <a:gd name="connsiteY10" fmla="*/ 393898 h 470100"/>
              <a:gd name="connsiteX11" fmla="*/ 0 w 838200"/>
              <a:gd name="connsiteY11" fmla="*/ 89102 h 4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470100">
                <a:moveTo>
                  <a:pt x="0" y="89102"/>
                </a:moveTo>
                <a:cubicBezTo>
                  <a:pt x="0" y="47017"/>
                  <a:pt x="34117" y="12900"/>
                  <a:pt x="76202" y="12900"/>
                </a:cubicBezTo>
                <a:lnTo>
                  <a:pt x="207000" y="7200"/>
                </a:lnTo>
                <a:lnTo>
                  <a:pt x="387000" y="0"/>
                </a:lnTo>
                <a:lnTo>
                  <a:pt x="610200" y="7200"/>
                </a:lnTo>
                <a:lnTo>
                  <a:pt x="761998" y="12900"/>
                </a:lnTo>
                <a:cubicBezTo>
                  <a:pt x="804083" y="12900"/>
                  <a:pt x="838200" y="47017"/>
                  <a:pt x="838200" y="89102"/>
                </a:cubicBezTo>
                <a:lnTo>
                  <a:pt x="838200" y="393898"/>
                </a:lnTo>
                <a:cubicBezTo>
                  <a:pt x="838200" y="435983"/>
                  <a:pt x="804083" y="470100"/>
                  <a:pt x="761998" y="470100"/>
                </a:cubicBezTo>
                <a:lnTo>
                  <a:pt x="76202" y="470100"/>
                </a:lnTo>
                <a:cubicBezTo>
                  <a:pt x="34117" y="470100"/>
                  <a:pt x="0" y="435983"/>
                  <a:pt x="0" y="393898"/>
                </a:cubicBezTo>
                <a:lnTo>
                  <a:pt x="0" y="89102"/>
                </a:ln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PRF</a:t>
            </a:r>
          </a:p>
          <a:p>
            <a:pPr lvl="0" algn="ctr">
              <a:defRPr/>
            </a:pPr>
            <a:r>
              <a:rPr lang="en-US" sz="525" kern="0" dirty="0">
                <a:solidFill>
                  <a:prstClr val="black"/>
                </a:solidFill>
              </a:rPr>
              <a:t>512 entry </a:t>
            </a:r>
          </a:p>
          <a:p>
            <a:pPr lvl="0" algn="ctr">
              <a:defRPr/>
            </a:pPr>
            <a:r>
              <a:rPr lang="en-US" sz="525" kern="0" dirty="0">
                <a:solidFill>
                  <a:prstClr val="black"/>
                </a:solidFill>
              </a:rPr>
              <a:t>64b wide</a:t>
            </a:r>
            <a:endParaRPr lang="en-US" sz="525" kern="0" dirty="0">
              <a:solidFill>
                <a:prstClr val="black"/>
              </a:solidFill>
              <a:latin typeface="Calibri"/>
            </a:endParaRPr>
          </a:p>
        </p:txBody>
      </p:sp>
      <p:sp>
        <p:nvSpPr>
          <p:cNvPr id="33" name="Oval 32"/>
          <p:cNvSpPr/>
          <p:nvPr/>
        </p:nvSpPr>
        <p:spPr>
          <a:xfrm>
            <a:off x="3135127" y="1903805"/>
            <a:ext cx="325755" cy="325755"/>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825" kern="0" dirty="0">
                <a:solidFill>
                  <a:prstClr val="black"/>
                </a:solidFill>
                <a:latin typeface="Calibri"/>
              </a:rPr>
              <a:t>cc</a:t>
            </a:r>
            <a:r>
              <a:rPr lang="en-US" sz="525" kern="0" dirty="0">
                <a:solidFill>
                  <a:prstClr val="black"/>
                </a:solidFill>
                <a:latin typeface="Calibri"/>
              </a:rPr>
              <a:t> </a:t>
            </a:r>
            <a:r>
              <a:rPr lang="en-US" sz="375" kern="0" dirty="0">
                <a:solidFill>
                  <a:prstClr val="black"/>
                </a:solidFill>
                <a:latin typeface="Calibri"/>
              </a:rPr>
              <a:t>+ buff</a:t>
            </a:r>
            <a:endParaRPr lang="en-US" sz="750" kern="0" dirty="0">
              <a:solidFill>
                <a:prstClr val="black"/>
              </a:solidFill>
              <a:latin typeface="Calibri"/>
            </a:endParaRPr>
          </a:p>
        </p:txBody>
      </p:sp>
      <p:cxnSp>
        <p:nvCxnSpPr>
          <p:cNvPr id="34" name="Elbow Connector 33"/>
          <p:cNvCxnSpPr>
            <a:stCxn id="27" idx="9"/>
            <a:endCxn id="61" idx="5"/>
          </p:cNvCxnSpPr>
          <p:nvPr/>
        </p:nvCxnSpPr>
        <p:spPr>
          <a:xfrm flipH="1">
            <a:off x="3413805" y="1307228"/>
            <a:ext cx="1508272" cy="228995"/>
          </a:xfrm>
          <a:prstGeom prst="bentConnector4">
            <a:avLst>
              <a:gd name="adj1" fmla="val 52843"/>
              <a:gd name="adj2" fmla="val 161148"/>
            </a:avLst>
          </a:prstGeom>
          <a:noFill/>
          <a:ln w="25400" cap="flat" cmpd="sng" algn="ctr">
            <a:solidFill>
              <a:srgbClr val="4F81BD"/>
            </a:solidFill>
            <a:prstDash val="solid"/>
            <a:headEnd type="arrow" w="med" len="med"/>
            <a:tailEnd type="arrow" w="med" len="med"/>
          </a:ln>
          <a:effectLst>
            <a:outerShdw blurRad="40000" dist="20000" dir="5400000" rotWithShape="0">
              <a:srgbClr val="000000">
                <a:alpha val="38000"/>
              </a:srgbClr>
            </a:outerShdw>
          </a:effectLst>
        </p:spPr>
      </p:cxnSp>
      <p:cxnSp>
        <p:nvCxnSpPr>
          <p:cNvPr id="35" name="Elbow Connector 34"/>
          <p:cNvCxnSpPr>
            <a:stCxn id="32" idx="4"/>
            <a:endCxn id="36" idx="0"/>
          </p:cNvCxnSpPr>
          <p:nvPr/>
        </p:nvCxnSpPr>
        <p:spPr>
          <a:xfrm flipH="1" flipV="1">
            <a:off x="6116512" y="1628282"/>
            <a:ext cx="853349" cy="244850"/>
          </a:xfrm>
          <a:prstGeom prst="bentConnector5">
            <a:avLst>
              <a:gd name="adj1" fmla="val -125"/>
              <a:gd name="adj2" fmla="val 100001"/>
              <a:gd name="adj3" fmla="val 71183"/>
            </a:avLst>
          </a:prstGeom>
          <a:noFill/>
          <a:ln w="25400" cap="flat" cmpd="sng" algn="ctr">
            <a:solidFill>
              <a:srgbClr val="C0504D"/>
            </a:solidFill>
            <a:prstDash val="solid"/>
            <a:headEnd type="none" w="med" len="med"/>
            <a:tailEnd type="arrow" w="med" len="med"/>
          </a:ln>
          <a:effectLst>
            <a:outerShdw blurRad="40000" dist="20000" dir="5400000" rotWithShape="0">
              <a:srgbClr val="000000">
                <a:alpha val="38000"/>
              </a:srgbClr>
            </a:outerShdw>
          </a:effectLst>
        </p:spPr>
      </p:cxnSp>
      <p:sp>
        <p:nvSpPr>
          <p:cNvPr id="36" name="Rounded Rectangle 5"/>
          <p:cNvSpPr/>
          <p:nvPr/>
        </p:nvSpPr>
        <p:spPr>
          <a:xfrm flipH="1">
            <a:off x="4922077" y="1573988"/>
            <a:ext cx="1194435" cy="325755"/>
          </a:xfrm>
          <a:custGeom>
            <a:avLst/>
            <a:gdLst>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159000 h 457200"/>
              <a:gd name="connsiteX9" fmla="*/ 0 w 1676400"/>
              <a:gd name="connsiteY9"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303000 h 457200"/>
              <a:gd name="connsiteX9" fmla="*/ 0 w 1676400"/>
              <a:gd name="connsiteY9" fmla="*/ 159000 h 457200"/>
              <a:gd name="connsiteX10" fmla="*/ 0 w 1676400"/>
              <a:gd name="connsiteY10" fmla="*/ 76202 h 457200"/>
              <a:gd name="connsiteX0" fmla="*/ 0 w 1676400"/>
              <a:gd name="connsiteY0" fmla="*/ 76202 h 457200"/>
              <a:gd name="connsiteX1" fmla="*/ 76202 w 1676400"/>
              <a:gd name="connsiteY1" fmla="*/ 0 h 457200"/>
              <a:gd name="connsiteX2" fmla="*/ 1600198 w 1676400"/>
              <a:gd name="connsiteY2" fmla="*/ 0 h 457200"/>
              <a:gd name="connsiteX3" fmla="*/ 1676400 w 1676400"/>
              <a:gd name="connsiteY3" fmla="*/ 76202 h 457200"/>
              <a:gd name="connsiteX4" fmla="*/ 1676400 w 1676400"/>
              <a:gd name="connsiteY4" fmla="*/ 380998 h 457200"/>
              <a:gd name="connsiteX5" fmla="*/ 1600198 w 1676400"/>
              <a:gd name="connsiteY5" fmla="*/ 457200 h 457200"/>
              <a:gd name="connsiteX6" fmla="*/ 76202 w 1676400"/>
              <a:gd name="connsiteY6" fmla="*/ 457200 h 457200"/>
              <a:gd name="connsiteX7" fmla="*/ 0 w 1676400"/>
              <a:gd name="connsiteY7" fmla="*/ 380998 h 457200"/>
              <a:gd name="connsiteX8" fmla="*/ 0 w 1676400"/>
              <a:gd name="connsiteY8" fmla="*/ 259800 h 457200"/>
              <a:gd name="connsiteX9" fmla="*/ 0 w 1676400"/>
              <a:gd name="connsiteY9" fmla="*/ 159000 h 457200"/>
              <a:gd name="connsiteX10" fmla="*/ 0 w 1676400"/>
              <a:gd name="connsiteY10"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457200">
                <a:moveTo>
                  <a:pt x="0" y="76202"/>
                </a:moveTo>
                <a:cubicBezTo>
                  <a:pt x="0" y="34117"/>
                  <a:pt x="34117" y="0"/>
                  <a:pt x="76202" y="0"/>
                </a:cubicBezTo>
                <a:lnTo>
                  <a:pt x="1600198" y="0"/>
                </a:lnTo>
                <a:cubicBezTo>
                  <a:pt x="1642283" y="0"/>
                  <a:pt x="1676400" y="34117"/>
                  <a:pt x="1676400" y="76202"/>
                </a:cubicBezTo>
                <a:lnTo>
                  <a:pt x="1676400" y="380998"/>
                </a:lnTo>
                <a:cubicBezTo>
                  <a:pt x="1676400" y="423083"/>
                  <a:pt x="1642283" y="457200"/>
                  <a:pt x="1600198" y="457200"/>
                </a:cubicBezTo>
                <a:lnTo>
                  <a:pt x="76202" y="457200"/>
                </a:lnTo>
                <a:cubicBezTo>
                  <a:pt x="34117" y="457200"/>
                  <a:pt x="0" y="423083"/>
                  <a:pt x="0" y="380998"/>
                </a:cubicBezTo>
                <a:lnTo>
                  <a:pt x="0" y="259800"/>
                </a:lnTo>
                <a:lnTo>
                  <a:pt x="0" y="159000"/>
                </a:lnTo>
                <a:lnTo>
                  <a:pt x="0" y="76202"/>
                </a:ln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Decode</a:t>
            </a:r>
          </a:p>
          <a:p>
            <a:pPr algn="ctr">
              <a:defRPr/>
            </a:pPr>
            <a:r>
              <a:rPr lang="en-US" sz="900" kern="0" dirty="0">
                <a:solidFill>
                  <a:prstClr val="black"/>
                </a:solidFill>
                <a:latin typeface="Calibri"/>
              </a:rPr>
              <a:t>[Operand Fetch]</a:t>
            </a:r>
          </a:p>
        </p:txBody>
      </p:sp>
      <p:cxnSp>
        <p:nvCxnSpPr>
          <p:cNvPr id="37" name="Elbow Connector 36"/>
          <p:cNvCxnSpPr>
            <a:stCxn id="32" idx="3"/>
            <a:endCxn id="36" idx="8"/>
          </p:cNvCxnSpPr>
          <p:nvPr/>
        </p:nvCxnSpPr>
        <p:spPr>
          <a:xfrm flipH="1" flipV="1">
            <a:off x="6116513" y="1759096"/>
            <a:ext cx="679861" cy="108906"/>
          </a:xfrm>
          <a:prstGeom prst="bentConnector5">
            <a:avLst>
              <a:gd name="adj1" fmla="val -783"/>
              <a:gd name="adj2" fmla="val 102817"/>
              <a:gd name="adj3" fmla="val 72597"/>
            </a:avLst>
          </a:prstGeom>
          <a:noFill/>
          <a:ln w="25400" cap="flat" cmpd="sng" algn="ctr">
            <a:solidFill>
              <a:srgbClr val="C0504D"/>
            </a:solidFill>
            <a:prstDash val="solid"/>
            <a:headEnd type="none" w="med" len="med"/>
            <a:tailEnd type="arrow" w="med" len="med"/>
          </a:ln>
          <a:effectLst>
            <a:outerShdw blurRad="40000" dist="20000" dir="5400000" rotWithShape="0">
              <a:srgbClr val="000000">
                <a:alpha val="38000"/>
              </a:srgbClr>
            </a:outerShdw>
          </a:effectLst>
        </p:spPr>
      </p:cxnSp>
      <p:cxnSp>
        <p:nvCxnSpPr>
          <p:cNvPr id="38" name="Elbow Connector 37"/>
          <p:cNvCxnSpPr>
            <a:stCxn id="32" idx="2"/>
            <a:endCxn id="36" idx="7"/>
          </p:cNvCxnSpPr>
          <p:nvPr/>
        </p:nvCxnSpPr>
        <p:spPr>
          <a:xfrm flipH="1" flipV="1">
            <a:off x="6116512" y="1845450"/>
            <a:ext cx="539952" cy="27682"/>
          </a:xfrm>
          <a:prstGeom prst="bentConnector5">
            <a:avLst>
              <a:gd name="adj1" fmla="val -197"/>
              <a:gd name="adj2" fmla="val 99995"/>
              <a:gd name="adj3" fmla="val 68652"/>
            </a:avLst>
          </a:prstGeom>
          <a:noFill/>
          <a:ln w="25400" cap="flat" cmpd="sng" algn="ctr">
            <a:solidFill>
              <a:srgbClr val="C0504D"/>
            </a:solidFill>
            <a:prstDash val="solid"/>
            <a:headEnd type="none" w="med" len="med"/>
            <a:tailEnd type="arrow" w="med" len="med"/>
          </a:ln>
          <a:effectLst>
            <a:outerShdw blurRad="40000" dist="20000" dir="5400000" rotWithShape="0">
              <a:srgbClr val="000000">
                <a:alpha val="38000"/>
              </a:srgbClr>
            </a:outerShdw>
          </a:effectLst>
        </p:spPr>
      </p:cxnSp>
      <p:cxnSp>
        <p:nvCxnSpPr>
          <p:cNvPr id="39" name="Elbow Connector 38"/>
          <p:cNvCxnSpPr>
            <a:stCxn id="32" idx="9"/>
            <a:endCxn id="30" idx="3"/>
          </p:cNvCxnSpPr>
          <p:nvPr/>
        </p:nvCxnSpPr>
        <p:spPr>
          <a:xfrm flipH="1">
            <a:off x="6116513" y="2202947"/>
            <a:ext cx="438286" cy="808296"/>
          </a:xfrm>
          <a:prstGeom prst="bentConnector3">
            <a:avLst>
              <a:gd name="adj1" fmla="val -331"/>
            </a:avLst>
          </a:prstGeom>
          <a:noFill/>
          <a:ln w="25400" cap="flat" cmpd="sng" algn="ctr">
            <a:solidFill>
              <a:srgbClr val="C0504D"/>
            </a:solidFill>
            <a:prstDash val="solid"/>
            <a:headEnd type="arrow" w="med" len="med"/>
            <a:tailEnd type="none" w="med" len="med"/>
          </a:ln>
          <a:effectLst>
            <a:outerShdw blurRad="40000" dist="20000" dir="5400000" rotWithShape="0">
              <a:srgbClr val="000000">
                <a:alpha val="38000"/>
              </a:srgbClr>
            </a:outerShdw>
          </a:effectLst>
        </p:spPr>
      </p:cxnSp>
      <p:cxnSp>
        <p:nvCxnSpPr>
          <p:cNvPr id="40" name="Elbow Connector 39"/>
          <p:cNvCxnSpPr>
            <a:stCxn id="29" idx="0"/>
            <a:endCxn id="33" idx="5"/>
          </p:cNvCxnSpPr>
          <p:nvPr/>
        </p:nvCxnSpPr>
        <p:spPr>
          <a:xfrm flipH="1" flipV="1">
            <a:off x="3413176" y="2181853"/>
            <a:ext cx="1508901" cy="277115"/>
          </a:xfrm>
          <a:prstGeom prst="bentConnector4">
            <a:avLst>
              <a:gd name="adj1" fmla="val 26612"/>
              <a:gd name="adj2" fmla="val 54129"/>
            </a:avLst>
          </a:prstGeom>
          <a:noFill/>
          <a:ln w="25400" cap="flat" cmpd="sng" algn="ctr">
            <a:solidFill>
              <a:srgbClr val="F79646"/>
            </a:solidFill>
            <a:prstDash val="solid"/>
            <a:headEnd type="arrow" w="med" len="med"/>
            <a:tailEnd type="arrow" w="med" len="med"/>
          </a:ln>
          <a:effectLst>
            <a:outerShdw blurRad="40000" dist="20000" dir="5400000" rotWithShape="0">
              <a:srgbClr val="000000">
                <a:alpha val="38000"/>
              </a:srgbClr>
            </a:outerShdw>
          </a:effectLst>
        </p:spPr>
      </p:cxnSp>
      <p:cxnSp>
        <p:nvCxnSpPr>
          <p:cNvPr id="41" name="Elbow Connector 40"/>
          <p:cNvCxnSpPr>
            <a:stCxn id="33" idx="0"/>
            <a:endCxn id="9" idx="18"/>
          </p:cNvCxnSpPr>
          <p:nvPr/>
        </p:nvCxnSpPr>
        <p:spPr>
          <a:xfrm rot="16200000" flipH="1" flipV="1">
            <a:off x="1678615" y="2704105"/>
            <a:ext cx="2419691" cy="819090"/>
          </a:xfrm>
          <a:prstGeom prst="bentConnector4">
            <a:avLst>
              <a:gd name="adj1" fmla="val -5196"/>
              <a:gd name="adj2" fmla="val 167950"/>
            </a:avLst>
          </a:prstGeom>
          <a:noFill/>
          <a:ln w="25400" cap="flat" cmpd="sng" algn="ctr">
            <a:solidFill>
              <a:sysClr val="windowText" lastClr="000000"/>
            </a:solidFill>
            <a:prstDash val="solid"/>
            <a:headEnd type="arrow" w="med" len="med"/>
            <a:tailEnd type="arrow" w="med" len="med"/>
          </a:ln>
          <a:effectLst>
            <a:outerShdw blurRad="40000" dist="20000" dir="5400000" rotWithShape="0">
              <a:srgbClr val="000000">
                <a:alpha val="38000"/>
              </a:srgbClr>
            </a:outerShdw>
          </a:effectLst>
        </p:spPr>
      </p:cxnSp>
      <p:cxnSp>
        <p:nvCxnSpPr>
          <p:cNvPr id="42" name="Straight Connector 41"/>
          <p:cNvCxnSpPr/>
          <p:nvPr/>
        </p:nvCxnSpPr>
        <p:spPr>
          <a:xfrm>
            <a:off x="4432454" y="1232982"/>
            <a:ext cx="306405" cy="326471"/>
          </a:xfrm>
          <a:prstGeom prst="line">
            <a:avLst/>
          </a:prstGeom>
          <a:noFill/>
          <a:ln w="9525" cap="flat" cmpd="sng" algn="ctr">
            <a:solidFill>
              <a:srgbClr val="4F81BD">
                <a:shade val="95000"/>
                <a:satMod val="105000"/>
              </a:srgbClr>
            </a:solidFill>
            <a:prstDash val="solid"/>
          </a:ln>
          <a:effectLst/>
        </p:spPr>
      </p:cxnSp>
      <p:sp>
        <p:nvSpPr>
          <p:cNvPr id="43" name="TextBox 42"/>
          <p:cNvSpPr txBox="1"/>
          <p:nvPr/>
        </p:nvSpPr>
        <p:spPr>
          <a:xfrm>
            <a:off x="4407968" y="1105103"/>
            <a:ext cx="421593" cy="184666"/>
          </a:xfrm>
          <a:prstGeom prst="rect">
            <a:avLst/>
          </a:prstGeom>
          <a:noFill/>
        </p:spPr>
        <p:txBody>
          <a:bodyPr wrap="square" rtlCol="0">
            <a:spAutoFit/>
          </a:bodyPr>
          <a:lstStyle/>
          <a:p>
            <a:pPr>
              <a:defRPr/>
            </a:pPr>
            <a:r>
              <a:rPr lang="en-US" sz="600" kern="0" dirty="0">
                <a:solidFill>
                  <a:srgbClr val="4F81BD"/>
                </a:solidFill>
                <a:latin typeface="Calibri"/>
              </a:rPr>
              <a:t>64B</a:t>
            </a:r>
          </a:p>
        </p:txBody>
      </p:sp>
      <p:cxnSp>
        <p:nvCxnSpPr>
          <p:cNvPr id="44" name="Straight Connector 43"/>
          <p:cNvCxnSpPr/>
          <p:nvPr/>
        </p:nvCxnSpPr>
        <p:spPr>
          <a:xfrm>
            <a:off x="6969860" y="2777797"/>
            <a:ext cx="302585" cy="117495"/>
          </a:xfrm>
          <a:prstGeom prst="line">
            <a:avLst/>
          </a:prstGeom>
          <a:noFill/>
          <a:ln w="9525" cap="flat" cmpd="sng" algn="ctr">
            <a:solidFill>
              <a:srgbClr val="C0504D">
                <a:shade val="95000"/>
                <a:satMod val="105000"/>
              </a:srgbClr>
            </a:solidFill>
            <a:prstDash val="solid"/>
          </a:ln>
          <a:effectLst/>
        </p:spPr>
      </p:cxnSp>
      <p:sp>
        <p:nvSpPr>
          <p:cNvPr id="45" name="TextBox 44"/>
          <p:cNvSpPr txBox="1"/>
          <p:nvPr/>
        </p:nvSpPr>
        <p:spPr>
          <a:xfrm>
            <a:off x="6585577" y="2467336"/>
            <a:ext cx="421593" cy="184666"/>
          </a:xfrm>
          <a:prstGeom prst="rect">
            <a:avLst/>
          </a:prstGeom>
          <a:noFill/>
        </p:spPr>
        <p:txBody>
          <a:bodyPr wrap="square" rtlCol="0">
            <a:spAutoFit/>
          </a:bodyPr>
          <a:lstStyle/>
          <a:p>
            <a:pPr>
              <a:defRPr/>
            </a:pPr>
            <a:r>
              <a:rPr lang="en-US" sz="600" kern="0" dirty="0">
                <a:solidFill>
                  <a:srgbClr val="C0504D">
                    <a:lumMod val="75000"/>
                  </a:srgbClr>
                </a:solidFill>
                <a:latin typeface="Calibri"/>
              </a:rPr>
              <a:t>64b</a:t>
            </a:r>
          </a:p>
        </p:txBody>
      </p:sp>
      <p:cxnSp>
        <p:nvCxnSpPr>
          <p:cNvPr id="46" name="Straight Connector 45"/>
          <p:cNvCxnSpPr/>
          <p:nvPr/>
        </p:nvCxnSpPr>
        <p:spPr>
          <a:xfrm flipV="1">
            <a:off x="6456443" y="1573988"/>
            <a:ext cx="582051" cy="312981"/>
          </a:xfrm>
          <a:prstGeom prst="line">
            <a:avLst/>
          </a:prstGeom>
          <a:noFill/>
          <a:ln w="9525" cap="flat" cmpd="sng" algn="ctr">
            <a:solidFill>
              <a:srgbClr val="C0504D">
                <a:shade val="95000"/>
                <a:satMod val="105000"/>
              </a:srgbClr>
            </a:solidFill>
            <a:prstDash val="solid"/>
          </a:ln>
          <a:effectLst/>
        </p:spPr>
      </p:cxnSp>
      <p:sp>
        <p:nvSpPr>
          <p:cNvPr id="47" name="TextBox 46"/>
          <p:cNvSpPr txBox="1"/>
          <p:nvPr/>
        </p:nvSpPr>
        <p:spPr>
          <a:xfrm>
            <a:off x="6992216" y="1471203"/>
            <a:ext cx="421593" cy="184666"/>
          </a:xfrm>
          <a:prstGeom prst="rect">
            <a:avLst/>
          </a:prstGeom>
          <a:noFill/>
        </p:spPr>
        <p:txBody>
          <a:bodyPr wrap="square" rtlCol="0">
            <a:spAutoFit/>
          </a:bodyPr>
          <a:lstStyle/>
          <a:p>
            <a:pPr>
              <a:defRPr/>
            </a:pPr>
            <a:r>
              <a:rPr lang="en-US" sz="600" kern="0" dirty="0">
                <a:solidFill>
                  <a:srgbClr val="C0504D">
                    <a:lumMod val="75000"/>
                  </a:srgbClr>
                </a:solidFill>
                <a:latin typeface="Calibri"/>
              </a:rPr>
              <a:t>64b</a:t>
            </a:r>
          </a:p>
        </p:txBody>
      </p:sp>
      <p:cxnSp>
        <p:nvCxnSpPr>
          <p:cNvPr id="48" name="Straight Connector 47"/>
          <p:cNvCxnSpPr/>
          <p:nvPr/>
        </p:nvCxnSpPr>
        <p:spPr>
          <a:xfrm flipH="1">
            <a:off x="4758210" y="2388376"/>
            <a:ext cx="54293" cy="446279"/>
          </a:xfrm>
          <a:prstGeom prst="line">
            <a:avLst/>
          </a:prstGeom>
          <a:noFill/>
          <a:ln w="9525" cap="flat" cmpd="sng" algn="ctr">
            <a:solidFill>
              <a:srgbClr val="F79646">
                <a:shade val="95000"/>
                <a:satMod val="105000"/>
              </a:srgbClr>
            </a:solidFill>
            <a:prstDash val="solid"/>
          </a:ln>
          <a:effectLst/>
        </p:spPr>
      </p:cxnSp>
      <p:sp>
        <p:nvSpPr>
          <p:cNvPr id="49" name="TextBox 48"/>
          <p:cNvSpPr txBox="1"/>
          <p:nvPr/>
        </p:nvSpPr>
        <p:spPr>
          <a:xfrm>
            <a:off x="4716663" y="2777797"/>
            <a:ext cx="421593" cy="184666"/>
          </a:xfrm>
          <a:prstGeom prst="rect">
            <a:avLst/>
          </a:prstGeom>
          <a:noFill/>
        </p:spPr>
        <p:txBody>
          <a:bodyPr wrap="square" rtlCol="0">
            <a:spAutoFit/>
          </a:bodyPr>
          <a:lstStyle/>
          <a:p>
            <a:pPr>
              <a:defRPr/>
            </a:pPr>
            <a:r>
              <a:rPr lang="en-US" sz="600" kern="0" dirty="0">
                <a:solidFill>
                  <a:srgbClr val="F79646">
                    <a:lumMod val="75000"/>
                  </a:srgbClr>
                </a:solidFill>
                <a:latin typeface="Calibri"/>
              </a:rPr>
              <a:t>64b</a:t>
            </a:r>
          </a:p>
        </p:txBody>
      </p:sp>
      <p:cxnSp>
        <p:nvCxnSpPr>
          <p:cNvPr id="50" name="Straight Connector 49"/>
          <p:cNvCxnSpPr/>
          <p:nvPr/>
        </p:nvCxnSpPr>
        <p:spPr>
          <a:xfrm>
            <a:off x="1838474" y="1799226"/>
            <a:ext cx="138510" cy="120128"/>
          </a:xfrm>
          <a:prstGeom prst="line">
            <a:avLst/>
          </a:prstGeom>
          <a:noFill/>
          <a:ln w="9525" cap="flat" cmpd="sng" algn="ctr">
            <a:solidFill>
              <a:sysClr val="windowText" lastClr="000000">
                <a:shade val="95000"/>
                <a:satMod val="105000"/>
              </a:sysClr>
            </a:solidFill>
            <a:prstDash val="solid"/>
          </a:ln>
          <a:effectLst/>
        </p:spPr>
      </p:cxnSp>
      <p:sp>
        <p:nvSpPr>
          <p:cNvPr id="51" name="TextBox 50"/>
          <p:cNvSpPr txBox="1"/>
          <p:nvPr/>
        </p:nvSpPr>
        <p:spPr>
          <a:xfrm>
            <a:off x="1291637" y="1634974"/>
            <a:ext cx="665205" cy="334835"/>
          </a:xfrm>
          <a:prstGeom prst="rect">
            <a:avLst/>
          </a:prstGeom>
          <a:noFill/>
        </p:spPr>
        <p:txBody>
          <a:bodyPr wrap="square" rtlCol="0">
            <a:spAutoFit/>
          </a:bodyPr>
          <a:lstStyle/>
          <a:p>
            <a:pPr>
              <a:defRPr/>
            </a:pPr>
            <a:r>
              <a:rPr lang="en-US" sz="788" kern="0" dirty="0" err="1">
                <a:solidFill>
                  <a:prstClr val="black"/>
                </a:solidFill>
                <a:latin typeface="Calibri"/>
              </a:rPr>
              <a:t>Cacheline</a:t>
            </a:r>
            <a:r>
              <a:rPr lang="en-US" sz="788" kern="0" dirty="0">
                <a:solidFill>
                  <a:prstClr val="black"/>
                </a:solidFill>
                <a:latin typeface="Calibri"/>
              </a:rPr>
              <a:t> Size (64B)</a:t>
            </a:r>
          </a:p>
        </p:txBody>
      </p:sp>
      <p:sp>
        <p:nvSpPr>
          <p:cNvPr id="52" name="TextBox 51"/>
          <p:cNvSpPr txBox="1"/>
          <p:nvPr/>
        </p:nvSpPr>
        <p:spPr>
          <a:xfrm>
            <a:off x="5465848" y="1019462"/>
            <a:ext cx="714302" cy="230832"/>
          </a:xfrm>
          <a:prstGeom prst="rect">
            <a:avLst/>
          </a:prstGeom>
          <a:noFill/>
        </p:spPr>
        <p:txBody>
          <a:bodyPr wrap="square" rtlCol="0">
            <a:spAutoFit/>
          </a:bodyPr>
          <a:lstStyle/>
          <a:p>
            <a:pPr algn="r">
              <a:defRPr/>
            </a:pPr>
            <a:r>
              <a:rPr lang="en-US" sz="900" kern="0" dirty="0">
                <a:solidFill>
                  <a:schemeClr val="accent6">
                    <a:lumMod val="50000"/>
                  </a:schemeClr>
                </a:solidFill>
                <a:latin typeface="Calibri"/>
              </a:rPr>
              <a:t>Pipeline</a:t>
            </a:r>
          </a:p>
        </p:txBody>
      </p:sp>
      <p:cxnSp>
        <p:nvCxnSpPr>
          <p:cNvPr id="53" name="Elbow Connector 52"/>
          <p:cNvCxnSpPr>
            <a:stCxn id="29" idx="9"/>
            <a:endCxn id="10" idx="6"/>
          </p:cNvCxnSpPr>
          <p:nvPr/>
        </p:nvCxnSpPr>
        <p:spPr>
          <a:xfrm flipH="1">
            <a:off x="3460882" y="2602553"/>
            <a:ext cx="1456065" cy="114570"/>
          </a:xfrm>
          <a:prstGeom prst="bentConnector5">
            <a:avLst>
              <a:gd name="adj1" fmla="val 42719"/>
              <a:gd name="adj2" fmla="val 100746"/>
              <a:gd name="adj3" fmla="val 84469"/>
            </a:avLst>
          </a:prstGeom>
          <a:noFill/>
          <a:ln w="25400" cap="flat" cmpd="sng" algn="ctr">
            <a:solidFill>
              <a:srgbClr val="F79646"/>
            </a:solidFill>
            <a:prstDash val="solid"/>
            <a:headEnd type="arrow" w="med" len="med"/>
            <a:tailEnd type="arrow" w="med" len="med"/>
          </a:ln>
          <a:effectLst>
            <a:outerShdw blurRad="40000" dist="20000" dir="5400000" rotWithShape="0">
              <a:srgbClr val="000000">
                <a:alpha val="38000"/>
              </a:srgbClr>
            </a:outerShdw>
          </a:effectLst>
        </p:spPr>
      </p:cxnSp>
      <p:cxnSp>
        <p:nvCxnSpPr>
          <p:cNvPr id="54" name="Elbow Connector 53"/>
          <p:cNvCxnSpPr>
            <a:stCxn id="29" idx="7"/>
            <a:endCxn id="9" idx="11"/>
          </p:cNvCxnSpPr>
          <p:nvPr/>
        </p:nvCxnSpPr>
        <p:spPr>
          <a:xfrm flipH="1">
            <a:off x="4265437" y="2741330"/>
            <a:ext cx="656640" cy="1011938"/>
          </a:xfrm>
          <a:prstGeom prst="bentConnector3">
            <a:avLst>
              <a:gd name="adj1" fmla="val 58189"/>
            </a:avLst>
          </a:prstGeom>
          <a:noFill/>
          <a:ln w="25400" cap="flat" cmpd="sng" algn="ctr">
            <a:solidFill>
              <a:srgbClr val="F79646"/>
            </a:solidFill>
            <a:prstDash val="solid"/>
            <a:headEnd type="arrow" w="med" len="med"/>
            <a:tailEnd type="arrow" w="med" len="med"/>
          </a:ln>
          <a:effectLst>
            <a:outerShdw blurRad="40000" dist="20000" dir="5400000" rotWithShape="0">
              <a:srgbClr val="000000">
                <a:alpha val="38000"/>
              </a:srgbClr>
            </a:outerShdw>
          </a:effectLst>
        </p:spPr>
      </p:cxnSp>
      <p:cxnSp>
        <p:nvCxnSpPr>
          <p:cNvPr id="55" name="Elbow Connector 54"/>
          <p:cNvCxnSpPr>
            <a:stCxn id="27" idx="7"/>
            <a:endCxn id="9" idx="9"/>
          </p:cNvCxnSpPr>
          <p:nvPr/>
        </p:nvCxnSpPr>
        <p:spPr>
          <a:xfrm flipH="1">
            <a:off x="4270567" y="1465403"/>
            <a:ext cx="651510" cy="2057537"/>
          </a:xfrm>
          <a:prstGeom prst="bentConnector3">
            <a:avLst>
              <a:gd name="adj1" fmla="val 77516"/>
            </a:avLst>
          </a:prstGeom>
          <a:noFill/>
          <a:ln w="25400" cap="flat" cmpd="sng" algn="ctr">
            <a:solidFill>
              <a:srgbClr val="4F81BD"/>
            </a:solidFill>
            <a:prstDash val="solid"/>
            <a:headEnd type="arrow" w="med" len="med"/>
            <a:tailEnd type="arrow" w="med" len="med"/>
          </a:ln>
          <a:effectLst>
            <a:outerShdw blurRad="40000" dist="20000" dir="5400000" rotWithShape="0">
              <a:srgbClr val="000000">
                <a:alpha val="38000"/>
              </a:srgbClr>
            </a:outerShdw>
          </a:effectLst>
        </p:spPr>
      </p:cxnSp>
      <p:cxnSp>
        <p:nvCxnSpPr>
          <p:cNvPr id="56" name="Elbow Connector 55"/>
          <p:cNvCxnSpPr>
            <a:stCxn id="27" idx="8"/>
            <a:endCxn id="10" idx="7"/>
          </p:cNvCxnSpPr>
          <p:nvPr/>
        </p:nvCxnSpPr>
        <p:spPr>
          <a:xfrm flipH="1">
            <a:off x="3413178" y="1379049"/>
            <a:ext cx="1508900" cy="1222903"/>
          </a:xfrm>
          <a:prstGeom prst="bentConnector4">
            <a:avLst>
              <a:gd name="adj1" fmla="val 43672"/>
              <a:gd name="adj2" fmla="val 83049"/>
            </a:avLst>
          </a:prstGeom>
          <a:noFill/>
          <a:ln w="25400" cap="flat" cmpd="sng" algn="ctr">
            <a:solidFill>
              <a:srgbClr val="4F81BD"/>
            </a:solidFill>
            <a:prstDash val="solid"/>
            <a:headEnd type="arrow" w="med" len="med"/>
            <a:tailEnd type="arrow" w="med" len="med"/>
          </a:ln>
          <a:effectLst>
            <a:outerShdw blurRad="40000" dist="20000" dir="5400000" rotWithShape="0">
              <a:srgbClr val="000000">
                <a:alpha val="38000"/>
              </a:srgbClr>
            </a:outerShdw>
          </a:effectLst>
        </p:spPr>
      </p:cxnSp>
      <p:sp>
        <p:nvSpPr>
          <p:cNvPr id="57" name="Rounded Rectangle 56"/>
          <p:cNvSpPr/>
          <p:nvPr/>
        </p:nvSpPr>
        <p:spPr>
          <a:xfrm>
            <a:off x="3891840" y="4110533"/>
            <a:ext cx="342389" cy="230391"/>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solidFill>
                  <a:prstClr val="black"/>
                </a:solidFill>
                <a:latin typeface="Calibri"/>
              </a:rPr>
              <a:t>PMU</a:t>
            </a:r>
          </a:p>
        </p:txBody>
      </p:sp>
      <p:sp>
        <p:nvSpPr>
          <p:cNvPr id="58" name="Rounded Rectangle 57"/>
          <p:cNvSpPr/>
          <p:nvPr/>
        </p:nvSpPr>
        <p:spPr>
          <a:xfrm>
            <a:off x="2533207" y="3854273"/>
            <a:ext cx="542925" cy="162878"/>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solidFill>
                  <a:prstClr val="black"/>
                </a:solidFill>
                <a:latin typeface="Calibri"/>
              </a:rPr>
              <a:t>ALUs</a:t>
            </a:r>
          </a:p>
        </p:txBody>
      </p:sp>
      <p:sp>
        <p:nvSpPr>
          <p:cNvPr id="59" name="Rounded Rectangle 58"/>
          <p:cNvSpPr/>
          <p:nvPr/>
        </p:nvSpPr>
        <p:spPr>
          <a:xfrm>
            <a:off x="2533207" y="4017151"/>
            <a:ext cx="542925" cy="325755"/>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solidFill>
                  <a:prstClr val="black"/>
                </a:solidFill>
                <a:latin typeface="Calibri"/>
              </a:rPr>
              <a:t>Cache Engine</a:t>
            </a:r>
          </a:p>
        </p:txBody>
      </p:sp>
      <p:sp>
        <p:nvSpPr>
          <p:cNvPr id="60" name="Rounded Rectangle 59"/>
          <p:cNvSpPr/>
          <p:nvPr/>
        </p:nvSpPr>
        <p:spPr>
          <a:xfrm>
            <a:off x="2588128" y="1258174"/>
            <a:ext cx="597218" cy="32575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900" kern="0" dirty="0">
                <a:solidFill>
                  <a:prstClr val="black"/>
                </a:solidFill>
                <a:latin typeface="Calibri"/>
              </a:rPr>
              <a:t>L1 I$</a:t>
            </a:r>
          </a:p>
        </p:txBody>
      </p:sp>
      <p:sp>
        <p:nvSpPr>
          <p:cNvPr id="61" name="Oval 60"/>
          <p:cNvSpPr/>
          <p:nvPr/>
        </p:nvSpPr>
        <p:spPr>
          <a:xfrm>
            <a:off x="3135756" y="1258174"/>
            <a:ext cx="325755" cy="325755"/>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825" kern="0" dirty="0">
                <a:solidFill>
                  <a:prstClr val="black"/>
                </a:solidFill>
                <a:latin typeface="Calibri"/>
              </a:rPr>
              <a:t>cc</a:t>
            </a:r>
            <a:r>
              <a:rPr lang="en-US" sz="525" kern="0" dirty="0">
                <a:solidFill>
                  <a:prstClr val="black"/>
                </a:solidFill>
                <a:latin typeface="Calibri"/>
              </a:rPr>
              <a:t> </a:t>
            </a:r>
            <a:r>
              <a:rPr lang="en-US" sz="375" kern="0" dirty="0">
                <a:solidFill>
                  <a:prstClr val="black"/>
                </a:solidFill>
                <a:latin typeface="Calibri"/>
              </a:rPr>
              <a:t>+ buff</a:t>
            </a:r>
            <a:endParaRPr lang="en-US" sz="750" kern="0" dirty="0">
              <a:solidFill>
                <a:prstClr val="black"/>
              </a:solidFill>
              <a:latin typeface="Calibri"/>
            </a:endParaRPr>
          </a:p>
        </p:txBody>
      </p:sp>
      <p:cxnSp>
        <p:nvCxnSpPr>
          <p:cNvPr id="62" name="Elbow Connector 61"/>
          <p:cNvCxnSpPr>
            <a:stCxn id="61" idx="0"/>
            <a:endCxn id="9" idx="18"/>
          </p:cNvCxnSpPr>
          <p:nvPr/>
        </p:nvCxnSpPr>
        <p:spPr>
          <a:xfrm rot="16200000" flipH="1" flipV="1">
            <a:off x="1356113" y="2380976"/>
            <a:ext cx="3065322" cy="819719"/>
          </a:xfrm>
          <a:prstGeom prst="bentConnector4">
            <a:avLst>
              <a:gd name="adj1" fmla="val -5593"/>
              <a:gd name="adj2" fmla="val 168518"/>
            </a:avLst>
          </a:prstGeom>
          <a:noFill/>
          <a:ln w="25400" cap="flat" cmpd="sng" algn="ctr">
            <a:solidFill>
              <a:sysClr val="windowText" lastClr="000000"/>
            </a:solidFill>
            <a:prstDash val="solid"/>
            <a:headEnd type="arrow" w="med" len="med"/>
            <a:tailEnd type="arrow" w="med" len="med"/>
          </a:ln>
          <a:effectLst>
            <a:outerShdw blurRad="40000" dist="20000" dir="5400000" rotWithShape="0">
              <a:srgbClr val="000000">
                <a:alpha val="38000"/>
              </a:srgbClr>
            </a:outerShdw>
          </a:effectLst>
        </p:spPr>
      </p:cxnSp>
      <p:cxnSp>
        <p:nvCxnSpPr>
          <p:cNvPr id="63" name="Elbow Connector 62"/>
          <p:cNvCxnSpPr>
            <a:stCxn id="30" idx="1"/>
            <a:endCxn id="61" idx="7"/>
          </p:cNvCxnSpPr>
          <p:nvPr/>
        </p:nvCxnSpPr>
        <p:spPr>
          <a:xfrm rot="10800000">
            <a:off x="3413807" y="1305880"/>
            <a:ext cx="1508272" cy="1705364"/>
          </a:xfrm>
          <a:prstGeom prst="bentConnector4">
            <a:avLst>
              <a:gd name="adj1" fmla="val 61597"/>
              <a:gd name="adj2" fmla="val 110054"/>
            </a:avLst>
          </a:prstGeom>
          <a:noFill/>
          <a:ln w="9525" cap="flat" cmpd="sng" algn="ctr">
            <a:solidFill>
              <a:sysClr val="windowText" lastClr="000000">
                <a:shade val="95000"/>
                <a:satMod val="105000"/>
              </a:sysClr>
            </a:solidFill>
            <a:prstDash val="lgDashDot"/>
            <a:tailEnd type="arrow"/>
          </a:ln>
          <a:effectLst/>
        </p:spPr>
      </p:cxnSp>
      <p:cxnSp>
        <p:nvCxnSpPr>
          <p:cNvPr id="64" name="Elbow Connector 63"/>
          <p:cNvCxnSpPr>
            <a:stCxn id="61" idx="4"/>
            <a:endCxn id="9" idx="0"/>
          </p:cNvCxnSpPr>
          <p:nvPr/>
        </p:nvCxnSpPr>
        <p:spPr>
          <a:xfrm rot="5400000">
            <a:off x="1919271" y="2143576"/>
            <a:ext cx="1939010" cy="819719"/>
          </a:xfrm>
          <a:prstGeom prst="bentConnector4">
            <a:avLst>
              <a:gd name="adj1" fmla="val 6032"/>
              <a:gd name="adj2" fmla="val 145588"/>
            </a:avLst>
          </a:prstGeom>
          <a:noFill/>
          <a:ln w="25400" cap="flat" cmpd="sng" algn="ctr">
            <a:solidFill>
              <a:srgbClr val="9BBB59"/>
            </a:solidFill>
            <a:prstDash val="solid"/>
            <a:headEnd type="arrow" w="med" len="med"/>
            <a:tailEnd type="arrow" w="med" len="med"/>
          </a:ln>
          <a:effectLst>
            <a:outerShdw blurRad="40000" dist="20000" dir="5400000" rotWithShape="0">
              <a:srgbClr val="000000">
                <a:alpha val="38000"/>
              </a:srgbClr>
            </a:outerShdw>
          </a:effectLst>
        </p:spPr>
      </p:cxnSp>
      <p:grpSp>
        <p:nvGrpSpPr>
          <p:cNvPr id="65" name="Group 64"/>
          <p:cNvGrpSpPr/>
          <p:nvPr/>
        </p:nvGrpSpPr>
        <p:grpSpPr>
          <a:xfrm>
            <a:off x="4991506" y="3230157"/>
            <a:ext cx="1030416" cy="909751"/>
            <a:chOff x="5721919" y="4343400"/>
            <a:chExt cx="1059543" cy="1213001"/>
          </a:xfrm>
        </p:grpSpPr>
        <p:sp>
          <p:nvSpPr>
            <p:cNvPr id="66" name="Rounded Rectangle 65"/>
            <p:cNvSpPr/>
            <p:nvPr/>
          </p:nvSpPr>
          <p:spPr>
            <a:xfrm>
              <a:off x="5721919" y="4343400"/>
              <a:ext cx="1059543" cy="1213001"/>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en-US" sz="750" kern="0" dirty="0">
                <a:solidFill>
                  <a:prstClr val="black"/>
                </a:solidFill>
                <a:latin typeface="Calibri"/>
              </a:endParaRPr>
            </a:p>
            <a:p>
              <a:pPr algn="ctr">
                <a:defRPr/>
              </a:pPr>
              <a:endParaRPr lang="en-US" sz="750" kern="0" dirty="0">
                <a:solidFill>
                  <a:prstClr val="black"/>
                </a:solidFill>
                <a:latin typeface="Calibri"/>
              </a:endParaRPr>
            </a:p>
            <a:p>
              <a:pPr algn="ctr">
                <a:defRPr/>
              </a:pPr>
              <a:endParaRPr lang="en-US" sz="750" kern="0" dirty="0">
                <a:solidFill>
                  <a:prstClr val="black"/>
                </a:solidFill>
                <a:latin typeface="Calibri"/>
              </a:endParaRPr>
            </a:p>
            <a:p>
              <a:pPr algn="ctr">
                <a:defRPr/>
              </a:pPr>
              <a:endParaRPr lang="en-US" sz="750" kern="0" dirty="0">
                <a:solidFill>
                  <a:prstClr val="black"/>
                </a:solidFill>
                <a:latin typeface="Calibri"/>
              </a:endParaRPr>
            </a:p>
            <a:p>
              <a:pPr algn="ctr">
                <a:defRPr/>
              </a:pPr>
              <a:endParaRPr lang="en-US" sz="750" kern="0" dirty="0">
                <a:solidFill>
                  <a:prstClr val="black"/>
                </a:solidFill>
                <a:latin typeface="Calibri"/>
              </a:endParaRPr>
            </a:p>
            <a:p>
              <a:pPr algn="ctr">
                <a:defRPr/>
              </a:pPr>
              <a:endParaRPr lang="en-US" sz="750" kern="0" dirty="0">
                <a:solidFill>
                  <a:prstClr val="black"/>
                </a:solidFill>
                <a:latin typeface="Calibri"/>
              </a:endParaRPr>
            </a:p>
            <a:p>
              <a:pPr algn="ctr">
                <a:defRPr/>
              </a:pPr>
              <a:endParaRPr lang="en-US" sz="750" kern="0" dirty="0">
                <a:solidFill>
                  <a:prstClr val="black"/>
                </a:solidFill>
                <a:latin typeface="Calibri"/>
              </a:endParaRPr>
            </a:p>
            <a:p>
              <a:pPr algn="ctr">
                <a:defRPr/>
              </a:pPr>
              <a:r>
                <a:rPr lang="en-US" sz="750" kern="0" dirty="0">
                  <a:solidFill>
                    <a:prstClr val="black"/>
                  </a:solidFill>
                  <a:latin typeface="Calibri"/>
                </a:rPr>
                <a:t>Chaining Unit</a:t>
              </a:r>
            </a:p>
          </p:txBody>
        </p:sp>
        <p:sp>
          <p:nvSpPr>
            <p:cNvPr id="67" name="Rounded Rectangle 66"/>
            <p:cNvSpPr/>
            <p:nvPr/>
          </p:nvSpPr>
          <p:spPr>
            <a:xfrm>
              <a:off x="5898233" y="4417776"/>
              <a:ext cx="723900" cy="21717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solidFill>
                    <a:prstClr val="black"/>
                  </a:solidFill>
                  <a:latin typeface="Calibri"/>
                </a:rPr>
                <a:t>DMA</a:t>
              </a:r>
            </a:p>
          </p:txBody>
        </p:sp>
        <p:sp>
          <p:nvSpPr>
            <p:cNvPr id="68" name="Rounded Rectangle 67"/>
            <p:cNvSpPr/>
            <p:nvPr/>
          </p:nvSpPr>
          <p:spPr>
            <a:xfrm>
              <a:off x="5898233" y="4634946"/>
              <a:ext cx="723900" cy="21717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latin typeface="Calibri"/>
                </a:rPr>
                <a:t>Collectives</a:t>
              </a:r>
            </a:p>
          </p:txBody>
        </p:sp>
        <p:sp>
          <p:nvSpPr>
            <p:cNvPr id="69" name="Rounded Rectangle 68"/>
            <p:cNvSpPr/>
            <p:nvPr/>
          </p:nvSpPr>
          <p:spPr>
            <a:xfrm>
              <a:off x="5898233" y="4852116"/>
              <a:ext cx="723900" cy="21717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latin typeface="Calibri"/>
                </a:rPr>
                <a:t>QMA</a:t>
              </a:r>
            </a:p>
          </p:txBody>
        </p:sp>
        <p:sp>
          <p:nvSpPr>
            <p:cNvPr id="70" name="Rounded Rectangle 69"/>
            <p:cNvSpPr/>
            <p:nvPr/>
          </p:nvSpPr>
          <p:spPr>
            <a:xfrm>
              <a:off x="5905500" y="5076140"/>
              <a:ext cx="723900" cy="21717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675" kern="0" dirty="0">
                  <a:latin typeface="Calibri"/>
                </a:rPr>
                <a:t>Atomics</a:t>
              </a:r>
            </a:p>
          </p:txBody>
        </p:sp>
      </p:grpSp>
      <p:cxnSp>
        <p:nvCxnSpPr>
          <p:cNvPr id="72" name="Straight Connector 71"/>
          <p:cNvCxnSpPr/>
          <p:nvPr/>
        </p:nvCxnSpPr>
        <p:spPr>
          <a:xfrm>
            <a:off x="6442490" y="2536607"/>
            <a:ext cx="302585" cy="117495"/>
          </a:xfrm>
          <a:prstGeom prst="line">
            <a:avLst/>
          </a:prstGeom>
          <a:noFill/>
          <a:ln w="9525" cap="flat" cmpd="sng" algn="ctr">
            <a:solidFill>
              <a:srgbClr val="C0504D">
                <a:shade val="95000"/>
                <a:satMod val="105000"/>
              </a:srgbClr>
            </a:solidFill>
            <a:prstDash val="solid"/>
          </a:ln>
          <a:effectLst/>
        </p:spPr>
      </p:cxnSp>
      <p:sp>
        <p:nvSpPr>
          <p:cNvPr id="73" name="TextBox 72"/>
          <p:cNvSpPr txBox="1"/>
          <p:nvPr/>
        </p:nvSpPr>
        <p:spPr>
          <a:xfrm>
            <a:off x="7115316" y="2671291"/>
            <a:ext cx="421593" cy="184666"/>
          </a:xfrm>
          <a:prstGeom prst="rect">
            <a:avLst/>
          </a:prstGeom>
          <a:noFill/>
        </p:spPr>
        <p:txBody>
          <a:bodyPr wrap="square" rtlCol="0">
            <a:spAutoFit/>
          </a:bodyPr>
          <a:lstStyle/>
          <a:p>
            <a:pPr>
              <a:defRPr/>
            </a:pPr>
            <a:r>
              <a:rPr lang="en-US" sz="600" kern="0" dirty="0">
                <a:solidFill>
                  <a:srgbClr val="C0504D">
                    <a:lumMod val="75000"/>
                  </a:srgbClr>
                </a:solidFill>
                <a:latin typeface="Calibri"/>
              </a:rPr>
              <a:t>64B</a:t>
            </a:r>
          </a:p>
        </p:txBody>
      </p:sp>
      <p:sp>
        <p:nvSpPr>
          <p:cNvPr id="71" name="Slide Number Placeholder 70"/>
          <p:cNvSpPr>
            <a:spLocks noGrp="1"/>
          </p:cNvSpPr>
          <p:nvPr>
            <p:ph type="sldNum" sz="quarter" idx="12"/>
          </p:nvPr>
        </p:nvSpPr>
        <p:spPr/>
        <p:txBody>
          <a:bodyPr/>
          <a:lstStyle/>
          <a:p>
            <a:fld id="{EE2556C5-CE8C-6547-B838-EA80C61A4AF7}" type="slidenum">
              <a:rPr lang="en-US" smtClean="0"/>
              <a:pPr/>
              <a:t>21</a:t>
            </a:fld>
            <a:endParaRPr lang="en-US" dirty="0"/>
          </a:p>
        </p:txBody>
      </p:sp>
    </p:spTree>
    <p:extLst>
      <p:ext uri="{BB962C8B-B14F-4D97-AF65-F5344CB8AC3E}">
        <p14:creationId xmlns:p14="http://schemas.microsoft.com/office/powerpoint/2010/main" val="33516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4" grpId="0" animBg="1"/>
      <p:bldP spid="15" grpId="0"/>
      <p:bldP spid="17" grpId="0"/>
      <p:bldP spid="19" grpId="0"/>
      <p:bldP spid="21" grpId="0"/>
      <p:bldP spid="23" grpId="0"/>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P spid="43" grpId="0"/>
      <p:bldP spid="45" grpId="0"/>
      <p:bldP spid="47" grpId="0"/>
      <p:bldP spid="49" grpId="0"/>
      <p:bldP spid="51" grpId="0"/>
      <p:bldP spid="52" grpId="0"/>
      <p:bldP spid="57" grpId="0" animBg="1"/>
      <p:bldP spid="58" grpId="0" animBg="1"/>
      <p:bldP spid="59" grpId="0" animBg="1"/>
      <p:bldP spid="60" grpId="0" animBg="1"/>
      <p:bldP spid="61" grpId="0" animBg="1"/>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22</a:t>
            </a:fld>
            <a:endParaRPr lang="en-US" dirty="0"/>
          </a:p>
        </p:txBody>
      </p:sp>
      <p:sp>
        <p:nvSpPr>
          <p:cNvPr id="3" name="Title 2"/>
          <p:cNvSpPr>
            <a:spLocks noGrp="1"/>
          </p:cNvSpPr>
          <p:nvPr>
            <p:ph type="title"/>
          </p:nvPr>
        </p:nvSpPr>
        <p:spPr/>
        <p:txBody>
          <a:bodyPr/>
          <a:lstStyle/>
          <a:p>
            <a:r>
              <a:rPr lang="en-US" dirty="0" smtClean="0"/>
              <a:t>DOE Community Responses and Thoughts (1/2)</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85534144"/>
              </p:ext>
            </p:extLst>
          </p:nvPr>
        </p:nvGraphicFramePr>
        <p:xfrm>
          <a:off x="455613" y="1203325"/>
          <a:ext cx="8228013" cy="3083560"/>
        </p:xfrm>
        <a:graphic>
          <a:graphicData uri="http://schemas.openxmlformats.org/drawingml/2006/table">
            <a:tbl>
              <a:tblPr firstRow="1" bandRow="1">
                <a:tableStyleId>{5C22544A-7EE6-4342-B048-85BDC9FD1C3A}</a:tableStyleId>
              </a:tblPr>
              <a:tblGrid>
                <a:gridCol w="1752566"/>
                <a:gridCol w="933855"/>
                <a:gridCol w="5541592"/>
              </a:tblGrid>
              <a:tr h="370840">
                <a:tc>
                  <a:txBody>
                    <a:bodyPr/>
                    <a:lstStyle/>
                    <a:p>
                      <a:pPr algn="ctr"/>
                      <a:r>
                        <a:rPr lang="en-US" sz="1400" dirty="0" smtClean="0"/>
                        <a:t>Member</a:t>
                      </a:r>
                      <a:endParaRPr lang="en-US" sz="1400" dirty="0"/>
                    </a:p>
                  </a:txBody>
                  <a:tcPr anchor="ctr"/>
                </a:tc>
                <a:tc>
                  <a:txBody>
                    <a:bodyPr/>
                    <a:lstStyle/>
                    <a:p>
                      <a:pPr algn="ctr"/>
                      <a:r>
                        <a:rPr lang="en-US" sz="1400" dirty="0" smtClean="0"/>
                        <a:t>DOE Lab</a:t>
                      </a:r>
                      <a:endParaRPr lang="en-US" sz="1400" dirty="0"/>
                    </a:p>
                  </a:txBody>
                  <a:tcPr anchor="ctr"/>
                </a:tc>
                <a:tc>
                  <a:txBody>
                    <a:bodyPr/>
                    <a:lstStyle/>
                    <a:p>
                      <a:pPr algn="ctr"/>
                      <a:r>
                        <a:rPr lang="en-US" sz="1400" dirty="0" smtClean="0"/>
                        <a:t>Comments</a:t>
                      </a:r>
                      <a:endParaRPr lang="en-US" sz="1400" dirty="0"/>
                    </a:p>
                  </a:txBody>
                  <a:tcPr anchor="ctr"/>
                </a:tc>
              </a:tr>
              <a:tr h="370840">
                <a:tc>
                  <a:txBody>
                    <a:bodyPr/>
                    <a:lstStyle/>
                    <a:p>
                      <a:r>
                        <a:rPr lang="en-US" sz="1400" dirty="0" smtClean="0"/>
                        <a:t>Dave Richards</a:t>
                      </a:r>
                      <a:endParaRPr lang="en-US" sz="1400" dirty="0"/>
                    </a:p>
                  </a:txBody>
                  <a:tcPr anchor="ctr"/>
                </a:tc>
                <a:tc>
                  <a:txBody>
                    <a:bodyPr/>
                    <a:lstStyle/>
                    <a:p>
                      <a:r>
                        <a:rPr lang="en-US" sz="1400" dirty="0" smtClean="0"/>
                        <a:t>LLNL</a:t>
                      </a:r>
                      <a:endParaRPr lang="en-US"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n-lt"/>
                          <a:ea typeface="+mn-ea"/>
                          <a:cs typeface="+mn-cs"/>
                        </a:rPr>
                        <a:t>I'm </a:t>
                      </a:r>
                      <a:r>
                        <a:rPr lang="en-US" sz="1000" b="1" kern="1200" dirty="0" smtClean="0">
                          <a:solidFill>
                            <a:schemeClr val="dk1"/>
                          </a:solidFill>
                          <a:effectLst/>
                          <a:latin typeface="+mn-lt"/>
                          <a:ea typeface="+mn-ea"/>
                          <a:cs typeface="+mn-cs"/>
                        </a:rPr>
                        <a:t>pleased by the progress of the OCR project. </a:t>
                      </a:r>
                      <a:r>
                        <a:rPr lang="en-US" sz="1000" kern="1200" dirty="0" smtClean="0">
                          <a:solidFill>
                            <a:schemeClr val="dk1"/>
                          </a:solidFill>
                          <a:effectLst/>
                          <a:latin typeface="+mn-lt"/>
                          <a:ea typeface="+mn-ea"/>
                          <a:cs typeface="+mn-cs"/>
                        </a:rPr>
                        <a:t> MPI-Lite, a full specification, and the expanded feature set including affinity hints are important additions that will expand the set of problems OCR can handle.  My biggest concern with OCR is that we have yet to see a believable story regarding how high-level programming models can interface with OCR and capture the full benefits of asynchronous tasks and relocatable data blocks.</a:t>
                      </a:r>
                      <a:endParaRPr lang="en-US" sz="1000" dirty="0"/>
                    </a:p>
                  </a:txBody>
                  <a:tcPr/>
                </a:tc>
              </a:tr>
              <a:tr h="370840">
                <a:tc>
                  <a:txBody>
                    <a:bodyPr/>
                    <a:lstStyle/>
                    <a:p>
                      <a:r>
                        <a:rPr lang="en-US" sz="1400" dirty="0" smtClean="0"/>
                        <a:t>Pat McCormick</a:t>
                      </a:r>
                      <a:endParaRPr lang="en-US" sz="1400" dirty="0"/>
                    </a:p>
                  </a:txBody>
                  <a:tcPr anchor="ctr"/>
                </a:tc>
                <a:tc>
                  <a:txBody>
                    <a:bodyPr/>
                    <a:lstStyle/>
                    <a:p>
                      <a:r>
                        <a:rPr lang="en-US" sz="1400" dirty="0" smtClean="0"/>
                        <a:t>LANL</a:t>
                      </a:r>
                      <a:endParaRPr lang="en-US" sz="1400" dirty="0"/>
                    </a:p>
                  </a:txBody>
                  <a:tcPr anchor="ctr"/>
                </a:tc>
                <a:tc>
                  <a:txBody>
                    <a:bodyPr/>
                    <a:lstStyle/>
                    <a:p>
                      <a:r>
                        <a:rPr lang="en-US" sz="1000" dirty="0" smtClean="0"/>
                        <a:t>The Legion programming model from LANL will be moving on top of OCR to assess performance and</a:t>
                      </a:r>
                      <a:r>
                        <a:rPr lang="en-US" sz="1000" baseline="0" dirty="0" smtClean="0"/>
                        <a:t> viability. If successful, </a:t>
                      </a:r>
                      <a:r>
                        <a:rPr lang="en-US" sz="1000" b="1" baseline="0" dirty="0" smtClean="0"/>
                        <a:t>Legion will use OCR as one of the primary back-end runtimes</a:t>
                      </a:r>
                      <a:r>
                        <a:rPr lang="en-US" sz="1000" baseline="0" dirty="0" smtClean="0"/>
                        <a:t> to provide task-based execution model support.</a:t>
                      </a:r>
                      <a:endParaRPr lang="en-US" sz="1000" dirty="0"/>
                    </a:p>
                  </a:txBody>
                  <a:tcPr/>
                </a:tc>
              </a:tr>
              <a:tr h="370840">
                <a:tc>
                  <a:txBody>
                    <a:bodyPr/>
                    <a:lstStyle/>
                    <a:p>
                      <a:r>
                        <a:rPr lang="en-US" sz="1400" dirty="0" smtClean="0"/>
                        <a:t>Robert Clay</a:t>
                      </a:r>
                      <a:endParaRPr lang="en-US" sz="1400" dirty="0"/>
                    </a:p>
                  </a:txBody>
                  <a:tcPr anchor="ctr"/>
                </a:tc>
                <a:tc>
                  <a:txBody>
                    <a:bodyPr/>
                    <a:lstStyle/>
                    <a:p>
                      <a:r>
                        <a:rPr lang="en-US" sz="1400" dirty="0" smtClean="0"/>
                        <a:t>SNL-L</a:t>
                      </a:r>
                      <a:endParaRPr lang="en-US" sz="1400" dirty="0"/>
                    </a:p>
                  </a:txBody>
                  <a:tcPr anchor="ctr"/>
                </a:tc>
                <a:tc>
                  <a:txBody>
                    <a:bodyPr/>
                    <a:lstStyle/>
                    <a:p>
                      <a:pPr lvl="0"/>
                      <a:r>
                        <a:rPr lang="en-US" sz="1000" kern="1200" dirty="0" smtClean="0">
                          <a:solidFill>
                            <a:schemeClr val="dk1"/>
                          </a:solidFill>
                          <a:effectLst/>
                          <a:latin typeface="+mn-lt"/>
                          <a:ea typeface="+mn-ea"/>
                          <a:cs typeface="+mn-cs"/>
                        </a:rPr>
                        <a:t>I’m hugely supportive of the approach — specification-based, open design and development.  This is what the community needs to build interchangeable ‘components’ in the task-parallel RTS space. </a:t>
                      </a:r>
                      <a:r>
                        <a:rPr lang="en-US" sz="1000" b="1" kern="1200" dirty="0" smtClean="0">
                          <a:solidFill>
                            <a:schemeClr val="dk1"/>
                          </a:solidFill>
                          <a:effectLst/>
                          <a:latin typeface="+mn-lt"/>
                          <a:ea typeface="+mn-ea"/>
                          <a:cs typeface="+mn-cs"/>
                        </a:rPr>
                        <a:t>We (Sandia) plan to remain actively engaged with the OCR team(s), and consider OCR an extremely interesting candidate </a:t>
                      </a:r>
                      <a:r>
                        <a:rPr lang="en-US" sz="1000" kern="1200" dirty="0" smtClean="0">
                          <a:solidFill>
                            <a:schemeClr val="dk1"/>
                          </a:solidFill>
                          <a:effectLst/>
                          <a:latin typeface="+mn-lt"/>
                          <a:ea typeface="+mn-ea"/>
                          <a:cs typeface="+mn-cs"/>
                        </a:rPr>
                        <a:t>for a core part of our future task-parallel RTS in context of a DHARMA build out. While OCR doesn’t seem ready for prime time use today, I believe with continued community engagement and support it will develop into a highly effective capability which will significantly enhance its adoption w/in the broader community.</a:t>
                      </a:r>
                    </a:p>
                  </a:txBody>
                  <a:tcPr/>
                </a:tc>
              </a:tr>
            </a:tbl>
          </a:graphicData>
        </a:graphic>
      </p:graphicFrame>
    </p:spTree>
    <p:extLst>
      <p:ext uri="{BB962C8B-B14F-4D97-AF65-F5344CB8AC3E}">
        <p14:creationId xmlns:p14="http://schemas.microsoft.com/office/powerpoint/2010/main" val="148078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23</a:t>
            </a:fld>
            <a:endParaRPr lang="en-US" dirty="0"/>
          </a:p>
        </p:txBody>
      </p:sp>
      <p:sp>
        <p:nvSpPr>
          <p:cNvPr id="3" name="Title 2"/>
          <p:cNvSpPr>
            <a:spLocks noGrp="1"/>
          </p:cNvSpPr>
          <p:nvPr>
            <p:ph type="title"/>
          </p:nvPr>
        </p:nvSpPr>
        <p:spPr/>
        <p:txBody>
          <a:bodyPr/>
          <a:lstStyle/>
          <a:p>
            <a:r>
              <a:rPr lang="en-US" dirty="0" smtClean="0"/>
              <a:t>DOE Community Responses and Thoughts (2/2)</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377054312"/>
              </p:ext>
            </p:extLst>
          </p:nvPr>
        </p:nvGraphicFramePr>
        <p:xfrm>
          <a:off x="455613" y="1203325"/>
          <a:ext cx="8228013" cy="2687320"/>
        </p:xfrm>
        <a:graphic>
          <a:graphicData uri="http://schemas.openxmlformats.org/drawingml/2006/table">
            <a:tbl>
              <a:tblPr firstRow="1" bandRow="1">
                <a:tableStyleId>{5C22544A-7EE6-4342-B048-85BDC9FD1C3A}</a:tableStyleId>
              </a:tblPr>
              <a:tblGrid>
                <a:gridCol w="1752566"/>
                <a:gridCol w="933855"/>
                <a:gridCol w="5541592"/>
              </a:tblGrid>
              <a:tr h="370840">
                <a:tc>
                  <a:txBody>
                    <a:bodyPr/>
                    <a:lstStyle/>
                    <a:p>
                      <a:pPr algn="ctr"/>
                      <a:r>
                        <a:rPr lang="en-US" sz="1400" dirty="0" smtClean="0"/>
                        <a:t>Member</a:t>
                      </a:r>
                      <a:endParaRPr lang="en-US" sz="1400" dirty="0"/>
                    </a:p>
                  </a:txBody>
                  <a:tcPr anchor="ctr"/>
                </a:tc>
                <a:tc>
                  <a:txBody>
                    <a:bodyPr/>
                    <a:lstStyle/>
                    <a:p>
                      <a:pPr algn="ctr"/>
                      <a:r>
                        <a:rPr lang="en-US" sz="1400" dirty="0" smtClean="0"/>
                        <a:t>DOE Lab</a:t>
                      </a:r>
                      <a:endParaRPr lang="en-US" sz="1400" dirty="0"/>
                    </a:p>
                  </a:txBody>
                  <a:tcPr anchor="ctr"/>
                </a:tc>
                <a:tc>
                  <a:txBody>
                    <a:bodyPr/>
                    <a:lstStyle/>
                    <a:p>
                      <a:pPr algn="ctr"/>
                      <a:r>
                        <a:rPr lang="en-US" sz="1400" dirty="0" smtClean="0"/>
                        <a:t>Comments</a:t>
                      </a:r>
                      <a:endParaRPr lang="en-US" sz="1400" dirty="0"/>
                    </a:p>
                  </a:txBody>
                  <a:tcPr anchor="ctr"/>
                </a:tc>
              </a:tr>
              <a:tr h="370840">
                <a:tc>
                  <a:txBody>
                    <a:bodyPr/>
                    <a:lstStyle/>
                    <a:p>
                      <a:r>
                        <a:rPr lang="en-US" sz="1400" dirty="0" smtClean="0"/>
                        <a:t>Ian Karlin</a:t>
                      </a:r>
                      <a:endParaRPr lang="en-US" sz="1400" dirty="0"/>
                    </a:p>
                  </a:txBody>
                  <a:tcPr anchor="ctr"/>
                </a:tc>
                <a:tc>
                  <a:txBody>
                    <a:bodyPr/>
                    <a:lstStyle/>
                    <a:p>
                      <a:r>
                        <a:rPr lang="en-US" sz="1400" dirty="0" smtClean="0"/>
                        <a:t>LLNL</a:t>
                      </a:r>
                      <a:endParaRPr lang="en-US" sz="1400" dirty="0"/>
                    </a:p>
                  </a:txBody>
                  <a:tcPr anchor="ctr"/>
                </a:tc>
                <a:tc>
                  <a:txBody>
                    <a:bodyPr/>
                    <a:lstStyle/>
                    <a:p>
                      <a:r>
                        <a:rPr lang="en-US" sz="1000" kern="1200" dirty="0" smtClean="0">
                          <a:solidFill>
                            <a:schemeClr val="dk1"/>
                          </a:solidFill>
                          <a:effectLst/>
                          <a:latin typeface="+mn-lt"/>
                          <a:ea typeface="+mn-ea"/>
                          <a:cs typeface="+mn-cs"/>
                        </a:rPr>
                        <a:t>The OCR research has two advantages over the other mainly university led asynchronous multi-task (AMT) runtimes.  </a:t>
                      </a:r>
                      <a:r>
                        <a:rPr lang="en-US" sz="1000" b="1" kern="1200" dirty="0" smtClean="0">
                          <a:solidFill>
                            <a:schemeClr val="dk1"/>
                          </a:solidFill>
                          <a:effectLst/>
                          <a:latin typeface="+mn-lt"/>
                          <a:ea typeface="+mn-ea"/>
                          <a:cs typeface="+mn-cs"/>
                        </a:rPr>
                        <a:t>OCR development is tied to hardware exploration, which allows for hardware features that are beneficial </a:t>
                      </a:r>
                      <a:r>
                        <a:rPr lang="en-US" sz="1000" kern="1200" dirty="0" smtClean="0">
                          <a:solidFill>
                            <a:schemeClr val="dk1"/>
                          </a:solidFill>
                          <a:effectLst/>
                          <a:latin typeface="+mn-lt"/>
                          <a:ea typeface="+mn-ea"/>
                          <a:cs typeface="+mn-cs"/>
                        </a:rPr>
                        <a:t>to AMT runtimes to be co-designed with the programming model.  In addition, it is working to become an open community product as opposed to a tool owned by one research group.  That said OCR still suffers from the main drawback of most AMT models, as it has yet to be proven that adopting an AMT model is significantly beneficial for enough codes over a well designed non-bulk synchronous MPI application.</a:t>
                      </a:r>
                      <a:endParaRPr lang="en-US" sz="1000" kern="1200" dirty="0">
                        <a:solidFill>
                          <a:schemeClr val="dk1"/>
                        </a:solidFill>
                        <a:effectLst/>
                        <a:latin typeface="+mn-lt"/>
                        <a:ea typeface="+mn-ea"/>
                        <a:cs typeface="+mn-cs"/>
                      </a:endParaRPr>
                    </a:p>
                  </a:txBody>
                  <a:tcPr/>
                </a:tc>
              </a:tr>
              <a:tr h="370840">
                <a:tc>
                  <a:txBody>
                    <a:bodyPr/>
                    <a:lstStyle/>
                    <a:p>
                      <a:r>
                        <a:rPr lang="en-US" sz="1400" dirty="0" smtClean="0"/>
                        <a:t>Jim Belak</a:t>
                      </a:r>
                      <a:endParaRPr lang="en-US" sz="1400" dirty="0"/>
                    </a:p>
                  </a:txBody>
                  <a:tcPr anchor="ctr"/>
                </a:tc>
                <a:tc>
                  <a:txBody>
                    <a:bodyPr/>
                    <a:lstStyle/>
                    <a:p>
                      <a:r>
                        <a:rPr lang="en-US" sz="1400" dirty="0" smtClean="0"/>
                        <a:t>LLNL</a:t>
                      </a:r>
                      <a:endParaRPr lang="en-US"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mn-lt"/>
                          <a:ea typeface="+mn-ea"/>
                          <a:cs typeface="+mn-cs"/>
                        </a:rPr>
                        <a:t>I am very pleased by the overall progress and direction of the XSTG project. </a:t>
                      </a:r>
                      <a:r>
                        <a:rPr lang="en-US" sz="1000" b="1" kern="1200" dirty="0" smtClean="0">
                          <a:solidFill>
                            <a:schemeClr val="dk1"/>
                          </a:solidFill>
                          <a:effectLst/>
                          <a:latin typeface="+mn-lt"/>
                          <a:ea typeface="+mn-ea"/>
                          <a:cs typeface="+mn-cs"/>
                        </a:rPr>
                        <a:t>I am also excited about the direction and vision that this project is exploring</a:t>
                      </a:r>
                      <a:r>
                        <a:rPr lang="en-US" sz="1000" kern="1200" dirty="0" smtClean="0">
                          <a:solidFill>
                            <a:schemeClr val="dk1"/>
                          </a:solidFill>
                          <a:effectLst/>
                          <a:latin typeface="+mn-lt"/>
                          <a:ea typeface="+mn-ea"/>
                          <a:cs typeface="+mn-cs"/>
                        </a:rPr>
                        <a:t>. With several application codes now expressed in the model, analysis has revealed the need to introduce concepts, such as hints, to enable performant applications using the model. I look forward to seeing large, at-scale applications running to determine where and when this approach is most appropriate for our problems</a:t>
                      </a:r>
                      <a:endParaRPr lang="en-US" sz="1000" dirty="0" smtClean="0"/>
                    </a:p>
                  </a:txBody>
                  <a:tcPr/>
                </a:tc>
              </a:tr>
            </a:tbl>
          </a:graphicData>
        </a:graphic>
      </p:graphicFrame>
    </p:spTree>
    <p:extLst>
      <p:ext uri="{BB962C8B-B14F-4D97-AF65-F5344CB8AC3E}">
        <p14:creationId xmlns:p14="http://schemas.microsoft.com/office/powerpoint/2010/main" val="17445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24</a:t>
            </a:fld>
            <a:endParaRPr lang="en-US" dirty="0"/>
          </a:p>
        </p:txBody>
      </p:sp>
      <p:sp>
        <p:nvSpPr>
          <p:cNvPr id="3" name="Title 2"/>
          <p:cNvSpPr>
            <a:spLocks noGrp="1"/>
          </p:cNvSpPr>
          <p:nvPr>
            <p:ph type="title"/>
          </p:nvPr>
        </p:nvSpPr>
        <p:spPr/>
        <p:txBody>
          <a:bodyPr/>
          <a:lstStyle/>
          <a:p>
            <a:r>
              <a:rPr lang="en-US" dirty="0" smtClean="0"/>
              <a:t>Progress Report Card</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80596975"/>
              </p:ext>
            </p:extLst>
          </p:nvPr>
        </p:nvGraphicFramePr>
        <p:xfrm>
          <a:off x="455613" y="782914"/>
          <a:ext cx="8228013" cy="3870960"/>
        </p:xfrm>
        <a:graphic>
          <a:graphicData uri="http://schemas.openxmlformats.org/drawingml/2006/table">
            <a:tbl>
              <a:tblPr firstRow="1" bandRow="1">
                <a:tableStyleId>{5C22544A-7EE6-4342-B048-85BDC9FD1C3A}</a:tableStyleId>
              </a:tblPr>
              <a:tblGrid>
                <a:gridCol w="2203504"/>
                <a:gridCol w="1156138"/>
                <a:gridCol w="4868371"/>
              </a:tblGrid>
              <a:tr h="370840">
                <a:tc>
                  <a:txBody>
                    <a:bodyPr/>
                    <a:lstStyle/>
                    <a:p>
                      <a:pPr algn="ctr"/>
                      <a:r>
                        <a:rPr lang="en-US" dirty="0" smtClean="0"/>
                        <a:t>Technology</a:t>
                      </a:r>
                      <a:endParaRPr lang="en-US" dirty="0"/>
                    </a:p>
                  </a:txBody>
                  <a:tcPr anchor="ctr"/>
                </a:tc>
                <a:tc>
                  <a:txBody>
                    <a:bodyPr/>
                    <a:lstStyle/>
                    <a:p>
                      <a:pPr algn="ctr"/>
                      <a:r>
                        <a:rPr lang="en-US" dirty="0" smtClean="0"/>
                        <a:t>Rating</a:t>
                      </a:r>
                      <a:endParaRPr lang="en-US" dirty="0"/>
                    </a:p>
                  </a:txBody>
                  <a:tcPr anchor="ctr"/>
                </a:tc>
                <a:tc>
                  <a:txBody>
                    <a:bodyPr/>
                    <a:lstStyle/>
                    <a:p>
                      <a:pPr algn="ctr"/>
                      <a:r>
                        <a:rPr lang="en-US" dirty="0" smtClean="0"/>
                        <a:t>Comments</a:t>
                      </a:r>
                      <a:endParaRPr lang="en-US" dirty="0"/>
                    </a:p>
                  </a:txBody>
                  <a:tcPr anchor="ctr"/>
                </a:tc>
              </a:tr>
              <a:tr h="370840">
                <a:tc>
                  <a:txBody>
                    <a:bodyPr/>
                    <a:lstStyle/>
                    <a:p>
                      <a:r>
                        <a:rPr lang="en-US" sz="1600" dirty="0" err="1" smtClean="0"/>
                        <a:t>CnC</a:t>
                      </a:r>
                      <a:endParaRPr lang="en-US" sz="1600" dirty="0"/>
                    </a:p>
                  </a:txBody>
                  <a:tcPr anchor="ctr"/>
                </a:tc>
                <a:tc>
                  <a:txBody>
                    <a:bodyPr/>
                    <a:lstStyle/>
                    <a:p>
                      <a:pPr algn="ctr"/>
                      <a:r>
                        <a:rPr lang="en-US" sz="1600" dirty="0" smtClean="0"/>
                        <a:t>Good</a:t>
                      </a:r>
                      <a:endParaRPr lang="en-US" sz="1600" dirty="0"/>
                    </a:p>
                  </a:txBody>
                  <a:tcPr anchor="ctr">
                    <a:solidFill>
                      <a:srgbClr val="92D050"/>
                    </a:solidFill>
                  </a:tcPr>
                </a:tc>
                <a:tc>
                  <a:txBody>
                    <a:bodyPr/>
                    <a:lstStyle/>
                    <a:p>
                      <a:r>
                        <a:rPr lang="en-US" sz="900" dirty="0" err="1" smtClean="0"/>
                        <a:t>CnC</a:t>
                      </a:r>
                      <a:r>
                        <a:rPr lang="en-US" sz="900" dirty="0" smtClean="0"/>
                        <a:t> specification and reference</a:t>
                      </a:r>
                      <a:r>
                        <a:rPr lang="en-US" sz="900" baseline="0" dirty="0" smtClean="0"/>
                        <a:t> are open-sourced by Intel; Rice is now driving changes and enhancements</a:t>
                      </a:r>
                      <a:endParaRPr lang="en-US" sz="900" dirty="0"/>
                    </a:p>
                  </a:txBody>
                  <a:tcPr anchor="ctr"/>
                </a:tc>
              </a:tr>
              <a:tr h="370840">
                <a:tc>
                  <a:txBody>
                    <a:bodyPr/>
                    <a:lstStyle/>
                    <a:p>
                      <a:r>
                        <a:rPr lang="en-US" sz="1600" dirty="0" smtClean="0"/>
                        <a:t>HTA</a:t>
                      </a:r>
                      <a:endParaRPr lang="en-US" sz="1600" dirty="0"/>
                    </a:p>
                  </a:txBody>
                  <a:tcPr anchor="ctr"/>
                </a:tc>
                <a:tc>
                  <a:txBody>
                    <a:bodyPr/>
                    <a:lstStyle/>
                    <a:p>
                      <a:pPr algn="ctr"/>
                      <a:r>
                        <a:rPr lang="en-US" sz="1600" dirty="0" smtClean="0"/>
                        <a:t>Stopped</a:t>
                      </a:r>
                      <a:endParaRPr lang="en-US" sz="1600" dirty="0"/>
                    </a:p>
                  </a:txBody>
                  <a:tcPr anchor="ctr">
                    <a:solidFill>
                      <a:srgbClr val="FF0000"/>
                    </a:solidFill>
                  </a:tcPr>
                </a:tc>
                <a:tc>
                  <a:txBody>
                    <a:bodyPr/>
                    <a:lstStyle/>
                    <a:p>
                      <a:r>
                        <a:rPr lang="en-US" sz="900" dirty="0" smtClean="0"/>
                        <a:t>HTA works, but</a:t>
                      </a:r>
                      <a:r>
                        <a:rPr lang="en-US" sz="900" baseline="0" dirty="0" smtClean="0"/>
                        <a:t> is relatively immature in the ability to express constructs and realize performance on OCR. Further work at UIUC is needed on the basic design.</a:t>
                      </a:r>
                      <a:endParaRPr lang="en-US" sz="900" dirty="0"/>
                    </a:p>
                  </a:txBody>
                  <a:tcPr anchor="ctr"/>
                </a:tc>
              </a:tr>
              <a:tr h="370840">
                <a:tc>
                  <a:txBody>
                    <a:bodyPr/>
                    <a:lstStyle/>
                    <a:p>
                      <a:r>
                        <a:rPr lang="en-US" sz="1600" dirty="0" smtClean="0"/>
                        <a:t>Habanero</a:t>
                      </a:r>
                      <a:endParaRPr lang="en-US" sz="1600" dirty="0"/>
                    </a:p>
                  </a:txBody>
                  <a:tcPr anchor="ctr"/>
                </a:tc>
                <a:tc>
                  <a:txBody>
                    <a:bodyPr/>
                    <a:lstStyle/>
                    <a:p>
                      <a:pPr algn="ctr"/>
                      <a:r>
                        <a:rPr lang="en-US" sz="1600" dirty="0" smtClean="0"/>
                        <a:t>Good</a:t>
                      </a:r>
                      <a:endParaRPr lang="en-US" sz="1600" dirty="0"/>
                    </a:p>
                  </a:txBody>
                  <a:tcPr anchor="ctr">
                    <a:solidFill>
                      <a:srgbClr val="92D050"/>
                    </a:solidFill>
                  </a:tcPr>
                </a:tc>
                <a:tc>
                  <a:txBody>
                    <a:bodyPr/>
                    <a:lstStyle/>
                    <a:p>
                      <a:r>
                        <a:rPr lang="en-US" sz="900" dirty="0" smtClean="0"/>
                        <a:t>Habanero C support for OCR works well. The lack of a centralized standard or reference</a:t>
                      </a:r>
                      <a:r>
                        <a:rPr lang="en-US" sz="900" baseline="0" dirty="0" smtClean="0"/>
                        <a:t> implementation </a:t>
                      </a:r>
                      <a:r>
                        <a:rPr lang="en-US" sz="900" dirty="0" smtClean="0"/>
                        <a:t>for Habanero</a:t>
                      </a:r>
                      <a:r>
                        <a:rPr lang="en-US" sz="900" baseline="0" dirty="0" smtClean="0"/>
                        <a:t> hampers ability to support OCR with all Habanero features and versions.</a:t>
                      </a:r>
                      <a:endParaRPr lang="en-US" sz="900" dirty="0"/>
                    </a:p>
                  </a:txBody>
                  <a:tcPr anchor="ctr"/>
                </a:tc>
              </a:tr>
              <a:tr h="370840">
                <a:tc>
                  <a:txBody>
                    <a:bodyPr/>
                    <a:lstStyle/>
                    <a:p>
                      <a:r>
                        <a:rPr lang="en-US" sz="1600" dirty="0" smtClean="0"/>
                        <a:t>R-Stream</a:t>
                      </a:r>
                      <a:endParaRPr lang="en-US" sz="1600" dirty="0"/>
                    </a:p>
                  </a:txBody>
                  <a:tcPr anchor="ctr"/>
                </a:tc>
                <a:tc>
                  <a:txBody>
                    <a:bodyPr/>
                    <a:lstStyle/>
                    <a:p>
                      <a:pPr algn="ctr"/>
                      <a:r>
                        <a:rPr lang="en-US" sz="1600" dirty="0" smtClean="0"/>
                        <a:t>Good</a:t>
                      </a:r>
                      <a:endParaRPr lang="en-US" sz="1600" dirty="0"/>
                    </a:p>
                  </a:txBody>
                  <a:tcPr anchor="ctr">
                    <a:solidFill>
                      <a:srgbClr val="92D050"/>
                    </a:solidFill>
                  </a:tcPr>
                </a:tc>
                <a:tc>
                  <a:txBody>
                    <a:bodyPr/>
                    <a:lstStyle/>
                    <a:p>
                      <a:r>
                        <a:rPr lang="en-US" sz="900" dirty="0" smtClean="0"/>
                        <a:t>R-Stream is very effective at automatically generating high-performance OCR code from high-level C loop nests, that exploit the full feature set of OCR and allow users to get the full benefit of the EDT model vs. classical execution models.</a:t>
                      </a:r>
                      <a:endParaRPr lang="en-US" sz="900" dirty="0"/>
                    </a:p>
                  </a:txBody>
                  <a:tcPr anchor="ctr"/>
                </a:tc>
              </a:tr>
              <a:tr h="370840">
                <a:tc>
                  <a:txBody>
                    <a:bodyPr/>
                    <a:lstStyle/>
                    <a:p>
                      <a:r>
                        <a:rPr lang="en-US" sz="1600" dirty="0" smtClean="0"/>
                        <a:t>OCR (Intel, Rice)</a:t>
                      </a:r>
                      <a:endParaRPr lang="en-US" sz="1600" dirty="0"/>
                    </a:p>
                  </a:txBody>
                  <a:tcPr anchor="ctr"/>
                </a:tc>
                <a:tc>
                  <a:txBody>
                    <a:bodyPr/>
                    <a:lstStyle/>
                    <a:p>
                      <a:pPr algn="ctr"/>
                      <a:r>
                        <a:rPr lang="en-US" sz="1600" dirty="0" smtClean="0"/>
                        <a:t>Good</a:t>
                      </a:r>
                      <a:endParaRPr lang="en-US" sz="1600" dirty="0"/>
                    </a:p>
                  </a:txBody>
                  <a:tcPr anchor="ctr">
                    <a:solidFill>
                      <a:srgbClr val="92D050"/>
                    </a:solidFill>
                  </a:tcPr>
                </a:tc>
                <a:tc>
                  <a:txBody>
                    <a:bodyPr/>
                    <a:lstStyle/>
                    <a:p>
                      <a:r>
                        <a:rPr lang="en-US" sz="900" dirty="0" smtClean="0"/>
                        <a:t>Functionally complete</a:t>
                      </a:r>
                      <a:r>
                        <a:rPr lang="en-US" sz="900" baseline="0" dirty="0" smtClean="0"/>
                        <a:t> with a precise open specification and reference implementation. Advanced features on resiliency, hints, and related technologies are in progress.</a:t>
                      </a:r>
                      <a:endParaRPr lang="en-US" sz="900" dirty="0"/>
                    </a:p>
                  </a:txBody>
                  <a:tcPr anchor="ctr"/>
                </a:tc>
              </a:tr>
              <a:tr h="370840">
                <a:tc>
                  <a:txBody>
                    <a:bodyPr/>
                    <a:lstStyle/>
                    <a:p>
                      <a:r>
                        <a:rPr lang="en-US" sz="1600" dirty="0" smtClean="0"/>
                        <a:t>OCR (PNNL)</a:t>
                      </a:r>
                      <a:endParaRPr lang="en-US" sz="1600" dirty="0"/>
                    </a:p>
                  </a:txBody>
                  <a:tcPr anchor="ctr"/>
                </a:tc>
                <a:tc>
                  <a:txBody>
                    <a:bodyPr/>
                    <a:lstStyle/>
                    <a:p>
                      <a:pPr algn="ctr"/>
                      <a:r>
                        <a:rPr lang="en-US" sz="1600" dirty="0" smtClean="0"/>
                        <a:t>Good</a:t>
                      </a:r>
                      <a:endParaRPr lang="en-US" sz="1600" dirty="0"/>
                    </a:p>
                  </a:txBody>
                  <a:tcPr anchor="ctr">
                    <a:solidFill>
                      <a:srgbClr val="92D050"/>
                    </a:solidFill>
                  </a:tcPr>
                </a:tc>
                <a:tc>
                  <a:txBody>
                    <a:bodyPr/>
                    <a:lstStyle/>
                    <a:p>
                      <a:r>
                        <a:rPr lang="en-US" sz="900" dirty="0" smtClean="0"/>
                        <a:t>A version derived from the open reference</a:t>
                      </a:r>
                      <a:r>
                        <a:rPr lang="en-US" sz="900" baseline="0" dirty="0" smtClean="0"/>
                        <a:t> implementation with a focus on performance first. Source code is not available.</a:t>
                      </a:r>
                      <a:endParaRPr lang="en-US" sz="900" dirty="0"/>
                    </a:p>
                  </a:txBody>
                  <a:tcPr anchor="ctr"/>
                </a:tc>
              </a:tr>
              <a:tr h="370840">
                <a:tc>
                  <a:txBody>
                    <a:bodyPr/>
                    <a:lstStyle/>
                    <a:p>
                      <a:r>
                        <a:rPr lang="en-US" sz="1600" dirty="0" err="1" smtClean="0"/>
                        <a:t>FSim</a:t>
                      </a:r>
                      <a:endParaRPr lang="en-US" sz="1600" dirty="0"/>
                    </a:p>
                  </a:txBody>
                  <a:tcPr anchor="ctr"/>
                </a:tc>
                <a:tc>
                  <a:txBody>
                    <a:bodyPr/>
                    <a:lstStyle/>
                    <a:p>
                      <a:pPr algn="ctr"/>
                      <a:r>
                        <a:rPr lang="en-US" sz="1600" dirty="0" smtClean="0"/>
                        <a:t>Good</a:t>
                      </a:r>
                      <a:endParaRPr lang="en-US" sz="1600" dirty="0"/>
                    </a:p>
                  </a:txBody>
                  <a:tcPr anchor="ctr">
                    <a:solidFill>
                      <a:srgbClr val="92D050"/>
                    </a:solidFill>
                  </a:tcPr>
                </a:tc>
                <a:tc>
                  <a:txBody>
                    <a:bodyPr/>
                    <a:lstStyle/>
                    <a:p>
                      <a:r>
                        <a:rPr lang="en-US" sz="900" dirty="0" smtClean="0"/>
                        <a:t>Very fast, highly parallel, large-scale architecture simulator works and matches the RTL design</a:t>
                      </a:r>
                      <a:r>
                        <a:rPr lang="en-US" sz="900" baseline="0" dirty="0" smtClean="0"/>
                        <a:t> model at a functional level.  Supports bare-metal as well as OCR applications.</a:t>
                      </a:r>
                      <a:endParaRPr lang="en-US" sz="900" dirty="0"/>
                    </a:p>
                  </a:txBody>
                  <a:tcPr anchor="ctr"/>
                </a:tc>
              </a:tr>
              <a:tr h="370840">
                <a:tc>
                  <a:txBody>
                    <a:bodyPr/>
                    <a:lstStyle/>
                    <a:p>
                      <a:r>
                        <a:rPr lang="en-US" sz="1600" dirty="0" smtClean="0"/>
                        <a:t>Tools (debug,</a:t>
                      </a:r>
                      <a:r>
                        <a:rPr lang="en-US" sz="1600" baseline="0" dirty="0" smtClean="0"/>
                        <a:t> profile)</a:t>
                      </a:r>
                      <a:endParaRPr lang="en-US" sz="1600" dirty="0"/>
                    </a:p>
                  </a:txBody>
                  <a:tcPr anchor="ctr"/>
                </a:tc>
                <a:tc>
                  <a:txBody>
                    <a:bodyPr/>
                    <a:lstStyle/>
                    <a:p>
                      <a:pPr algn="ctr"/>
                      <a:r>
                        <a:rPr lang="en-US" sz="1600" dirty="0" smtClean="0"/>
                        <a:t>Limited</a:t>
                      </a:r>
                      <a:endParaRPr lang="en-US" sz="1600" dirty="0"/>
                    </a:p>
                  </a:txBody>
                  <a:tcPr anchor="ctr">
                    <a:solidFill>
                      <a:srgbClr val="FFFF00"/>
                    </a:solidFill>
                  </a:tcPr>
                </a:tc>
                <a:tc>
                  <a:txBody>
                    <a:bodyPr/>
                    <a:lstStyle/>
                    <a:p>
                      <a:r>
                        <a:rPr lang="en-US" sz="900" dirty="0" smtClean="0"/>
                        <a:t>First-pass</a:t>
                      </a:r>
                      <a:r>
                        <a:rPr lang="en-US" sz="900" baseline="0" dirty="0" smtClean="0"/>
                        <a:t> tools are working, but are not going to scale as-is to the expected size of future machines without significant additional work. Collaboration with DOE groups working on similar tools is just starting, and will remain in progress. Starting this was delayed until the last year of the XSTG project, due to the evolving OCR design and interfaces.</a:t>
                      </a:r>
                      <a:endParaRPr lang="en-US" sz="900" dirty="0"/>
                    </a:p>
                  </a:txBody>
                  <a:tcPr anchor="ctr"/>
                </a:tc>
              </a:tr>
            </a:tbl>
          </a:graphicData>
        </a:graphic>
      </p:graphicFrame>
    </p:spTree>
    <p:extLst>
      <p:ext uri="{BB962C8B-B14F-4D97-AF65-F5344CB8AC3E}">
        <p14:creationId xmlns:p14="http://schemas.microsoft.com/office/powerpoint/2010/main" val="34284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25</a:t>
            </a:fld>
            <a:endParaRPr lang="en-US" dirty="0"/>
          </a:p>
        </p:txBody>
      </p:sp>
      <p:sp>
        <p:nvSpPr>
          <p:cNvPr id="3" name="Title 2"/>
          <p:cNvSpPr>
            <a:spLocks noGrp="1"/>
          </p:cNvSpPr>
          <p:nvPr>
            <p:ph type="title"/>
          </p:nvPr>
        </p:nvSpPr>
        <p:spPr/>
        <p:txBody>
          <a:bodyPr/>
          <a:lstStyle/>
          <a:p>
            <a:r>
              <a:rPr lang="en-US" dirty="0" smtClean="0"/>
              <a:t>Future Work: 1 of 2</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856394177"/>
              </p:ext>
            </p:extLst>
          </p:nvPr>
        </p:nvGraphicFramePr>
        <p:xfrm>
          <a:off x="455613" y="1203325"/>
          <a:ext cx="8229600" cy="3388360"/>
        </p:xfrm>
        <a:graphic>
          <a:graphicData uri="http://schemas.openxmlformats.org/drawingml/2006/table">
            <a:tbl>
              <a:tblPr firstRow="1" bandRow="1">
                <a:tableStyleId>{5C22544A-7EE6-4342-B048-85BDC9FD1C3A}</a:tableStyleId>
              </a:tblPr>
              <a:tblGrid>
                <a:gridCol w="3204535"/>
                <a:gridCol w="5025065"/>
              </a:tblGrid>
              <a:tr h="370840">
                <a:tc>
                  <a:txBody>
                    <a:bodyPr/>
                    <a:lstStyle/>
                    <a:p>
                      <a:r>
                        <a:rPr lang="en-US" dirty="0" smtClean="0"/>
                        <a:t>Technology</a:t>
                      </a:r>
                      <a:endParaRPr lang="en-US" dirty="0"/>
                    </a:p>
                  </a:txBody>
                  <a:tcPr/>
                </a:tc>
                <a:tc>
                  <a:txBody>
                    <a:bodyPr/>
                    <a:lstStyle/>
                    <a:p>
                      <a:r>
                        <a:rPr lang="en-US" dirty="0" smtClean="0"/>
                        <a:t>Comments</a:t>
                      </a:r>
                      <a:endParaRPr lang="en-US" dirty="0"/>
                    </a:p>
                  </a:txBody>
                  <a:tcPr/>
                </a:tc>
              </a:tr>
              <a:tr h="370840">
                <a:tc>
                  <a:txBody>
                    <a:bodyPr/>
                    <a:lstStyle/>
                    <a:p>
                      <a:r>
                        <a:rPr lang="en-US" dirty="0" smtClean="0"/>
                        <a:t>Maturation - Xeon</a:t>
                      </a:r>
                      <a:endParaRPr lang="en-US" dirty="0"/>
                    </a:p>
                  </a:txBody>
                  <a:tcPr/>
                </a:tc>
                <a:tc>
                  <a:txBody>
                    <a:bodyPr/>
                    <a:lstStyle/>
                    <a:p>
                      <a:r>
                        <a:rPr lang="en-US" dirty="0" smtClean="0"/>
                        <a:t>Mature code base on scheduler and allocator to bring</a:t>
                      </a:r>
                      <a:r>
                        <a:rPr lang="en-US" baseline="0" dirty="0" smtClean="0"/>
                        <a:t> up performance and strengthen design corners</a:t>
                      </a:r>
                      <a:endParaRPr lang="en-US" dirty="0"/>
                    </a:p>
                  </a:txBody>
                  <a:tcPr/>
                </a:tc>
              </a:tr>
              <a:tr h="370840">
                <a:tc>
                  <a:txBody>
                    <a:bodyPr/>
                    <a:lstStyle/>
                    <a:p>
                      <a:r>
                        <a:rPr lang="en-US" dirty="0" smtClean="0"/>
                        <a:t>Maturation</a:t>
                      </a:r>
                      <a:r>
                        <a:rPr lang="en-US" baseline="0" dirty="0" smtClean="0"/>
                        <a:t> – Xeon Phi</a:t>
                      </a:r>
                      <a:endParaRPr lang="en-US" dirty="0"/>
                    </a:p>
                  </a:txBody>
                  <a:tcPr/>
                </a:tc>
                <a:tc>
                  <a:txBody>
                    <a:bodyPr/>
                    <a:lstStyle/>
                    <a:p>
                      <a:r>
                        <a:rPr lang="en-US" dirty="0" smtClean="0"/>
                        <a:t>Study KNL-based</a:t>
                      </a:r>
                      <a:r>
                        <a:rPr lang="en-US" baseline="0" dirty="0" smtClean="0"/>
                        <a:t> architecture optimization opportunities for performance and introspection</a:t>
                      </a:r>
                      <a:endParaRPr lang="en-US" dirty="0"/>
                    </a:p>
                  </a:txBody>
                  <a:tcPr/>
                </a:tc>
              </a:tr>
              <a:tr h="370840">
                <a:tc>
                  <a:txBody>
                    <a:bodyPr/>
                    <a:lstStyle/>
                    <a:p>
                      <a:r>
                        <a:rPr lang="en-US" dirty="0" smtClean="0"/>
                        <a:t>Maturation – </a:t>
                      </a:r>
                      <a:r>
                        <a:rPr lang="en-US" dirty="0" err="1" smtClean="0"/>
                        <a:t>FSim</a:t>
                      </a:r>
                      <a:endParaRPr lang="en-US" dirty="0"/>
                    </a:p>
                  </a:txBody>
                  <a:tcPr/>
                </a:tc>
                <a:tc>
                  <a:txBody>
                    <a:bodyPr/>
                    <a:lstStyle/>
                    <a:p>
                      <a:r>
                        <a:rPr lang="en-US" dirty="0" smtClean="0"/>
                        <a:t>With RTL design closing on specific performance characteristics and power values, adjust </a:t>
                      </a:r>
                      <a:r>
                        <a:rPr lang="en-US" dirty="0" err="1" smtClean="0"/>
                        <a:t>FSim</a:t>
                      </a:r>
                      <a:r>
                        <a:rPr lang="en-US" dirty="0" smtClean="0"/>
                        <a:t> to reflect and optimize the tools targeting </a:t>
                      </a:r>
                      <a:r>
                        <a:rPr lang="en-US" dirty="0" err="1" smtClean="0"/>
                        <a:t>FSim</a:t>
                      </a:r>
                      <a:r>
                        <a:rPr lang="en-US" dirty="0" smtClean="0"/>
                        <a:t> and OCR on </a:t>
                      </a:r>
                      <a:r>
                        <a:rPr lang="en-US" dirty="0" err="1" smtClean="0"/>
                        <a:t>FSim</a:t>
                      </a:r>
                      <a:r>
                        <a:rPr lang="en-US" dirty="0" smtClean="0"/>
                        <a:t> accordingly</a:t>
                      </a:r>
                      <a:endParaRPr lang="en-US" dirty="0"/>
                    </a:p>
                  </a:txBody>
                  <a:tcPr/>
                </a:tc>
              </a:tr>
            </a:tbl>
          </a:graphicData>
        </a:graphic>
      </p:graphicFrame>
    </p:spTree>
    <p:extLst>
      <p:ext uri="{BB962C8B-B14F-4D97-AF65-F5344CB8AC3E}">
        <p14:creationId xmlns:p14="http://schemas.microsoft.com/office/powerpoint/2010/main" val="70175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26</a:t>
            </a:fld>
            <a:endParaRPr lang="en-US" dirty="0"/>
          </a:p>
        </p:txBody>
      </p:sp>
      <p:sp>
        <p:nvSpPr>
          <p:cNvPr id="3" name="Title 2"/>
          <p:cNvSpPr>
            <a:spLocks noGrp="1"/>
          </p:cNvSpPr>
          <p:nvPr>
            <p:ph type="title"/>
          </p:nvPr>
        </p:nvSpPr>
        <p:spPr/>
        <p:txBody>
          <a:bodyPr/>
          <a:lstStyle/>
          <a:p>
            <a:r>
              <a:rPr lang="en-US" dirty="0" smtClean="0"/>
              <a:t>Future Work: 2 of 2</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690994614"/>
              </p:ext>
            </p:extLst>
          </p:nvPr>
        </p:nvGraphicFramePr>
        <p:xfrm>
          <a:off x="455613" y="1203325"/>
          <a:ext cx="8229600" cy="3114040"/>
        </p:xfrm>
        <a:graphic>
          <a:graphicData uri="http://schemas.openxmlformats.org/drawingml/2006/table">
            <a:tbl>
              <a:tblPr firstRow="1" bandRow="1">
                <a:tableStyleId>{5C22544A-7EE6-4342-B048-85BDC9FD1C3A}</a:tableStyleId>
              </a:tblPr>
              <a:tblGrid>
                <a:gridCol w="3204535"/>
                <a:gridCol w="5025065"/>
              </a:tblGrid>
              <a:tr h="370840">
                <a:tc>
                  <a:txBody>
                    <a:bodyPr/>
                    <a:lstStyle/>
                    <a:p>
                      <a:r>
                        <a:rPr lang="en-US" dirty="0" smtClean="0"/>
                        <a:t>Technology</a:t>
                      </a:r>
                      <a:endParaRPr lang="en-US" dirty="0"/>
                    </a:p>
                  </a:txBody>
                  <a:tcPr/>
                </a:tc>
                <a:tc>
                  <a:txBody>
                    <a:bodyPr/>
                    <a:lstStyle/>
                    <a:p>
                      <a:r>
                        <a:rPr lang="en-US" dirty="0" smtClean="0"/>
                        <a:t>Comments</a:t>
                      </a:r>
                      <a:endParaRPr lang="en-US" dirty="0"/>
                    </a:p>
                  </a:txBody>
                  <a:tcPr/>
                </a:tc>
              </a:tr>
              <a:tr h="370840">
                <a:tc>
                  <a:txBody>
                    <a:bodyPr/>
                    <a:lstStyle/>
                    <a:p>
                      <a:r>
                        <a:rPr lang="en-US" dirty="0" smtClean="0"/>
                        <a:t>Productivity - Legion</a:t>
                      </a:r>
                      <a:endParaRPr lang="en-US" dirty="0"/>
                    </a:p>
                  </a:txBody>
                  <a:tcPr/>
                </a:tc>
                <a:tc>
                  <a:txBody>
                    <a:bodyPr/>
                    <a:lstStyle/>
                    <a:p>
                      <a:r>
                        <a:rPr lang="en-US" dirty="0" smtClean="0"/>
                        <a:t>Support DOE task-based framework Legion on top of OCR to provide a comparison baseline</a:t>
                      </a:r>
                      <a:endParaRPr lang="en-US" dirty="0"/>
                    </a:p>
                  </a:txBody>
                  <a:tcPr/>
                </a:tc>
              </a:tr>
              <a:tr h="370840">
                <a:tc>
                  <a:txBody>
                    <a:bodyPr/>
                    <a:lstStyle/>
                    <a:p>
                      <a:r>
                        <a:rPr lang="en-US" dirty="0" smtClean="0"/>
                        <a:t>Productivity -</a:t>
                      </a:r>
                      <a:r>
                        <a:rPr lang="en-US" baseline="0" dirty="0" smtClean="0"/>
                        <a:t> RAJA</a:t>
                      </a:r>
                      <a:endParaRPr lang="en-US" dirty="0"/>
                    </a:p>
                  </a:txBody>
                  <a:tcPr/>
                </a:tc>
                <a:tc>
                  <a:txBody>
                    <a:bodyPr/>
                    <a:lstStyle/>
                    <a:p>
                      <a:r>
                        <a:rPr lang="en-US" dirty="0" smtClean="0"/>
                        <a:t>Exploit loop lambda model of RAJA to emit OCR tasks for parallelization evaluation; couple to </a:t>
                      </a:r>
                      <a:r>
                        <a:rPr lang="en-US" dirty="0" err="1" smtClean="0"/>
                        <a:t>Rstream</a:t>
                      </a:r>
                      <a:r>
                        <a:rPr lang="en-US" dirty="0" smtClean="0"/>
                        <a:t> and similar tools for “auto-</a:t>
                      </a:r>
                      <a:r>
                        <a:rPr lang="en-US" dirty="0" err="1" smtClean="0"/>
                        <a:t>taskification</a:t>
                      </a:r>
                      <a:r>
                        <a:rPr lang="en-US" dirty="0" smtClean="0"/>
                        <a:t>”</a:t>
                      </a:r>
                      <a:r>
                        <a:rPr lang="en-US" baseline="0" dirty="0" smtClean="0"/>
                        <a:t> skeleton for existing codes</a:t>
                      </a:r>
                      <a:endParaRPr lang="en-US" dirty="0"/>
                    </a:p>
                  </a:txBody>
                  <a:tcPr/>
                </a:tc>
              </a:tr>
              <a:tr h="370840">
                <a:tc>
                  <a:txBody>
                    <a:bodyPr/>
                    <a:lstStyle/>
                    <a:p>
                      <a:r>
                        <a:rPr lang="en-US" dirty="0" smtClean="0"/>
                        <a:t>Enhancements - Tools</a:t>
                      </a:r>
                      <a:endParaRPr lang="en-US" dirty="0"/>
                    </a:p>
                  </a:txBody>
                  <a:tcPr/>
                </a:tc>
                <a:tc>
                  <a:txBody>
                    <a:bodyPr/>
                    <a:lstStyle/>
                    <a:p>
                      <a:r>
                        <a:rPr lang="en-US" dirty="0" smtClean="0"/>
                        <a:t>Continue</a:t>
                      </a:r>
                      <a:r>
                        <a:rPr lang="en-US" baseline="0" dirty="0" smtClean="0"/>
                        <a:t> to enhance and extend early debug and profiling tools with DOE teams to facilitate using task-based execution models at scale</a:t>
                      </a:r>
                      <a:endParaRPr lang="en-US" dirty="0"/>
                    </a:p>
                  </a:txBody>
                  <a:tcPr/>
                </a:tc>
              </a:tr>
            </a:tbl>
          </a:graphicData>
        </a:graphic>
      </p:graphicFrame>
    </p:spTree>
    <p:extLst>
      <p:ext uri="{BB962C8B-B14F-4D97-AF65-F5344CB8AC3E}">
        <p14:creationId xmlns:p14="http://schemas.microsoft.com/office/powerpoint/2010/main" val="52228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5900" y="57150"/>
            <a:ext cx="6172200" cy="514350"/>
          </a:xfrm>
        </p:spPr>
        <p:txBody>
          <a:bodyPr>
            <a:normAutofit/>
          </a:bodyPr>
          <a:lstStyle/>
          <a:p>
            <a:r>
              <a:rPr lang="en-US" sz="3000" dirty="0"/>
              <a:t>Top Extreme-scale Challenges</a:t>
            </a:r>
          </a:p>
        </p:txBody>
      </p:sp>
      <p:sp>
        <p:nvSpPr>
          <p:cNvPr id="9" name="Content Placeholder 2"/>
          <p:cNvSpPr txBox="1">
            <a:spLocks/>
          </p:cNvSpPr>
          <p:nvPr/>
        </p:nvSpPr>
        <p:spPr bwMode="auto">
          <a:xfrm>
            <a:off x="685800" y="914400"/>
            <a:ext cx="7200900" cy="3188262"/>
          </a:xfrm>
          <a:prstGeom prst="rect">
            <a:avLst/>
          </a:prstGeom>
          <a:noFill/>
          <a:ln w="9525">
            <a:noFill/>
            <a:miter lim="800000"/>
            <a:headEnd/>
            <a:tailEnd/>
          </a:ln>
        </p:spPr>
        <p:txBody>
          <a:bodyPr vert="horz" wrap="square" lIns="69056" tIns="34529" rIns="69056" bIns="34529" numCol="1" anchor="t" anchorCtr="0" compatLnSpc="1">
            <a:prstTxWarp prst="textNoShape">
              <a:avLst/>
            </a:prstTxWarp>
          </a:bodyPr>
          <a:lstStyle>
            <a:lvl1pPr marL="342900" indent="-342900" algn="l" rtl="0" eaLnBrk="0" fontAlgn="base" hangingPunct="0">
              <a:spcBef>
                <a:spcPct val="20000"/>
              </a:spcBef>
              <a:spcAft>
                <a:spcPct val="0"/>
              </a:spcAft>
              <a:buChar char="•"/>
              <a:defRPr b="1">
                <a:solidFill>
                  <a:srgbClr val="0860A8"/>
                </a:solidFill>
                <a:latin typeface="+mn-lt"/>
                <a:ea typeface="+mn-ea"/>
                <a:cs typeface="+mn-cs"/>
              </a:defRPr>
            </a:lvl1pPr>
            <a:lvl2pPr marL="742950" indent="-285750" algn="l" rtl="0" eaLnBrk="0" fontAlgn="base" hangingPunct="0">
              <a:spcBef>
                <a:spcPct val="20000"/>
              </a:spcBef>
              <a:spcAft>
                <a:spcPct val="0"/>
              </a:spcAft>
              <a:buChar char="–"/>
              <a:defRPr sz="1600">
                <a:solidFill>
                  <a:srgbClr val="0860A8"/>
                </a:solidFill>
                <a:latin typeface="+mn-lt"/>
                <a:cs typeface="+mn-cs"/>
              </a:defRPr>
            </a:lvl2pPr>
            <a:lvl3pPr marL="1143000" indent="-228600" algn="l" rtl="0" eaLnBrk="0" fontAlgn="base" hangingPunct="0">
              <a:spcBef>
                <a:spcPct val="20000"/>
              </a:spcBef>
              <a:spcAft>
                <a:spcPct val="0"/>
              </a:spcAft>
              <a:buChar char="•"/>
              <a:defRPr sz="1400">
                <a:solidFill>
                  <a:srgbClr val="0860A8"/>
                </a:solidFill>
                <a:latin typeface="+mn-lt"/>
                <a:cs typeface="+mn-cs"/>
              </a:defRPr>
            </a:lvl3pPr>
            <a:lvl4pPr marL="1600200" indent="-228600" algn="l" rtl="0" eaLnBrk="0" fontAlgn="base" hangingPunct="0">
              <a:spcBef>
                <a:spcPct val="20000"/>
              </a:spcBef>
              <a:spcAft>
                <a:spcPct val="0"/>
              </a:spcAft>
              <a:buChar char="–"/>
              <a:defRPr sz="1400">
                <a:solidFill>
                  <a:srgbClr val="0860A8"/>
                </a:solidFill>
                <a:latin typeface="+mn-lt"/>
                <a:cs typeface="+mn-cs"/>
              </a:defRPr>
            </a:lvl4pPr>
            <a:lvl5pPr marL="2057400" indent="-228600" algn="l" rtl="0" eaLnBrk="0" fontAlgn="base" hangingPunct="0">
              <a:spcBef>
                <a:spcPct val="20000"/>
              </a:spcBef>
              <a:spcAft>
                <a:spcPct val="0"/>
              </a:spcAft>
              <a:buChar char="•"/>
              <a:defRPr sz="1400">
                <a:solidFill>
                  <a:srgbClr val="0860A8"/>
                </a:solidFill>
                <a:latin typeface="+mn-lt"/>
                <a:cs typeface="+mn-cs"/>
              </a:defRPr>
            </a:lvl5pPr>
            <a:lvl6pPr marL="2514600" indent="-228600" algn="l" rtl="0" fontAlgn="base">
              <a:spcBef>
                <a:spcPct val="20000"/>
              </a:spcBef>
              <a:spcAft>
                <a:spcPct val="0"/>
              </a:spcAft>
              <a:buChar char="•"/>
              <a:defRPr sz="1400">
                <a:solidFill>
                  <a:srgbClr val="0860A8"/>
                </a:solidFill>
                <a:latin typeface="+mn-lt"/>
                <a:cs typeface="+mn-cs"/>
              </a:defRPr>
            </a:lvl6pPr>
            <a:lvl7pPr marL="2971800" indent="-228600" algn="l" rtl="0" fontAlgn="base">
              <a:spcBef>
                <a:spcPct val="20000"/>
              </a:spcBef>
              <a:spcAft>
                <a:spcPct val="0"/>
              </a:spcAft>
              <a:buChar char="•"/>
              <a:defRPr sz="1400">
                <a:solidFill>
                  <a:srgbClr val="0860A8"/>
                </a:solidFill>
                <a:latin typeface="+mn-lt"/>
                <a:cs typeface="+mn-cs"/>
              </a:defRPr>
            </a:lvl7pPr>
            <a:lvl8pPr marL="3429000" indent="-228600" algn="l" rtl="0" fontAlgn="base">
              <a:spcBef>
                <a:spcPct val="20000"/>
              </a:spcBef>
              <a:spcAft>
                <a:spcPct val="0"/>
              </a:spcAft>
              <a:buChar char="•"/>
              <a:defRPr sz="1400">
                <a:solidFill>
                  <a:srgbClr val="0860A8"/>
                </a:solidFill>
                <a:latin typeface="+mn-lt"/>
                <a:cs typeface="+mn-cs"/>
              </a:defRPr>
            </a:lvl8pPr>
            <a:lvl9pPr marL="3886200" indent="-228600" algn="l" rtl="0" fontAlgn="base">
              <a:spcBef>
                <a:spcPct val="20000"/>
              </a:spcBef>
              <a:spcAft>
                <a:spcPct val="0"/>
              </a:spcAft>
              <a:buChar char="•"/>
              <a:defRPr sz="1400">
                <a:solidFill>
                  <a:srgbClr val="0860A8"/>
                </a:solidFill>
                <a:latin typeface="+mn-lt"/>
                <a:cs typeface="+mn-cs"/>
              </a:defRPr>
            </a:lvl9pPr>
          </a:lstStyle>
          <a:p>
            <a:pPr>
              <a:spcBef>
                <a:spcPts val="900"/>
              </a:spcBef>
              <a:buFont typeface="+mj-lt"/>
              <a:buAutoNum type="arabicPeriod"/>
              <a:defRPr/>
            </a:pPr>
            <a:r>
              <a:rPr lang="en-US" sz="2400" kern="0" dirty="0">
                <a:solidFill>
                  <a:srgbClr val="0070C0"/>
                </a:solidFill>
                <a:latin typeface="Calibri" panose="020F0502020204030204" pitchFamily="34" charset="0"/>
                <a:cs typeface="Calibri" panose="020F0502020204030204" pitchFamily="34" charset="0"/>
              </a:rPr>
              <a:t> System Power &amp; Energy </a:t>
            </a:r>
            <a:r>
              <a:rPr lang="en-US" sz="2400" kern="0" dirty="0">
                <a:solidFill>
                  <a:srgbClr val="FF0000"/>
                </a:solidFill>
                <a:latin typeface="Calibri" panose="020F0502020204030204" pitchFamily="34" charset="0"/>
                <a:cs typeface="Calibri" panose="020F0502020204030204" pitchFamily="34" charset="0"/>
              </a:rPr>
              <a:t>(Exascale in 20 MW)</a:t>
            </a:r>
          </a:p>
          <a:p>
            <a:pPr>
              <a:spcBef>
                <a:spcPts val="900"/>
              </a:spcBef>
              <a:buFont typeface="+mj-lt"/>
              <a:buAutoNum type="arabicPeriod"/>
              <a:defRPr/>
            </a:pPr>
            <a:r>
              <a:rPr lang="en-US" sz="2400" kern="0" dirty="0">
                <a:solidFill>
                  <a:srgbClr val="0070C0"/>
                </a:solidFill>
                <a:latin typeface="Calibri" panose="020F0502020204030204" pitchFamily="34" charset="0"/>
                <a:cs typeface="Calibri" panose="020F0502020204030204" pitchFamily="34" charset="0"/>
              </a:rPr>
              <a:t> New, efficient, memory subsystem </a:t>
            </a:r>
            <a:r>
              <a:rPr lang="en-US" sz="2400" kern="0" dirty="0">
                <a:solidFill>
                  <a:srgbClr val="FF0000"/>
                </a:solidFill>
                <a:latin typeface="Calibri" panose="020F0502020204030204" pitchFamily="34" charset="0"/>
                <a:cs typeface="Calibri" panose="020F0502020204030204" pitchFamily="34" charset="0"/>
              </a:rPr>
              <a:t>(BW, latency, capacity, cost)</a:t>
            </a:r>
          </a:p>
          <a:p>
            <a:pPr>
              <a:spcBef>
                <a:spcPts val="900"/>
              </a:spcBef>
              <a:buFont typeface="+mj-lt"/>
              <a:buAutoNum type="arabicPeriod"/>
              <a:defRPr/>
            </a:pPr>
            <a:r>
              <a:rPr lang="en-US" sz="2400" kern="0" dirty="0">
                <a:solidFill>
                  <a:srgbClr val="0070C0"/>
                </a:solidFill>
                <a:latin typeface="Calibri" panose="020F0502020204030204" pitchFamily="34" charset="0"/>
                <a:cs typeface="Calibri" panose="020F0502020204030204" pitchFamily="34" charset="0"/>
              </a:rPr>
              <a:t> Extreme parallelism O(Billion) </a:t>
            </a:r>
            <a:r>
              <a:rPr lang="en-US" sz="2400" kern="0" dirty="0">
                <a:solidFill>
                  <a:srgbClr val="FF0000"/>
                </a:solidFill>
                <a:latin typeface="Calibri" panose="020F0502020204030204" pitchFamily="34" charset="0"/>
                <a:cs typeface="Calibri" panose="020F0502020204030204" pitchFamily="34" charset="0"/>
              </a:rPr>
              <a:t>(productivity, legacy)</a:t>
            </a:r>
            <a:r>
              <a:rPr lang="en-US" sz="2400" b="0" kern="0" dirty="0">
                <a:solidFill>
                  <a:srgbClr val="0070C0"/>
                </a:solidFill>
                <a:latin typeface="Calibri" panose="020F0502020204030204" pitchFamily="34" charset="0"/>
                <a:cs typeface="Calibri" panose="020F0502020204030204" pitchFamily="34" charset="0"/>
              </a:rPr>
              <a:t> </a:t>
            </a:r>
          </a:p>
          <a:p>
            <a:pPr>
              <a:spcBef>
                <a:spcPts val="900"/>
              </a:spcBef>
              <a:buFont typeface="+mj-lt"/>
              <a:buAutoNum type="arabicPeriod"/>
              <a:defRPr/>
            </a:pPr>
            <a:r>
              <a:rPr lang="en-US" sz="2400" kern="0" dirty="0">
                <a:solidFill>
                  <a:srgbClr val="0070C0"/>
                </a:solidFill>
                <a:latin typeface="Calibri" panose="020F0502020204030204" pitchFamily="34" charset="0"/>
                <a:cs typeface="Calibri" panose="020F0502020204030204" pitchFamily="34" charset="0"/>
              </a:rPr>
              <a:t> New execution model </a:t>
            </a:r>
            <a:r>
              <a:rPr lang="en-US" sz="2400" kern="0" dirty="0">
                <a:solidFill>
                  <a:srgbClr val="FF0000"/>
                </a:solidFill>
                <a:latin typeface="Calibri" panose="020F0502020204030204" pitchFamily="34" charset="0"/>
                <a:cs typeface="Calibri" panose="020F0502020204030204" pitchFamily="34" charset="0"/>
              </a:rPr>
              <a:t>(introspection, event-driven)</a:t>
            </a:r>
            <a:endParaRPr lang="en-US" sz="2400" b="0" kern="0" dirty="0">
              <a:solidFill>
                <a:srgbClr val="FF0000"/>
              </a:solidFill>
              <a:latin typeface="Calibri" panose="020F0502020204030204" pitchFamily="34" charset="0"/>
              <a:cs typeface="Calibri" panose="020F0502020204030204" pitchFamily="34" charset="0"/>
            </a:endParaRPr>
          </a:p>
          <a:p>
            <a:pPr>
              <a:spcBef>
                <a:spcPts val="900"/>
              </a:spcBef>
              <a:buFont typeface="+mj-lt"/>
              <a:buAutoNum type="arabicPeriod"/>
              <a:defRPr/>
            </a:pPr>
            <a:r>
              <a:rPr lang="en-US" sz="2400" kern="0" dirty="0">
                <a:solidFill>
                  <a:srgbClr val="0070C0"/>
                </a:solidFill>
                <a:latin typeface="Calibri" panose="020F0502020204030204" pitchFamily="34" charset="0"/>
                <a:cs typeface="Calibri" panose="020F0502020204030204" pitchFamily="34" charset="0"/>
              </a:rPr>
              <a:t> Resiliency to provide system reliability </a:t>
            </a:r>
            <a:r>
              <a:rPr lang="en-US" sz="2400" kern="0" dirty="0">
                <a:solidFill>
                  <a:srgbClr val="FF0000"/>
                </a:solidFill>
                <a:latin typeface="Calibri" panose="020F0502020204030204" pitchFamily="34" charset="0"/>
                <a:cs typeface="Calibri" panose="020F0502020204030204" pitchFamily="34" charset="0"/>
              </a:rPr>
              <a:t>(&gt;&gt; 6 days)</a:t>
            </a:r>
          </a:p>
          <a:p>
            <a:pPr>
              <a:spcBef>
                <a:spcPts val="900"/>
              </a:spcBef>
              <a:buFont typeface="+mj-lt"/>
              <a:buAutoNum type="arabicPeriod"/>
              <a:defRPr/>
            </a:pPr>
            <a:r>
              <a:rPr lang="en-US" sz="2400" kern="0" dirty="0">
                <a:solidFill>
                  <a:srgbClr val="002060"/>
                </a:solidFill>
                <a:latin typeface="Calibri" panose="020F0502020204030204" pitchFamily="34" charset="0"/>
                <a:cs typeface="Calibri" panose="020F0502020204030204" pitchFamily="34" charset="0"/>
              </a:rPr>
              <a:t> $ Cost and affordability by enhancing system-efficiency</a:t>
            </a:r>
          </a:p>
        </p:txBody>
      </p:sp>
    </p:spTree>
    <p:extLst>
      <p:ext uri="{BB962C8B-B14F-4D97-AF65-F5344CB8AC3E}">
        <p14:creationId xmlns:p14="http://schemas.microsoft.com/office/powerpoint/2010/main" val="285319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
            <a:ext cx="6172200" cy="583061"/>
          </a:xfrm>
        </p:spPr>
        <p:txBody>
          <a:bodyPr>
            <a:normAutofit fontScale="90000"/>
          </a:bodyPr>
          <a:lstStyle/>
          <a:p>
            <a:r>
              <a:rPr lang="en-US" sz="3000" dirty="0">
                <a:solidFill>
                  <a:schemeClr val="tx1"/>
                </a:solidFill>
                <a:effectLst/>
              </a:rPr>
              <a:t>Extreme-Scale Programs for </a:t>
            </a:r>
            <a:r>
              <a:rPr lang="en-US" sz="3000" u="sng" dirty="0">
                <a:solidFill>
                  <a:schemeClr val="tx1"/>
                </a:solidFill>
                <a:effectLst/>
              </a:rPr>
              <a:t>Ubiquity</a:t>
            </a:r>
          </a:p>
        </p:txBody>
      </p:sp>
      <p:graphicFrame>
        <p:nvGraphicFramePr>
          <p:cNvPr id="3" name="Table 2"/>
          <p:cNvGraphicFramePr>
            <a:graphicFrameLocks noGrp="1"/>
          </p:cNvGraphicFramePr>
          <p:nvPr>
            <p:extLst>
              <p:ext uri="{D42A27DB-BD31-4B8C-83A1-F6EECF244321}">
                <p14:modId xmlns:p14="http://schemas.microsoft.com/office/powerpoint/2010/main" val="166894261"/>
              </p:ext>
            </p:extLst>
          </p:nvPr>
        </p:nvGraphicFramePr>
        <p:xfrm>
          <a:off x="1408475" y="1836791"/>
          <a:ext cx="6135332" cy="2289810"/>
        </p:xfrm>
        <a:graphic>
          <a:graphicData uri="http://schemas.openxmlformats.org/drawingml/2006/table">
            <a:tbl>
              <a:tblPr firstRow="1" bandRow="1">
                <a:tableStyleId>{5940675A-B579-460E-94D1-54222C63F5DA}</a:tableStyleId>
              </a:tblPr>
              <a:tblGrid>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gridCol w="219119"/>
              </a:tblGrid>
              <a:tr h="278130">
                <a:tc gridSpan="2">
                  <a:txBody>
                    <a:bodyPr/>
                    <a:lstStyle/>
                    <a:p>
                      <a:pPr algn="ctr"/>
                      <a:r>
                        <a:rPr lang="en-US" sz="900" dirty="0" smtClean="0"/>
                        <a:t>2010</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2011</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2012</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2013</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2014</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2015</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2016</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2017</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2018</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2019</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2020</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2021</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gridSpan="2">
                  <a:txBody>
                    <a:bodyPr/>
                    <a:lstStyle/>
                    <a:p>
                      <a:pPr algn="ctr"/>
                      <a:r>
                        <a:rPr lang="en-US" sz="900" dirty="0" smtClean="0"/>
                        <a:t>2022</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sz="1200" dirty="0"/>
                    </a:p>
                  </a:txBody>
                  <a:tcPr/>
                </a:tc>
                <a:tc gridSpan="2">
                  <a:txBody>
                    <a:bodyPr/>
                    <a:lstStyle/>
                    <a:p>
                      <a:pPr algn="ctr"/>
                      <a:r>
                        <a:rPr lang="en-US" sz="900" dirty="0" smtClean="0"/>
                        <a:t>2023</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hMerge="1">
                  <a:txBody>
                    <a:bodyPr/>
                    <a:lstStyle/>
                    <a:p>
                      <a:endParaRPr lang="en-US" sz="1200" dirty="0"/>
                    </a:p>
                  </a:txBody>
                  <a:tcPr/>
                </a:tc>
              </a:tr>
              <a:tr h="278130">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r>
                        <a:rPr lang="en-US" sz="900" dirty="0" smtClean="0"/>
                        <a:t>UHPC</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00"/>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278130">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r>
                        <a:rPr lang="en-US" sz="900" dirty="0" smtClean="0"/>
                        <a:t>FF1</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pPr algn="ctr"/>
                      <a:r>
                        <a:rPr lang="en-US" sz="1200" b="1" dirty="0" smtClean="0"/>
                        <a:t>FF2</a:t>
                      </a:r>
                      <a:endParaRPr lang="en-US" sz="1200" b="1"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a:endParaRPr lang="en-US" sz="1200" dirty="0"/>
                    </a:p>
                  </a:txBody>
                  <a:tcPr anchor="ctr"/>
                </a:tc>
                <a:tc hMerge="1">
                  <a:txBody>
                    <a:bodyPr/>
                    <a:lstStyle/>
                    <a:p>
                      <a:pPr algn="ctr"/>
                      <a:endParaRPr lang="en-US" sz="1200" dirty="0"/>
                    </a:p>
                  </a:txBody>
                  <a:tcPr anchor="ctr"/>
                </a:tc>
                <a:tc hMerge="1">
                  <a:txBody>
                    <a:bodyPr/>
                    <a:lstStyle/>
                    <a:p>
                      <a:pPr algn="ctr"/>
                      <a:endParaRPr lang="en-US" sz="1200" dirty="0"/>
                    </a:p>
                  </a:txBody>
                  <a:tcPr anchor="ctr"/>
                </a:tc>
                <a:tc hMerge="1">
                  <a:txBody>
                    <a:bodyPr/>
                    <a:lstStyle/>
                    <a:p>
                      <a:pPr algn="ctr"/>
                      <a:endParaRPr lang="en-US" sz="1200" dirty="0"/>
                    </a:p>
                  </a:txBody>
                  <a:tcPr anchor="ct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278130">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6">
                  <a:txBody>
                    <a:bodyPr/>
                    <a:lstStyle/>
                    <a:p>
                      <a:pPr algn="ctr"/>
                      <a:r>
                        <a:rPr lang="en-US" sz="1200" b="1" dirty="0" smtClean="0"/>
                        <a:t>X-Stack</a:t>
                      </a:r>
                      <a:endParaRPr lang="en-US" sz="1200" b="1"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2">
                        <a:lumMod val="40000"/>
                        <a:lumOff val="60000"/>
                      </a:schemeClr>
                    </a:solidFill>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2">
                        <a:lumMod val="40000"/>
                        <a:lumOff val="60000"/>
                      </a:schemeClr>
                    </a:solidFill>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278130">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6">
                  <a:txBody>
                    <a:bodyPr/>
                    <a:lstStyle/>
                    <a:p>
                      <a:pPr algn="ctr"/>
                      <a:r>
                        <a:rPr lang="en-US" sz="1200" b="1" dirty="0" smtClean="0"/>
                        <a:t>DF1</a:t>
                      </a:r>
                      <a:endParaRPr lang="en-US" sz="1200" b="1"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342900">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6">
                  <a:txBody>
                    <a:bodyPr/>
                    <a:lstStyle/>
                    <a:p>
                      <a:pPr algn="ctr"/>
                      <a:r>
                        <a:rPr lang="en-US" sz="900" b="1" dirty="0" smtClean="0"/>
                        <a:t>P0/P1 New ECP Program</a:t>
                      </a:r>
                      <a:endParaRPr lang="en-US" sz="900" b="1"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99FF"/>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278130">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8">
                  <a:txBody>
                    <a:bodyPr/>
                    <a:lstStyle/>
                    <a:p>
                      <a:pPr algn="ctr"/>
                      <a:r>
                        <a:rPr lang="en-US" sz="900" dirty="0" smtClean="0"/>
                        <a:t>Product Development</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FF33"/>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278130">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gridSpan="4">
                  <a:txBody>
                    <a:bodyPr/>
                    <a:lstStyle/>
                    <a:p>
                      <a:pPr algn="ctr"/>
                      <a:r>
                        <a:rPr lang="en-US" sz="900" dirty="0" smtClean="0"/>
                        <a:t>Exascale</a:t>
                      </a:r>
                      <a:endParaRPr lang="en-US" sz="900" dirty="0"/>
                    </a:p>
                  </a:txBody>
                  <a:tcPr marL="68580" marR="68580" marT="34290" marB="3429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33CC33"/>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sp>
        <p:nvSpPr>
          <p:cNvPr id="5" name="Rounded Rectangular Callout 4"/>
          <p:cNvSpPr/>
          <p:nvPr/>
        </p:nvSpPr>
        <p:spPr>
          <a:xfrm>
            <a:off x="1416845" y="1098756"/>
            <a:ext cx="1259988" cy="471949"/>
          </a:xfrm>
          <a:prstGeom prst="wedgeRoundRectCallout">
            <a:avLst>
              <a:gd name="adj1" fmla="val -10610"/>
              <a:gd name="adj2" fmla="val 159210"/>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Research</a:t>
            </a:r>
          </a:p>
          <a:p>
            <a:pPr algn="ctr"/>
            <a:r>
              <a:rPr lang="en-US" sz="1050" dirty="0">
                <a:solidFill>
                  <a:schemeClr val="tx1"/>
                </a:solidFill>
              </a:rPr>
              <a:t>Basic HW &amp; SW technologies</a:t>
            </a:r>
          </a:p>
        </p:txBody>
      </p:sp>
      <p:sp>
        <p:nvSpPr>
          <p:cNvPr id="6" name="Rounded Rectangular Callout 5"/>
          <p:cNvSpPr/>
          <p:nvPr/>
        </p:nvSpPr>
        <p:spPr>
          <a:xfrm>
            <a:off x="2831690" y="789040"/>
            <a:ext cx="1644446" cy="781664"/>
          </a:xfrm>
          <a:prstGeom prst="wedgeRoundRectCallout">
            <a:avLst>
              <a:gd name="adj1" fmla="val 34452"/>
              <a:gd name="adj2" fmla="val 153814"/>
              <a:gd name="adj3" fmla="val 16667"/>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Node architecture, local interconnect,</a:t>
            </a:r>
          </a:p>
          <a:p>
            <a:pPr algn="ctr"/>
            <a:r>
              <a:rPr lang="en-US" sz="1050" b="1" dirty="0">
                <a:solidFill>
                  <a:schemeClr val="tx1"/>
                </a:solidFill>
              </a:rPr>
              <a:t>Complete node design P0</a:t>
            </a:r>
          </a:p>
          <a:p>
            <a:pPr algn="ctr"/>
            <a:r>
              <a:rPr lang="en-US" sz="1050" b="1" dirty="0">
                <a:solidFill>
                  <a:schemeClr val="tx1"/>
                </a:solidFill>
              </a:rPr>
              <a:t>Ready for fabrication</a:t>
            </a:r>
          </a:p>
        </p:txBody>
      </p:sp>
      <p:sp>
        <p:nvSpPr>
          <p:cNvPr id="7" name="Rounded Rectangular Callout 6"/>
          <p:cNvSpPr/>
          <p:nvPr/>
        </p:nvSpPr>
        <p:spPr>
          <a:xfrm>
            <a:off x="4630993" y="789040"/>
            <a:ext cx="1511711" cy="781664"/>
          </a:xfrm>
          <a:prstGeom prst="wedgeRoundRectCallout">
            <a:avLst>
              <a:gd name="adj1" fmla="val -61512"/>
              <a:gd name="adj2" fmla="val 219852"/>
              <a:gd name="adj3" fmla="val 16667"/>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System interconnect technologies</a:t>
            </a:r>
          </a:p>
          <a:p>
            <a:pPr algn="ctr"/>
            <a:r>
              <a:rPr lang="en-US" sz="1050" b="1" dirty="0">
                <a:solidFill>
                  <a:schemeClr val="tx1"/>
                </a:solidFill>
              </a:rPr>
              <a:t>System integration</a:t>
            </a:r>
          </a:p>
        </p:txBody>
      </p:sp>
      <p:sp>
        <p:nvSpPr>
          <p:cNvPr id="8" name="Rounded Rectangular Callout 7"/>
          <p:cNvSpPr/>
          <p:nvPr/>
        </p:nvSpPr>
        <p:spPr>
          <a:xfrm>
            <a:off x="1416845" y="3248332"/>
            <a:ext cx="1259988" cy="726359"/>
          </a:xfrm>
          <a:prstGeom prst="wedgeRoundRectCallout">
            <a:avLst>
              <a:gd name="adj1" fmla="val 50256"/>
              <a:gd name="adj2" fmla="val -89315"/>
              <a:gd name="adj3" fmla="val 1666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SW Stack</a:t>
            </a:r>
          </a:p>
          <a:p>
            <a:pPr algn="ctr"/>
            <a:r>
              <a:rPr lang="en-US" sz="1050" b="1" dirty="0">
                <a:solidFill>
                  <a:schemeClr val="tx1"/>
                </a:solidFill>
              </a:rPr>
              <a:t>PGM system, System SW, Apps</a:t>
            </a:r>
          </a:p>
        </p:txBody>
      </p:sp>
      <p:sp>
        <p:nvSpPr>
          <p:cNvPr id="9" name="Rounded Rectangular Callout 8"/>
          <p:cNvSpPr/>
          <p:nvPr/>
        </p:nvSpPr>
        <p:spPr>
          <a:xfrm>
            <a:off x="3476553" y="4201683"/>
            <a:ext cx="2414294" cy="827518"/>
          </a:xfrm>
          <a:prstGeom prst="wedgeRoundRectCallout">
            <a:avLst>
              <a:gd name="adj1" fmla="val -18204"/>
              <a:gd name="adj2" fmla="val -128469"/>
              <a:gd name="adj3" fmla="val 16667"/>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050" dirty="0">
                <a:solidFill>
                  <a:schemeClr val="tx1"/>
                </a:solidFill>
              </a:rPr>
              <a:t>Mature technologies</a:t>
            </a:r>
          </a:p>
          <a:p>
            <a:pPr marL="214313" indent="-214313">
              <a:buFont typeface="Arial" panose="020B0604020202020204" pitchFamily="34" charset="0"/>
              <a:buChar char="•"/>
            </a:pPr>
            <a:r>
              <a:rPr lang="en-US" sz="1050" dirty="0">
                <a:solidFill>
                  <a:schemeClr val="tx1"/>
                </a:solidFill>
              </a:rPr>
              <a:t>Prototype HW</a:t>
            </a:r>
          </a:p>
          <a:p>
            <a:pPr marL="214313" indent="-214313">
              <a:buFont typeface="Arial" panose="020B0604020202020204" pitchFamily="34" charset="0"/>
              <a:buChar char="•"/>
            </a:pPr>
            <a:r>
              <a:rPr lang="en-US" sz="1050" dirty="0">
                <a:solidFill>
                  <a:schemeClr val="tx1"/>
                </a:solidFill>
              </a:rPr>
              <a:t>Prototype SW stack</a:t>
            </a:r>
          </a:p>
          <a:p>
            <a:pPr marL="214313" indent="-214313">
              <a:buFont typeface="Arial" panose="020B0604020202020204" pitchFamily="34" charset="0"/>
              <a:buChar char="•"/>
            </a:pPr>
            <a:r>
              <a:rPr lang="en-US" sz="1050" dirty="0">
                <a:solidFill>
                  <a:schemeClr val="tx1"/>
                </a:solidFill>
              </a:rPr>
              <a:t>Evaluate applications</a:t>
            </a:r>
          </a:p>
          <a:p>
            <a:pPr marL="214313" indent="-214313">
              <a:buFont typeface="Arial" panose="020B0604020202020204" pitchFamily="34" charset="0"/>
              <a:buChar char="•"/>
            </a:pPr>
            <a:r>
              <a:rPr lang="en-US" sz="1050" dirty="0">
                <a:solidFill>
                  <a:schemeClr val="tx1"/>
                </a:solidFill>
              </a:rPr>
              <a:t>Influence product direction</a:t>
            </a:r>
          </a:p>
        </p:txBody>
      </p:sp>
    </p:spTree>
    <p:extLst>
      <p:ext uri="{BB962C8B-B14F-4D97-AF65-F5344CB8AC3E}">
        <p14:creationId xmlns:p14="http://schemas.microsoft.com/office/powerpoint/2010/main" val="17630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7150"/>
            <a:ext cx="6172200" cy="651272"/>
          </a:xfrm>
        </p:spPr>
        <p:txBody>
          <a:bodyPr/>
          <a:lstStyle/>
          <a:p>
            <a:r>
              <a:rPr lang="en-US" dirty="0" smtClean="0"/>
              <a:t>Compute vs Data Movement</a:t>
            </a:r>
            <a:endParaRPr lang="en-US" dirty="0"/>
          </a:p>
        </p:txBody>
      </p:sp>
      <p:grpSp>
        <p:nvGrpSpPr>
          <p:cNvPr id="3" name="Group 2"/>
          <p:cNvGrpSpPr/>
          <p:nvPr/>
        </p:nvGrpSpPr>
        <p:grpSpPr>
          <a:xfrm>
            <a:off x="4826885" y="654241"/>
            <a:ext cx="3980599" cy="2171700"/>
            <a:chOff x="2447722" y="438891"/>
            <a:chExt cx="3980599" cy="2171700"/>
          </a:xfrm>
        </p:grpSpPr>
        <p:graphicFrame>
          <p:nvGraphicFramePr>
            <p:cNvPr id="6" name="Chart 5"/>
            <p:cNvGraphicFramePr/>
            <p:nvPr>
              <p:extLst>
                <p:ext uri="{D42A27DB-BD31-4B8C-83A1-F6EECF244321}">
                  <p14:modId xmlns:p14="http://schemas.microsoft.com/office/powerpoint/2010/main" val="3733816148"/>
                </p:ext>
              </p:extLst>
            </p:nvPr>
          </p:nvGraphicFramePr>
          <p:xfrm>
            <a:off x="2447722" y="438891"/>
            <a:ext cx="3714750" cy="21717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
            <p:cNvSpPr txBox="1"/>
            <p:nvPr/>
          </p:nvSpPr>
          <p:spPr>
            <a:xfrm>
              <a:off x="5266397" y="1468877"/>
              <a:ext cx="685817" cy="3987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rgbClr val="0070C0"/>
                  </a:solidFill>
                </a:rPr>
                <a:t>6X</a:t>
              </a:r>
              <a:endParaRPr lang="en-US" sz="1350" b="1" dirty="0">
                <a:solidFill>
                  <a:srgbClr val="0070C0"/>
                </a:solidFill>
              </a:endParaRPr>
            </a:p>
          </p:txBody>
        </p:sp>
        <p:sp>
          <p:nvSpPr>
            <p:cNvPr id="19" name="TextBox 1"/>
            <p:cNvSpPr txBox="1"/>
            <p:nvPr/>
          </p:nvSpPr>
          <p:spPr>
            <a:xfrm>
              <a:off x="5742504" y="1180616"/>
              <a:ext cx="685817" cy="30562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rgbClr val="FF0000"/>
                  </a:solidFill>
                </a:rPr>
                <a:t>60%</a:t>
              </a:r>
            </a:p>
          </p:txBody>
        </p:sp>
      </p:grpSp>
      <p:grpSp>
        <p:nvGrpSpPr>
          <p:cNvPr id="4" name="Group 3"/>
          <p:cNvGrpSpPr/>
          <p:nvPr/>
        </p:nvGrpSpPr>
        <p:grpSpPr>
          <a:xfrm>
            <a:off x="846161" y="530405"/>
            <a:ext cx="3340985" cy="2185419"/>
            <a:chOff x="1091483" y="530405"/>
            <a:chExt cx="3340985" cy="2185419"/>
          </a:xfrm>
        </p:grpSpPr>
        <p:pic>
          <p:nvPicPr>
            <p:cNvPr id="10" name="Picture 9"/>
            <p:cNvPicPr>
              <a:picLocks noChangeAspect="1"/>
            </p:cNvPicPr>
            <p:nvPr/>
          </p:nvPicPr>
          <p:blipFill>
            <a:blip r:embed="rId3"/>
            <a:stretch>
              <a:fillRect/>
            </a:stretch>
          </p:blipFill>
          <p:spPr>
            <a:xfrm>
              <a:off x="1091483" y="530405"/>
              <a:ext cx="3340985" cy="1945766"/>
            </a:xfrm>
            <a:prstGeom prst="rect">
              <a:avLst/>
            </a:prstGeom>
          </p:spPr>
        </p:pic>
        <p:sp>
          <p:nvSpPr>
            <p:cNvPr id="11" name="TextBox 10"/>
            <p:cNvSpPr txBox="1"/>
            <p:nvPr/>
          </p:nvSpPr>
          <p:spPr>
            <a:xfrm>
              <a:off x="1641962" y="2408047"/>
              <a:ext cx="2423356" cy="307777"/>
            </a:xfrm>
            <a:prstGeom prst="rect">
              <a:avLst/>
            </a:prstGeom>
            <a:noFill/>
          </p:spPr>
          <p:txBody>
            <a:bodyPr wrap="none" rtlCol="0">
              <a:spAutoFit/>
            </a:bodyPr>
            <a:lstStyle/>
            <a:p>
              <a:pPr algn="ctr"/>
              <a:r>
                <a:rPr lang="en-US" sz="1400" b="1" dirty="0">
                  <a:solidFill>
                    <a:srgbClr val="002060"/>
                  </a:solidFill>
                </a:rPr>
                <a:t>Performance from parallelism</a:t>
              </a:r>
            </a:p>
          </p:txBody>
        </p:sp>
      </p:grpSp>
      <p:grpSp>
        <p:nvGrpSpPr>
          <p:cNvPr id="5" name="Group 4"/>
          <p:cNvGrpSpPr/>
          <p:nvPr/>
        </p:nvGrpSpPr>
        <p:grpSpPr>
          <a:xfrm>
            <a:off x="1240578" y="2659159"/>
            <a:ext cx="7019192" cy="2380413"/>
            <a:chOff x="1485900" y="2659159"/>
            <a:chExt cx="7019192" cy="2380413"/>
          </a:xfrm>
        </p:grpSpPr>
        <p:pic>
          <p:nvPicPr>
            <p:cNvPr id="14" name="Picture 13"/>
            <p:cNvPicPr>
              <a:picLocks noChangeAspect="1"/>
            </p:cNvPicPr>
            <p:nvPr/>
          </p:nvPicPr>
          <p:blipFill>
            <a:blip r:embed="rId4"/>
            <a:stretch>
              <a:fillRect/>
            </a:stretch>
          </p:blipFill>
          <p:spPr>
            <a:xfrm>
              <a:off x="1485900" y="2925975"/>
              <a:ext cx="3390402" cy="2113597"/>
            </a:xfrm>
            <a:prstGeom prst="rect">
              <a:avLst/>
            </a:prstGeom>
          </p:spPr>
        </p:pic>
        <p:pic>
          <p:nvPicPr>
            <p:cNvPr id="17" name="Picture 16"/>
            <p:cNvPicPr>
              <a:picLocks noChangeAspect="1"/>
            </p:cNvPicPr>
            <p:nvPr/>
          </p:nvPicPr>
          <p:blipFill>
            <a:blip r:embed="rId5"/>
            <a:stretch>
              <a:fillRect/>
            </a:stretch>
          </p:blipFill>
          <p:spPr>
            <a:xfrm>
              <a:off x="5311268" y="3060791"/>
              <a:ext cx="3193824" cy="1922583"/>
            </a:xfrm>
            <a:prstGeom prst="rect">
              <a:avLst/>
            </a:prstGeom>
          </p:spPr>
        </p:pic>
        <p:sp>
          <p:nvSpPr>
            <p:cNvPr id="12" name="TextBox 11"/>
            <p:cNvSpPr txBox="1"/>
            <p:nvPr/>
          </p:nvSpPr>
          <p:spPr>
            <a:xfrm>
              <a:off x="4084290" y="2659159"/>
              <a:ext cx="1951175" cy="323165"/>
            </a:xfrm>
            <a:prstGeom prst="rect">
              <a:avLst/>
            </a:prstGeom>
            <a:noFill/>
          </p:spPr>
          <p:txBody>
            <a:bodyPr wrap="none" rtlCol="0">
              <a:spAutoFit/>
            </a:bodyPr>
            <a:lstStyle/>
            <a:p>
              <a:r>
                <a:rPr lang="en-US" sz="1500" b="1" dirty="0">
                  <a:solidFill>
                    <a:srgbClr val="002060"/>
                  </a:solidFill>
                </a:rPr>
                <a:t>Basic compute loop</a:t>
              </a:r>
            </a:p>
          </p:txBody>
        </p:sp>
      </p:grpSp>
      <p:sp>
        <p:nvSpPr>
          <p:cNvPr id="7" name="Slide Number Placeholder 6"/>
          <p:cNvSpPr>
            <a:spLocks noGrp="1"/>
          </p:cNvSpPr>
          <p:nvPr>
            <p:ph type="sldNum" sz="quarter" idx="12"/>
          </p:nvPr>
        </p:nvSpPr>
        <p:spPr/>
        <p:txBody>
          <a:bodyPr/>
          <a:lstStyle/>
          <a:p>
            <a:fld id="{EE2556C5-CE8C-6547-B838-EA80C61A4AF7}" type="slidenum">
              <a:rPr lang="en-US" smtClean="0"/>
              <a:pPr/>
              <a:t>5</a:t>
            </a:fld>
            <a:endParaRPr lang="en-US" dirty="0"/>
          </a:p>
        </p:txBody>
      </p:sp>
    </p:spTree>
    <p:extLst>
      <p:ext uri="{BB962C8B-B14F-4D97-AF65-F5344CB8AC3E}">
        <p14:creationId xmlns:p14="http://schemas.microsoft.com/office/powerpoint/2010/main" val="12978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Hierarchy</a:t>
            </a:r>
            <a:endParaRPr lang="en-US" dirty="0"/>
          </a:p>
        </p:txBody>
      </p:sp>
      <p:sp>
        <p:nvSpPr>
          <p:cNvPr id="5" name="Rectangle 4"/>
          <p:cNvSpPr/>
          <p:nvPr/>
        </p:nvSpPr>
        <p:spPr>
          <a:xfrm>
            <a:off x="4437548" y="4372337"/>
            <a:ext cx="465161" cy="310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a:t>ALU</a:t>
            </a:r>
          </a:p>
        </p:txBody>
      </p:sp>
      <p:sp>
        <p:nvSpPr>
          <p:cNvPr id="6" name="Rectangle 5"/>
          <p:cNvSpPr/>
          <p:nvPr/>
        </p:nvSpPr>
        <p:spPr>
          <a:xfrm>
            <a:off x="4437548" y="4062231"/>
            <a:ext cx="465161" cy="2067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t>RF</a:t>
            </a:r>
          </a:p>
        </p:txBody>
      </p:sp>
      <p:sp>
        <p:nvSpPr>
          <p:cNvPr id="7" name="Rectangle 6"/>
          <p:cNvSpPr/>
          <p:nvPr/>
        </p:nvSpPr>
        <p:spPr>
          <a:xfrm>
            <a:off x="4179125" y="3803808"/>
            <a:ext cx="465161" cy="2067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b="1" dirty="0"/>
              <a:t>L1$</a:t>
            </a:r>
          </a:p>
        </p:txBody>
      </p:sp>
      <p:sp>
        <p:nvSpPr>
          <p:cNvPr id="8" name="Rectangle 7"/>
          <p:cNvSpPr/>
          <p:nvPr/>
        </p:nvSpPr>
        <p:spPr>
          <a:xfrm>
            <a:off x="4695971" y="3803808"/>
            <a:ext cx="465161" cy="2067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t>L1S</a:t>
            </a:r>
          </a:p>
        </p:txBody>
      </p:sp>
      <p:sp>
        <p:nvSpPr>
          <p:cNvPr id="9" name="Rectangle 8"/>
          <p:cNvSpPr/>
          <p:nvPr/>
        </p:nvSpPr>
        <p:spPr>
          <a:xfrm>
            <a:off x="4179125" y="3493700"/>
            <a:ext cx="465161" cy="2067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b="1" dirty="0"/>
              <a:t>L2$</a:t>
            </a:r>
          </a:p>
        </p:txBody>
      </p:sp>
      <p:sp>
        <p:nvSpPr>
          <p:cNvPr id="10" name="Rectangle 9"/>
          <p:cNvSpPr/>
          <p:nvPr/>
        </p:nvSpPr>
        <p:spPr>
          <a:xfrm>
            <a:off x="4695971" y="3493700"/>
            <a:ext cx="465161" cy="2067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t>L2S</a:t>
            </a:r>
          </a:p>
        </p:txBody>
      </p:sp>
      <p:sp>
        <p:nvSpPr>
          <p:cNvPr id="11" name="Rectangle 10"/>
          <p:cNvSpPr/>
          <p:nvPr/>
        </p:nvSpPr>
        <p:spPr>
          <a:xfrm>
            <a:off x="4179125" y="3183593"/>
            <a:ext cx="465161" cy="2067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b="1" dirty="0"/>
              <a:t>LL$</a:t>
            </a:r>
          </a:p>
        </p:txBody>
      </p:sp>
      <p:sp>
        <p:nvSpPr>
          <p:cNvPr id="12" name="Rectangle 11"/>
          <p:cNvSpPr/>
          <p:nvPr/>
        </p:nvSpPr>
        <p:spPr>
          <a:xfrm>
            <a:off x="4695971" y="3183593"/>
            <a:ext cx="465161" cy="2067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t>LLS</a:t>
            </a:r>
          </a:p>
        </p:txBody>
      </p:sp>
      <p:sp>
        <p:nvSpPr>
          <p:cNvPr id="13" name="Rectangle 12"/>
          <p:cNvSpPr/>
          <p:nvPr/>
        </p:nvSpPr>
        <p:spPr>
          <a:xfrm>
            <a:off x="4437548" y="2821801"/>
            <a:ext cx="465161" cy="2067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IPM</a:t>
            </a:r>
          </a:p>
        </p:txBody>
      </p:sp>
      <p:sp>
        <p:nvSpPr>
          <p:cNvPr id="14" name="Rectangle 13"/>
          <p:cNvSpPr/>
          <p:nvPr/>
        </p:nvSpPr>
        <p:spPr>
          <a:xfrm>
            <a:off x="4437548" y="2408325"/>
            <a:ext cx="465161" cy="2067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t>DDR</a:t>
            </a:r>
          </a:p>
        </p:txBody>
      </p:sp>
      <p:sp>
        <p:nvSpPr>
          <p:cNvPr id="15" name="Rectangle 14"/>
          <p:cNvSpPr/>
          <p:nvPr/>
        </p:nvSpPr>
        <p:spPr>
          <a:xfrm>
            <a:off x="4437548" y="2149902"/>
            <a:ext cx="465161" cy="2067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b="1" dirty="0"/>
              <a:t>NVM</a:t>
            </a:r>
          </a:p>
        </p:txBody>
      </p:sp>
      <p:sp>
        <p:nvSpPr>
          <p:cNvPr id="16" name="Rectangle 15"/>
          <p:cNvSpPr/>
          <p:nvPr/>
        </p:nvSpPr>
        <p:spPr>
          <a:xfrm>
            <a:off x="4437548" y="1788110"/>
            <a:ext cx="465161" cy="2067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00" b="1" dirty="0"/>
              <a:t>DDR</a:t>
            </a:r>
          </a:p>
        </p:txBody>
      </p:sp>
      <p:sp>
        <p:nvSpPr>
          <p:cNvPr id="17" name="Rectangle 16"/>
          <p:cNvSpPr/>
          <p:nvPr/>
        </p:nvSpPr>
        <p:spPr>
          <a:xfrm>
            <a:off x="4437548" y="1529687"/>
            <a:ext cx="465161" cy="2067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b="1" dirty="0"/>
              <a:t>NVM</a:t>
            </a:r>
          </a:p>
        </p:txBody>
      </p:sp>
      <p:sp>
        <p:nvSpPr>
          <p:cNvPr id="18" name="Rectangle 17"/>
          <p:cNvSpPr/>
          <p:nvPr/>
        </p:nvSpPr>
        <p:spPr>
          <a:xfrm>
            <a:off x="4179126" y="961156"/>
            <a:ext cx="982006" cy="41347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050" b="1" dirty="0"/>
              <a:t>Disk</a:t>
            </a:r>
          </a:p>
          <a:p>
            <a:pPr algn="ctr"/>
            <a:r>
              <a:rPr lang="en-US" sz="1050" b="1" dirty="0"/>
              <a:t>Pool</a:t>
            </a:r>
          </a:p>
        </p:txBody>
      </p:sp>
      <p:sp>
        <p:nvSpPr>
          <p:cNvPr id="19" name="Right Brace 18"/>
          <p:cNvSpPr/>
          <p:nvPr/>
        </p:nvSpPr>
        <p:spPr>
          <a:xfrm flipH="1">
            <a:off x="4024071" y="3763008"/>
            <a:ext cx="103369" cy="9711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0" name="TextBox 19"/>
          <p:cNvSpPr txBox="1"/>
          <p:nvPr/>
        </p:nvSpPr>
        <p:spPr>
          <a:xfrm rot="16200000">
            <a:off x="3608539" y="4110930"/>
            <a:ext cx="684356" cy="219291"/>
          </a:xfrm>
          <a:prstGeom prst="rect">
            <a:avLst/>
          </a:prstGeom>
          <a:noFill/>
        </p:spPr>
        <p:txBody>
          <a:bodyPr wrap="square" rtlCol="0">
            <a:spAutoFit/>
          </a:bodyPr>
          <a:lstStyle/>
          <a:p>
            <a:pPr algn="ctr"/>
            <a:r>
              <a:rPr lang="en-US" sz="825" dirty="0"/>
              <a:t>O(1)</a:t>
            </a:r>
          </a:p>
        </p:txBody>
      </p:sp>
      <p:sp>
        <p:nvSpPr>
          <p:cNvPr id="21" name="Right Brace 20"/>
          <p:cNvSpPr/>
          <p:nvPr/>
        </p:nvSpPr>
        <p:spPr>
          <a:xfrm flipH="1">
            <a:off x="3777889" y="3442016"/>
            <a:ext cx="142812" cy="13437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2" name="TextBox 21"/>
          <p:cNvSpPr txBox="1"/>
          <p:nvPr/>
        </p:nvSpPr>
        <p:spPr>
          <a:xfrm rot="16200000">
            <a:off x="3362358" y="4005058"/>
            <a:ext cx="684356" cy="219291"/>
          </a:xfrm>
          <a:prstGeom prst="rect">
            <a:avLst/>
          </a:prstGeom>
          <a:noFill/>
        </p:spPr>
        <p:txBody>
          <a:bodyPr wrap="square" rtlCol="0">
            <a:spAutoFit/>
          </a:bodyPr>
          <a:lstStyle/>
          <a:p>
            <a:pPr algn="ctr"/>
            <a:r>
              <a:rPr lang="en-US" sz="825" dirty="0"/>
              <a:t>O(100)</a:t>
            </a:r>
          </a:p>
        </p:txBody>
      </p:sp>
      <p:sp>
        <p:nvSpPr>
          <p:cNvPr id="23" name="Right Brace 22"/>
          <p:cNvSpPr/>
          <p:nvPr/>
        </p:nvSpPr>
        <p:spPr>
          <a:xfrm flipH="1">
            <a:off x="3519467" y="3111720"/>
            <a:ext cx="142812" cy="17257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4" name="TextBox 23"/>
          <p:cNvSpPr txBox="1"/>
          <p:nvPr/>
        </p:nvSpPr>
        <p:spPr>
          <a:xfrm rot="16200000">
            <a:off x="3103936" y="3864748"/>
            <a:ext cx="684356" cy="219291"/>
          </a:xfrm>
          <a:prstGeom prst="rect">
            <a:avLst/>
          </a:prstGeom>
          <a:noFill/>
        </p:spPr>
        <p:txBody>
          <a:bodyPr wrap="square" rtlCol="0">
            <a:spAutoFit/>
          </a:bodyPr>
          <a:lstStyle/>
          <a:p>
            <a:pPr algn="ctr"/>
            <a:r>
              <a:rPr lang="en-US" sz="825" dirty="0"/>
              <a:t>O(1)</a:t>
            </a:r>
          </a:p>
        </p:txBody>
      </p:sp>
      <p:sp>
        <p:nvSpPr>
          <p:cNvPr id="25" name="Right Brace 24"/>
          <p:cNvSpPr/>
          <p:nvPr/>
        </p:nvSpPr>
        <p:spPr>
          <a:xfrm flipH="1">
            <a:off x="2950936" y="2098216"/>
            <a:ext cx="142812" cy="27909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6" name="TextBox 25"/>
          <p:cNvSpPr txBox="1"/>
          <p:nvPr/>
        </p:nvSpPr>
        <p:spPr>
          <a:xfrm rot="16200000">
            <a:off x="2535405" y="3333159"/>
            <a:ext cx="684356" cy="219291"/>
          </a:xfrm>
          <a:prstGeom prst="rect">
            <a:avLst/>
          </a:prstGeom>
          <a:noFill/>
        </p:spPr>
        <p:txBody>
          <a:bodyPr wrap="square" rtlCol="0">
            <a:spAutoFit/>
          </a:bodyPr>
          <a:lstStyle/>
          <a:p>
            <a:pPr algn="ctr"/>
            <a:r>
              <a:rPr lang="en-US" sz="825" dirty="0"/>
              <a:t>O(10)</a:t>
            </a:r>
          </a:p>
        </p:txBody>
      </p:sp>
      <p:sp>
        <p:nvSpPr>
          <p:cNvPr id="27" name="Right Brace 26"/>
          <p:cNvSpPr/>
          <p:nvPr/>
        </p:nvSpPr>
        <p:spPr>
          <a:xfrm flipH="1">
            <a:off x="2692514" y="1478001"/>
            <a:ext cx="142812" cy="34628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8" name="TextBox 27"/>
          <p:cNvSpPr txBox="1"/>
          <p:nvPr/>
        </p:nvSpPr>
        <p:spPr>
          <a:xfrm rot="16200000">
            <a:off x="2276983" y="2975448"/>
            <a:ext cx="684356" cy="219291"/>
          </a:xfrm>
          <a:prstGeom prst="rect">
            <a:avLst/>
          </a:prstGeom>
          <a:noFill/>
        </p:spPr>
        <p:txBody>
          <a:bodyPr wrap="square" rtlCol="0">
            <a:spAutoFit/>
          </a:bodyPr>
          <a:lstStyle/>
          <a:p>
            <a:pPr algn="ctr"/>
            <a:r>
              <a:rPr lang="en-US" sz="825" dirty="0"/>
              <a:t>O(1000)</a:t>
            </a:r>
          </a:p>
        </p:txBody>
      </p:sp>
      <p:sp>
        <p:nvSpPr>
          <p:cNvPr id="29" name="Right Brace 28"/>
          <p:cNvSpPr/>
          <p:nvPr/>
        </p:nvSpPr>
        <p:spPr>
          <a:xfrm flipH="1">
            <a:off x="2382406" y="909472"/>
            <a:ext cx="142812" cy="4083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0" name="TextBox 29"/>
          <p:cNvSpPr txBox="1"/>
          <p:nvPr/>
        </p:nvSpPr>
        <p:spPr>
          <a:xfrm rot="16200000">
            <a:off x="1966874" y="2659898"/>
            <a:ext cx="684356" cy="219291"/>
          </a:xfrm>
          <a:prstGeom prst="rect">
            <a:avLst/>
          </a:prstGeom>
          <a:noFill/>
        </p:spPr>
        <p:txBody>
          <a:bodyPr wrap="square" rtlCol="0">
            <a:spAutoFit/>
          </a:bodyPr>
          <a:lstStyle/>
          <a:p>
            <a:pPr algn="ctr"/>
            <a:r>
              <a:rPr lang="en-US" sz="825" dirty="0"/>
              <a:t>O(1)</a:t>
            </a:r>
          </a:p>
        </p:txBody>
      </p:sp>
      <p:sp>
        <p:nvSpPr>
          <p:cNvPr id="31" name="Right Brace 30"/>
          <p:cNvSpPr/>
          <p:nvPr/>
        </p:nvSpPr>
        <p:spPr>
          <a:xfrm>
            <a:off x="5212816" y="3763008"/>
            <a:ext cx="99923" cy="9711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2" name="TextBox 31"/>
          <p:cNvSpPr txBox="1"/>
          <p:nvPr/>
        </p:nvSpPr>
        <p:spPr>
          <a:xfrm rot="5400000" flipH="1">
            <a:off x="4926647" y="4046884"/>
            <a:ext cx="914001" cy="346249"/>
          </a:xfrm>
          <a:prstGeom prst="rect">
            <a:avLst/>
          </a:prstGeom>
          <a:noFill/>
        </p:spPr>
        <p:txBody>
          <a:bodyPr wrap="square" rtlCol="0">
            <a:spAutoFit/>
          </a:bodyPr>
          <a:lstStyle/>
          <a:p>
            <a:pPr algn="ctr"/>
            <a:r>
              <a:rPr lang="en-US" sz="825" dirty="0"/>
              <a:t>Cores per block</a:t>
            </a:r>
          </a:p>
        </p:txBody>
      </p:sp>
      <p:sp>
        <p:nvSpPr>
          <p:cNvPr id="33" name="Right Brace 32"/>
          <p:cNvSpPr/>
          <p:nvPr/>
        </p:nvSpPr>
        <p:spPr>
          <a:xfrm>
            <a:off x="5412663" y="3442016"/>
            <a:ext cx="138052" cy="13437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4" name="TextBox 33"/>
          <p:cNvSpPr txBox="1"/>
          <p:nvPr/>
        </p:nvSpPr>
        <p:spPr>
          <a:xfrm rot="5400000" flipH="1">
            <a:off x="4898040" y="3940790"/>
            <a:ext cx="1447168" cy="346249"/>
          </a:xfrm>
          <a:prstGeom prst="rect">
            <a:avLst/>
          </a:prstGeom>
          <a:noFill/>
        </p:spPr>
        <p:txBody>
          <a:bodyPr wrap="square" rtlCol="0">
            <a:spAutoFit/>
          </a:bodyPr>
          <a:lstStyle/>
          <a:p>
            <a:pPr algn="ctr"/>
            <a:r>
              <a:rPr lang="en-US" sz="825" dirty="0"/>
              <a:t>Blocks w/ shared L2 per die</a:t>
            </a:r>
          </a:p>
        </p:txBody>
      </p:sp>
      <p:sp>
        <p:nvSpPr>
          <p:cNvPr id="35" name="Right Brace 34"/>
          <p:cNvSpPr/>
          <p:nvPr/>
        </p:nvSpPr>
        <p:spPr>
          <a:xfrm>
            <a:off x="5662472" y="3100625"/>
            <a:ext cx="138052" cy="17368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6" name="TextBox 35"/>
          <p:cNvSpPr txBox="1"/>
          <p:nvPr/>
        </p:nvSpPr>
        <p:spPr>
          <a:xfrm rot="5400000" flipH="1">
            <a:off x="4876504" y="3836293"/>
            <a:ext cx="1989856" cy="219291"/>
          </a:xfrm>
          <a:prstGeom prst="rect">
            <a:avLst/>
          </a:prstGeom>
          <a:noFill/>
        </p:spPr>
        <p:txBody>
          <a:bodyPr wrap="square" rtlCol="0">
            <a:spAutoFit/>
          </a:bodyPr>
          <a:lstStyle/>
          <a:p>
            <a:pPr algn="ctr"/>
            <a:r>
              <a:rPr lang="en-US" sz="825" dirty="0"/>
              <a:t>Dies w/ shared LL$/SPAD per socket</a:t>
            </a:r>
          </a:p>
        </p:txBody>
      </p:sp>
      <p:sp>
        <p:nvSpPr>
          <p:cNvPr id="37" name="Right Brace 36"/>
          <p:cNvSpPr/>
          <p:nvPr/>
        </p:nvSpPr>
        <p:spPr>
          <a:xfrm>
            <a:off x="6220980" y="2098216"/>
            <a:ext cx="138052" cy="27909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8" name="TextBox 37"/>
          <p:cNvSpPr txBox="1"/>
          <p:nvPr/>
        </p:nvSpPr>
        <p:spPr>
          <a:xfrm rot="5400000" flipH="1">
            <a:off x="5008614" y="3409896"/>
            <a:ext cx="2842650" cy="219291"/>
          </a:xfrm>
          <a:prstGeom prst="rect">
            <a:avLst/>
          </a:prstGeom>
          <a:noFill/>
        </p:spPr>
        <p:txBody>
          <a:bodyPr wrap="square" rtlCol="0">
            <a:spAutoFit/>
          </a:bodyPr>
          <a:lstStyle/>
          <a:p>
            <a:pPr algn="ctr"/>
            <a:r>
              <a:rPr lang="en-US" sz="825" dirty="0"/>
              <a:t>Boards w/ limited DDR+NVM per Chassis</a:t>
            </a:r>
          </a:p>
        </p:txBody>
      </p:sp>
      <p:sp>
        <p:nvSpPr>
          <p:cNvPr id="39" name="Right Brace 38"/>
          <p:cNvSpPr/>
          <p:nvPr/>
        </p:nvSpPr>
        <p:spPr>
          <a:xfrm>
            <a:off x="6470789" y="1475961"/>
            <a:ext cx="138052" cy="34649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40" name="TextBox 39"/>
          <p:cNvSpPr txBox="1"/>
          <p:nvPr/>
        </p:nvSpPr>
        <p:spPr>
          <a:xfrm rot="5400000" flipH="1">
            <a:off x="5536568" y="2909140"/>
            <a:ext cx="2286363" cy="346249"/>
          </a:xfrm>
          <a:prstGeom prst="rect">
            <a:avLst/>
          </a:prstGeom>
          <a:noFill/>
        </p:spPr>
        <p:txBody>
          <a:bodyPr wrap="square" rtlCol="0">
            <a:spAutoFit/>
          </a:bodyPr>
          <a:lstStyle/>
          <a:p>
            <a:pPr algn="ctr"/>
            <a:r>
              <a:rPr lang="en-US" sz="825" dirty="0"/>
              <a:t>Chassis w/ large DDR+NVM per </a:t>
            </a:r>
            <a:r>
              <a:rPr lang="en-US" sz="825" dirty="0" err="1"/>
              <a:t>Exa</a:t>
            </a:r>
            <a:r>
              <a:rPr lang="en-US" sz="825" dirty="0"/>
              <a:t>-machine</a:t>
            </a:r>
          </a:p>
        </p:txBody>
      </p:sp>
      <p:sp>
        <p:nvSpPr>
          <p:cNvPr id="41" name="Right Brace 40"/>
          <p:cNvSpPr/>
          <p:nvPr/>
        </p:nvSpPr>
        <p:spPr>
          <a:xfrm>
            <a:off x="6770559" y="909472"/>
            <a:ext cx="138052" cy="4083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42" name="TextBox 41"/>
          <p:cNvSpPr txBox="1"/>
          <p:nvPr/>
        </p:nvSpPr>
        <p:spPr>
          <a:xfrm rot="5400000" flipH="1">
            <a:off x="6351823" y="2596313"/>
            <a:ext cx="1255393" cy="346249"/>
          </a:xfrm>
          <a:prstGeom prst="rect">
            <a:avLst/>
          </a:prstGeom>
          <a:noFill/>
        </p:spPr>
        <p:txBody>
          <a:bodyPr wrap="square" rtlCol="0">
            <a:spAutoFit/>
          </a:bodyPr>
          <a:lstStyle/>
          <a:p>
            <a:pPr algn="ctr"/>
            <a:r>
              <a:rPr lang="en-US" sz="825" dirty="0"/>
              <a:t>Machines + Disk arrays</a:t>
            </a:r>
          </a:p>
        </p:txBody>
      </p:sp>
      <p:sp>
        <p:nvSpPr>
          <p:cNvPr id="43" name="Right Brace 42"/>
          <p:cNvSpPr/>
          <p:nvPr/>
        </p:nvSpPr>
        <p:spPr>
          <a:xfrm flipH="1">
            <a:off x="3209360" y="2742915"/>
            <a:ext cx="142812" cy="21147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44" name="TextBox 43"/>
          <p:cNvSpPr txBox="1"/>
          <p:nvPr/>
        </p:nvSpPr>
        <p:spPr>
          <a:xfrm rot="16200000">
            <a:off x="2793828" y="3693589"/>
            <a:ext cx="684356" cy="219291"/>
          </a:xfrm>
          <a:prstGeom prst="rect">
            <a:avLst/>
          </a:prstGeom>
          <a:noFill/>
        </p:spPr>
        <p:txBody>
          <a:bodyPr wrap="square" rtlCol="0">
            <a:spAutoFit/>
          </a:bodyPr>
          <a:lstStyle/>
          <a:p>
            <a:pPr algn="ctr"/>
            <a:r>
              <a:rPr lang="en-US" sz="825" dirty="0"/>
              <a:t>O(1)</a:t>
            </a:r>
          </a:p>
        </p:txBody>
      </p:sp>
      <p:sp>
        <p:nvSpPr>
          <p:cNvPr id="45" name="Right Brace 44"/>
          <p:cNvSpPr/>
          <p:nvPr/>
        </p:nvSpPr>
        <p:spPr>
          <a:xfrm>
            <a:off x="5943606" y="2742915"/>
            <a:ext cx="138052" cy="20945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46" name="TextBox 45"/>
          <p:cNvSpPr txBox="1"/>
          <p:nvPr/>
        </p:nvSpPr>
        <p:spPr>
          <a:xfrm rot="5400000" flipH="1">
            <a:off x="5079432" y="3706403"/>
            <a:ext cx="2146268" cy="219291"/>
          </a:xfrm>
          <a:prstGeom prst="rect">
            <a:avLst/>
          </a:prstGeom>
          <a:noFill/>
        </p:spPr>
        <p:txBody>
          <a:bodyPr wrap="square" rtlCol="0">
            <a:spAutoFit/>
          </a:bodyPr>
          <a:lstStyle/>
          <a:p>
            <a:pPr algn="ctr"/>
            <a:r>
              <a:rPr lang="en-US" sz="825" dirty="0"/>
              <a:t>Sockets w/ IPM per Board</a:t>
            </a:r>
          </a:p>
        </p:txBody>
      </p:sp>
      <p:cxnSp>
        <p:nvCxnSpPr>
          <p:cNvPr id="47" name="Straight Connector 46"/>
          <p:cNvCxnSpPr/>
          <p:nvPr/>
        </p:nvCxnSpPr>
        <p:spPr>
          <a:xfrm>
            <a:off x="3704536" y="3111721"/>
            <a:ext cx="1917088"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3385903" y="2742914"/>
            <a:ext cx="2498813"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3105991" y="2098216"/>
            <a:ext cx="3093500"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2858448" y="1473922"/>
            <a:ext cx="3612341" cy="4081"/>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3928863" y="3442015"/>
            <a:ext cx="1462946"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127441" y="3756028"/>
            <a:ext cx="1085376"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rot="16200000">
            <a:off x="802832" y="2854103"/>
            <a:ext cx="2064936" cy="323165"/>
          </a:xfrm>
          <a:prstGeom prst="rect">
            <a:avLst/>
          </a:prstGeom>
          <a:noFill/>
        </p:spPr>
        <p:txBody>
          <a:bodyPr wrap="square" rtlCol="0">
            <a:spAutoFit/>
          </a:bodyPr>
          <a:lstStyle/>
          <a:p>
            <a:pPr algn="ctr"/>
            <a:r>
              <a:rPr lang="en-US" sz="1500" i="1" u="sng" dirty="0">
                <a:solidFill>
                  <a:schemeClr val="tx2"/>
                </a:solidFill>
                <a:cs typeface="Neo Sans Intel"/>
              </a:rPr>
              <a:t>Units / Quantity</a:t>
            </a:r>
          </a:p>
        </p:txBody>
      </p:sp>
      <p:sp>
        <p:nvSpPr>
          <p:cNvPr id="3" name="TextBox 2"/>
          <p:cNvSpPr txBox="1"/>
          <p:nvPr/>
        </p:nvSpPr>
        <p:spPr>
          <a:xfrm rot="20172203">
            <a:off x="788651" y="2376825"/>
            <a:ext cx="7814640" cy="492443"/>
          </a:xfrm>
          <a:prstGeom prst="rect">
            <a:avLst/>
          </a:prstGeom>
          <a:noFill/>
        </p:spPr>
        <p:txBody>
          <a:bodyPr vert="horz" wrap="none" lIns="0" tIns="0" rIns="0" bIns="0" rtlCol="0">
            <a:spAutoFit/>
          </a:bodyPr>
          <a:lstStyle/>
          <a:p>
            <a:r>
              <a:rPr lang="en-US" sz="3200" dirty="0">
                <a:solidFill>
                  <a:srgbClr val="FF0000"/>
                </a:solidFill>
              </a:rPr>
              <a:t>H</a:t>
            </a:r>
            <a:r>
              <a:rPr lang="en-US" sz="3200" dirty="0" smtClean="0">
                <a:solidFill>
                  <a:srgbClr val="FF0000"/>
                </a:solidFill>
              </a:rPr>
              <a:t>ide these details from the programmer….</a:t>
            </a:r>
          </a:p>
        </p:txBody>
      </p:sp>
    </p:spTree>
    <p:extLst>
      <p:ext uri="{BB962C8B-B14F-4D97-AF65-F5344CB8AC3E}">
        <p14:creationId xmlns:p14="http://schemas.microsoft.com/office/powerpoint/2010/main" val="80669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1" grpId="0" animBg="1"/>
      <p:bldP spid="42" grpId="0"/>
      <p:bldP spid="43" grpId="0" animBg="1"/>
      <p:bldP spid="44" grpId="0"/>
      <p:bldP spid="45" grpId="0" animBg="1"/>
      <p:bldP spid="4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15" y="98073"/>
            <a:ext cx="5915025" cy="464575"/>
          </a:xfrm>
        </p:spPr>
        <p:txBody>
          <a:bodyPr>
            <a:normAutofit/>
          </a:bodyPr>
          <a:lstStyle/>
          <a:p>
            <a:pPr algn="ctr"/>
            <a:r>
              <a:rPr lang="en-US" dirty="0" smtClean="0"/>
              <a:t>Addressing Challenges</a:t>
            </a:r>
            <a:endParaRPr lang="en-US" dirty="0"/>
          </a:p>
        </p:txBody>
      </p:sp>
      <p:grpSp>
        <p:nvGrpSpPr>
          <p:cNvPr id="21" name="Group 20"/>
          <p:cNvGrpSpPr/>
          <p:nvPr/>
        </p:nvGrpSpPr>
        <p:grpSpPr>
          <a:xfrm>
            <a:off x="256714" y="569972"/>
            <a:ext cx="2743202" cy="1556491"/>
            <a:chOff x="469490" y="923835"/>
            <a:chExt cx="4876802" cy="2767096"/>
          </a:xfrm>
        </p:grpSpPr>
        <p:sp>
          <p:nvSpPr>
            <p:cNvPr id="4" name="TextBox 3"/>
            <p:cNvSpPr txBox="1"/>
            <p:nvPr/>
          </p:nvSpPr>
          <p:spPr>
            <a:xfrm>
              <a:off x="1688690" y="923835"/>
              <a:ext cx="2496981" cy="471924"/>
            </a:xfrm>
            <a:prstGeom prst="rect">
              <a:avLst/>
            </a:prstGeom>
            <a:noFill/>
          </p:spPr>
          <p:txBody>
            <a:bodyPr wrap="none" rtlCol="0">
              <a:spAutoFit/>
            </a:bodyPr>
            <a:lstStyle/>
            <a:p>
              <a:r>
                <a:rPr lang="en-US" sz="1125" b="1" dirty="0">
                  <a:solidFill>
                    <a:srgbClr val="C00000"/>
                  </a:solidFill>
                </a:rPr>
                <a:t>1. Power &amp; Energy</a:t>
              </a:r>
            </a:p>
          </p:txBody>
        </p:sp>
        <p:pic>
          <p:nvPicPr>
            <p:cNvPr id="11" name="Picture 2"/>
            <p:cNvPicPr>
              <a:picLocks noChangeAspect="1" noChangeArrowheads="1"/>
            </p:cNvPicPr>
            <p:nvPr/>
          </p:nvPicPr>
          <p:blipFill>
            <a:blip r:embed="rId2" cstate="print"/>
            <a:srcRect/>
            <a:stretch>
              <a:fillRect/>
            </a:stretch>
          </p:blipFill>
          <p:spPr bwMode="auto">
            <a:xfrm>
              <a:off x="469490" y="1323945"/>
              <a:ext cx="1923995" cy="1159158"/>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640885" y="2478741"/>
              <a:ext cx="1752600" cy="1001877"/>
            </a:xfrm>
            <a:prstGeom prst="rect">
              <a:avLst/>
            </a:prstGeom>
            <a:noFill/>
            <a:ln w="9525">
              <a:noFill/>
              <a:miter lim="800000"/>
              <a:headEnd/>
              <a:tailEnd/>
            </a:ln>
            <a:effectLst/>
          </p:spPr>
        </p:pic>
        <p:sp>
          <p:nvSpPr>
            <p:cNvPr id="14" name="TextBox 13"/>
            <p:cNvSpPr txBox="1"/>
            <p:nvPr/>
          </p:nvSpPr>
          <p:spPr>
            <a:xfrm>
              <a:off x="2564880" y="1310792"/>
              <a:ext cx="2781412" cy="2380139"/>
            </a:xfrm>
            <a:prstGeom prst="rect">
              <a:avLst/>
            </a:prstGeom>
            <a:noFill/>
          </p:spPr>
          <p:txBody>
            <a:bodyPr wrap="square" rtlCol="0">
              <a:spAutoFit/>
            </a:bodyPr>
            <a:lstStyle/>
            <a:p>
              <a:pPr>
                <a:spcBef>
                  <a:spcPts val="338"/>
                </a:spcBef>
              </a:pPr>
              <a:r>
                <a:rPr lang="en-US" sz="1050" dirty="0" err="1">
                  <a:solidFill>
                    <a:srgbClr val="002060"/>
                  </a:solidFill>
                </a:rPr>
                <a:t>Vdd</a:t>
              </a:r>
              <a:r>
                <a:rPr lang="en-US" sz="1050" dirty="0">
                  <a:solidFill>
                    <a:srgbClr val="002060"/>
                  </a:solidFill>
                </a:rPr>
                <a:t> scaling</a:t>
              </a:r>
            </a:p>
            <a:p>
              <a:pPr>
                <a:spcBef>
                  <a:spcPts val="338"/>
                </a:spcBef>
              </a:pPr>
              <a:r>
                <a:rPr lang="en-US" sz="1050" dirty="0">
                  <a:solidFill>
                    <a:srgbClr val="002060"/>
                  </a:solidFill>
                </a:rPr>
                <a:t>NTV operation</a:t>
              </a:r>
            </a:p>
            <a:p>
              <a:pPr>
                <a:spcBef>
                  <a:spcPts val="338"/>
                </a:spcBef>
              </a:pPr>
              <a:r>
                <a:rPr lang="en-US" sz="1050" dirty="0">
                  <a:solidFill>
                    <a:srgbClr val="002060"/>
                  </a:solidFill>
                </a:rPr>
                <a:t>Fine grain power management</a:t>
              </a:r>
            </a:p>
            <a:p>
              <a:pPr>
                <a:spcBef>
                  <a:spcPts val="338"/>
                </a:spcBef>
              </a:pPr>
              <a:r>
                <a:rPr lang="en-US" sz="1050" dirty="0">
                  <a:solidFill>
                    <a:srgbClr val="002060"/>
                  </a:solidFill>
                </a:rPr>
                <a:t>Hierarchical, heterogeneous IC fabric</a:t>
              </a:r>
            </a:p>
          </p:txBody>
        </p:sp>
      </p:grpSp>
      <p:grpSp>
        <p:nvGrpSpPr>
          <p:cNvPr id="22" name="Group 21"/>
          <p:cNvGrpSpPr/>
          <p:nvPr/>
        </p:nvGrpSpPr>
        <p:grpSpPr>
          <a:xfrm>
            <a:off x="4487942" y="475302"/>
            <a:ext cx="2483260" cy="1740332"/>
            <a:chOff x="1071716" y="3581400"/>
            <a:chExt cx="4414684" cy="3093920"/>
          </a:xfrm>
        </p:grpSpPr>
        <p:sp>
          <p:nvSpPr>
            <p:cNvPr id="5" name="TextBox 4"/>
            <p:cNvSpPr txBox="1"/>
            <p:nvPr/>
          </p:nvSpPr>
          <p:spPr>
            <a:xfrm>
              <a:off x="1612491" y="3581400"/>
              <a:ext cx="2935847" cy="471923"/>
            </a:xfrm>
            <a:prstGeom prst="rect">
              <a:avLst/>
            </a:prstGeom>
            <a:noFill/>
          </p:spPr>
          <p:txBody>
            <a:bodyPr wrap="none" rtlCol="0">
              <a:spAutoFit/>
            </a:bodyPr>
            <a:lstStyle/>
            <a:p>
              <a:r>
                <a:rPr lang="en-US" sz="1125" b="1" dirty="0">
                  <a:solidFill>
                    <a:srgbClr val="C00000"/>
                  </a:solidFill>
                </a:rPr>
                <a:t>2. Memory subsystem</a:t>
              </a:r>
            </a:p>
          </p:txBody>
        </p:sp>
        <p:pic>
          <p:nvPicPr>
            <p:cNvPr id="12" name="Picture 11"/>
            <p:cNvPicPr>
              <a:picLocks noChangeAspect="1"/>
            </p:cNvPicPr>
            <p:nvPr/>
          </p:nvPicPr>
          <p:blipFill>
            <a:blip r:embed="rId4"/>
            <a:stretch>
              <a:fillRect/>
            </a:stretch>
          </p:blipFill>
          <p:spPr>
            <a:xfrm>
              <a:off x="1076632" y="4067144"/>
              <a:ext cx="3733800" cy="1172956"/>
            </a:xfrm>
            <a:prstGeom prst="rect">
              <a:avLst/>
            </a:prstGeom>
          </p:spPr>
        </p:pic>
        <p:sp>
          <p:nvSpPr>
            <p:cNvPr id="16" name="TextBox 15"/>
            <p:cNvSpPr txBox="1"/>
            <p:nvPr/>
          </p:nvSpPr>
          <p:spPr>
            <a:xfrm>
              <a:off x="1071716" y="5225352"/>
              <a:ext cx="4414684" cy="1449968"/>
            </a:xfrm>
            <a:prstGeom prst="rect">
              <a:avLst/>
            </a:prstGeom>
            <a:noFill/>
          </p:spPr>
          <p:txBody>
            <a:bodyPr wrap="square" rtlCol="0">
              <a:spAutoFit/>
            </a:bodyPr>
            <a:lstStyle/>
            <a:p>
              <a:pPr>
                <a:spcBef>
                  <a:spcPts val="338"/>
                </a:spcBef>
              </a:pPr>
              <a:r>
                <a:rPr lang="en-US" sz="1050" dirty="0">
                  <a:solidFill>
                    <a:srgbClr val="002060"/>
                  </a:solidFill>
                </a:rPr>
                <a:t>Disproportionately large local memories</a:t>
              </a:r>
            </a:p>
            <a:p>
              <a:pPr>
                <a:spcBef>
                  <a:spcPts val="338"/>
                </a:spcBef>
              </a:pPr>
              <a:r>
                <a:rPr lang="en-US" sz="1050" dirty="0">
                  <a:solidFill>
                    <a:srgbClr val="002060"/>
                  </a:solidFill>
                </a:rPr>
                <a:t>Incorporate NVM for cost</a:t>
              </a:r>
            </a:p>
            <a:p>
              <a:pPr>
                <a:spcBef>
                  <a:spcPts val="338"/>
                </a:spcBef>
              </a:pPr>
              <a:r>
                <a:rPr lang="en-US" sz="1050" dirty="0">
                  <a:solidFill>
                    <a:srgbClr val="002060"/>
                  </a:solidFill>
                </a:rPr>
                <a:t>Hierarchy, global addressability</a:t>
              </a:r>
            </a:p>
          </p:txBody>
        </p:sp>
      </p:grpSp>
      <p:grpSp>
        <p:nvGrpSpPr>
          <p:cNvPr id="23" name="Group 22"/>
          <p:cNvGrpSpPr/>
          <p:nvPr/>
        </p:nvGrpSpPr>
        <p:grpSpPr>
          <a:xfrm>
            <a:off x="1605928" y="1956072"/>
            <a:ext cx="3421457" cy="1494881"/>
            <a:chOff x="5715000" y="923835"/>
            <a:chExt cx="6082591" cy="2657565"/>
          </a:xfrm>
        </p:grpSpPr>
        <p:sp>
          <p:nvSpPr>
            <p:cNvPr id="6" name="TextBox 5"/>
            <p:cNvSpPr txBox="1"/>
            <p:nvPr/>
          </p:nvSpPr>
          <p:spPr>
            <a:xfrm>
              <a:off x="7196456" y="923835"/>
              <a:ext cx="2616672" cy="471923"/>
            </a:xfrm>
            <a:prstGeom prst="rect">
              <a:avLst/>
            </a:prstGeom>
            <a:noFill/>
          </p:spPr>
          <p:txBody>
            <a:bodyPr wrap="none" rtlCol="0">
              <a:spAutoFit/>
            </a:bodyPr>
            <a:lstStyle/>
            <a:p>
              <a:r>
                <a:rPr lang="en-US" sz="1125" b="1" dirty="0">
                  <a:solidFill>
                    <a:srgbClr val="C00000"/>
                  </a:solidFill>
                </a:rPr>
                <a:t>3. Programmability</a:t>
              </a:r>
            </a:p>
          </p:txBody>
        </p:sp>
        <p:pic>
          <p:nvPicPr>
            <p:cNvPr id="10" name="Picture 9"/>
            <p:cNvPicPr>
              <a:picLocks noChangeAspect="1"/>
            </p:cNvPicPr>
            <p:nvPr/>
          </p:nvPicPr>
          <p:blipFill>
            <a:blip r:embed="rId5"/>
            <a:stretch>
              <a:fillRect/>
            </a:stretch>
          </p:blipFill>
          <p:spPr>
            <a:xfrm>
              <a:off x="5715000" y="1409579"/>
              <a:ext cx="3181369" cy="2171821"/>
            </a:xfrm>
            <a:prstGeom prst="rect">
              <a:avLst/>
            </a:prstGeom>
          </p:spPr>
        </p:pic>
        <p:sp>
          <p:nvSpPr>
            <p:cNvPr id="17" name="TextBox 16"/>
            <p:cNvSpPr txBox="1"/>
            <p:nvPr/>
          </p:nvSpPr>
          <p:spPr>
            <a:xfrm>
              <a:off x="9016183" y="1361486"/>
              <a:ext cx="2781408" cy="2161274"/>
            </a:xfrm>
            <a:prstGeom prst="rect">
              <a:avLst/>
            </a:prstGeom>
            <a:noFill/>
          </p:spPr>
          <p:txBody>
            <a:bodyPr wrap="square" rtlCol="0">
              <a:spAutoFit/>
            </a:bodyPr>
            <a:lstStyle/>
            <a:p>
              <a:pPr>
                <a:spcBef>
                  <a:spcPts val="338"/>
                </a:spcBef>
              </a:pPr>
              <a:r>
                <a:rPr lang="en-US" sz="1050" dirty="0">
                  <a:solidFill>
                    <a:srgbClr val="002060"/>
                  </a:solidFill>
                </a:rPr>
                <a:t>O(B) threads</a:t>
              </a:r>
            </a:p>
            <a:p>
              <a:pPr>
                <a:spcBef>
                  <a:spcPts val="338"/>
                </a:spcBef>
              </a:pPr>
              <a:r>
                <a:rPr lang="en-US" sz="1050" dirty="0">
                  <a:solidFill>
                    <a:srgbClr val="002060"/>
                  </a:solidFill>
                </a:rPr>
                <a:t>Data locality</a:t>
              </a:r>
            </a:p>
            <a:p>
              <a:pPr>
                <a:spcBef>
                  <a:spcPts val="338"/>
                </a:spcBef>
              </a:pPr>
              <a:r>
                <a:rPr lang="en-US" sz="1050" dirty="0">
                  <a:solidFill>
                    <a:srgbClr val="002060"/>
                  </a:solidFill>
                </a:rPr>
                <a:t>Separation of concerns</a:t>
              </a:r>
            </a:p>
            <a:p>
              <a:pPr>
                <a:spcBef>
                  <a:spcPts val="338"/>
                </a:spcBef>
              </a:pPr>
              <a:r>
                <a:rPr lang="en-US" sz="1050" dirty="0">
                  <a:solidFill>
                    <a:srgbClr val="002060"/>
                  </a:solidFill>
                </a:rPr>
                <a:t>Legacy compatibility</a:t>
              </a:r>
            </a:p>
            <a:p>
              <a:pPr>
                <a:spcBef>
                  <a:spcPts val="338"/>
                </a:spcBef>
              </a:pPr>
              <a:r>
                <a:rPr lang="en-US" sz="1050" dirty="0">
                  <a:solidFill>
                    <a:srgbClr val="002060"/>
                  </a:solidFill>
                </a:rPr>
                <a:t>Productivity</a:t>
              </a:r>
            </a:p>
          </p:txBody>
        </p:sp>
      </p:grpSp>
      <p:grpSp>
        <p:nvGrpSpPr>
          <p:cNvPr id="24" name="Group 23"/>
          <p:cNvGrpSpPr/>
          <p:nvPr/>
        </p:nvGrpSpPr>
        <p:grpSpPr>
          <a:xfrm>
            <a:off x="6124724" y="1999281"/>
            <a:ext cx="3032615" cy="1600961"/>
            <a:chOff x="6120581" y="3652286"/>
            <a:chExt cx="5391316" cy="2846152"/>
          </a:xfrm>
        </p:grpSpPr>
        <p:sp>
          <p:nvSpPr>
            <p:cNvPr id="7" name="TextBox 6"/>
            <p:cNvSpPr txBox="1"/>
            <p:nvPr/>
          </p:nvSpPr>
          <p:spPr>
            <a:xfrm>
              <a:off x="6967180" y="3652286"/>
              <a:ext cx="2613821" cy="471923"/>
            </a:xfrm>
            <a:prstGeom prst="rect">
              <a:avLst/>
            </a:prstGeom>
            <a:noFill/>
          </p:spPr>
          <p:txBody>
            <a:bodyPr wrap="none" rtlCol="0">
              <a:spAutoFit/>
            </a:bodyPr>
            <a:lstStyle/>
            <a:p>
              <a:r>
                <a:rPr lang="en-US" sz="1125" b="1" dirty="0">
                  <a:solidFill>
                    <a:srgbClr val="C00000"/>
                  </a:solidFill>
                </a:rPr>
                <a:t>4. Execution model</a:t>
              </a:r>
            </a:p>
          </p:txBody>
        </p:sp>
        <p:pic>
          <p:nvPicPr>
            <p:cNvPr id="18" name="Picture 4"/>
            <p:cNvPicPr>
              <a:picLocks noChangeAspect="1" noChangeArrowheads="1"/>
            </p:cNvPicPr>
            <p:nvPr/>
          </p:nvPicPr>
          <p:blipFill>
            <a:blip r:embed="rId6" cstate="print"/>
            <a:srcRect/>
            <a:stretch>
              <a:fillRect/>
            </a:stretch>
          </p:blipFill>
          <p:spPr bwMode="auto">
            <a:xfrm>
              <a:off x="6120581" y="4083217"/>
              <a:ext cx="1108903" cy="1181464"/>
            </a:xfrm>
            <a:prstGeom prst="rect">
              <a:avLst/>
            </a:prstGeom>
            <a:solidFill>
              <a:schemeClr val="bg1">
                <a:lumMod val="50000"/>
              </a:schemeClr>
            </a:solidFill>
            <a:ln w="9525">
              <a:noFill/>
              <a:miter lim="800000"/>
              <a:headEnd/>
              <a:tailEnd/>
            </a:ln>
            <a:effectLst/>
          </p:spPr>
        </p:pic>
        <p:pic>
          <p:nvPicPr>
            <p:cNvPr id="19" name="Picture 22"/>
            <p:cNvPicPr>
              <a:picLocks noChangeAspect="1" noChangeArrowheads="1"/>
            </p:cNvPicPr>
            <p:nvPr/>
          </p:nvPicPr>
          <p:blipFill>
            <a:blip r:embed="rId7" cstate="print"/>
            <a:srcRect/>
            <a:stretch>
              <a:fillRect/>
            </a:stretch>
          </p:blipFill>
          <p:spPr bwMode="auto">
            <a:xfrm>
              <a:off x="6196781" y="5370623"/>
              <a:ext cx="990600" cy="791749"/>
            </a:xfrm>
            <a:prstGeom prst="rect">
              <a:avLst/>
            </a:prstGeom>
            <a:noFill/>
            <a:ln w="9525">
              <a:noFill/>
              <a:miter lim="800000"/>
              <a:headEnd/>
              <a:tailEnd/>
            </a:ln>
            <a:effectLst/>
          </p:spPr>
        </p:pic>
        <p:sp>
          <p:nvSpPr>
            <p:cNvPr id="20" name="TextBox 19"/>
            <p:cNvSpPr txBox="1"/>
            <p:nvPr/>
          </p:nvSpPr>
          <p:spPr>
            <a:xfrm>
              <a:off x="7492181" y="3981511"/>
              <a:ext cx="4019716" cy="2516927"/>
            </a:xfrm>
            <a:prstGeom prst="rect">
              <a:avLst/>
            </a:prstGeom>
            <a:noFill/>
          </p:spPr>
          <p:txBody>
            <a:bodyPr wrap="square" rtlCol="0">
              <a:spAutoFit/>
            </a:bodyPr>
            <a:lstStyle/>
            <a:p>
              <a:pPr>
                <a:spcBef>
                  <a:spcPts val="338"/>
                </a:spcBef>
              </a:pPr>
              <a:r>
                <a:rPr lang="en-US" sz="1050" dirty="0">
                  <a:solidFill>
                    <a:srgbClr val="002060"/>
                  </a:solidFill>
                </a:rPr>
                <a:t>Asynchronous</a:t>
              </a:r>
            </a:p>
            <a:p>
              <a:pPr>
                <a:spcBef>
                  <a:spcPts val="338"/>
                </a:spcBef>
              </a:pPr>
              <a:r>
                <a:rPr lang="en-US" sz="1050" dirty="0">
                  <a:solidFill>
                    <a:srgbClr val="002060"/>
                  </a:solidFill>
                </a:rPr>
                <a:t>Event-driven tasks (tiny threads)</a:t>
              </a:r>
            </a:p>
            <a:p>
              <a:pPr>
                <a:spcBef>
                  <a:spcPts val="338"/>
                </a:spcBef>
              </a:pPr>
              <a:r>
                <a:rPr lang="en-US" sz="1050" dirty="0">
                  <a:solidFill>
                    <a:srgbClr val="002060"/>
                  </a:solidFill>
                </a:rPr>
                <a:t>Dynamic scheduling of threads</a:t>
              </a:r>
            </a:p>
            <a:p>
              <a:pPr>
                <a:spcBef>
                  <a:spcPts val="338"/>
                </a:spcBef>
              </a:pPr>
              <a:r>
                <a:rPr lang="en-US" sz="1050" dirty="0">
                  <a:solidFill>
                    <a:srgbClr val="002060"/>
                  </a:solidFill>
                </a:rPr>
                <a:t>Introspective resource management</a:t>
              </a:r>
            </a:p>
            <a:p>
              <a:pPr>
                <a:spcBef>
                  <a:spcPts val="338"/>
                </a:spcBef>
              </a:pPr>
              <a:r>
                <a:rPr lang="en-US" sz="1050" dirty="0">
                  <a:solidFill>
                    <a:srgbClr val="002060"/>
                  </a:solidFill>
                </a:rPr>
                <a:t>(Self-aware through observations)</a:t>
              </a:r>
            </a:p>
            <a:p>
              <a:pPr>
                <a:spcBef>
                  <a:spcPts val="338"/>
                </a:spcBef>
              </a:pPr>
              <a:r>
                <a:rPr lang="en-US" sz="1050" dirty="0">
                  <a:solidFill>
                    <a:srgbClr val="002060"/>
                  </a:solidFill>
                </a:rPr>
                <a:t>Dynamic system optimization</a:t>
              </a:r>
            </a:p>
          </p:txBody>
        </p:sp>
      </p:grpSp>
      <p:grpSp>
        <p:nvGrpSpPr>
          <p:cNvPr id="25" name="Group 24"/>
          <p:cNvGrpSpPr/>
          <p:nvPr/>
        </p:nvGrpSpPr>
        <p:grpSpPr>
          <a:xfrm>
            <a:off x="127460" y="3141478"/>
            <a:ext cx="2125151" cy="1661485"/>
            <a:chOff x="1327355" y="923835"/>
            <a:chExt cx="3778045" cy="2953752"/>
          </a:xfrm>
        </p:grpSpPr>
        <p:sp>
          <p:nvSpPr>
            <p:cNvPr id="26" name="TextBox 25"/>
            <p:cNvSpPr txBox="1"/>
            <p:nvPr/>
          </p:nvSpPr>
          <p:spPr>
            <a:xfrm>
              <a:off x="1688690" y="923835"/>
              <a:ext cx="1818732" cy="471924"/>
            </a:xfrm>
            <a:prstGeom prst="rect">
              <a:avLst/>
            </a:prstGeom>
            <a:noFill/>
          </p:spPr>
          <p:txBody>
            <a:bodyPr wrap="none" rtlCol="0">
              <a:spAutoFit/>
            </a:bodyPr>
            <a:lstStyle/>
            <a:p>
              <a:r>
                <a:rPr lang="en-US" sz="1125" b="1" dirty="0">
                  <a:solidFill>
                    <a:srgbClr val="C00000"/>
                  </a:solidFill>
                </a:rPr>
                <a:t>5. Resiliency</a:t>
              </a:r>
            </a:p>
          </p:txBody>
        </p:sp>
        <p:sp>
          <p:nvSpPr>
            <p:cNvPr id="27" name="TextBox 26"/>
            <p:cNvSpPr txBox="1"/>
            <p:nvPr/>
          </p:nvSpPr>
          <p:spPr>
            <a:xfrm>
              <a:off x="1327355" y="2427617"/>
              <a:ext cx="3778045" cy="1449970"/>
            </a:xfrm>
            <a:prstGeom prst="rect">
              <a:avLst/>
            </a:prstGeom>
            <a:noFill/>
          </p:spPr>
          <p:txBody>
            <a:bodyPr wrap="square" rtlCol="0">
              <a:spAutoFit/>
            </a:bodyPr>
            <a:lstStyle/>
            <a:p>
              <a:pPr>
                <a:spcBef>
                  <a:spcPts val="338"/>
                </a:spcBef>
              </a:pPr>
              <a:r>
                <a:rPr lang="en-US" sz="1050" dirty="0">
                  <a:solidFill>
                    <a:srgbClr val="002060"/>
                  </a:solidFill>
                </a:rPr>
                <a:t>First, understand faults</a:t>
              </a:r>
            </a:p>
            <a:p>
              <a:pPr>
                <a:spcBef>
                  <a:spcPts val="338"/>
                </a:spcBef>
              </a:pPr>
              <a:r>
                <a:rPr lang="en-US" sz="1050" dirty="0">
                  <a:solidFill>
                    <a:srgbClr val="002060"/>
                  </a:solidFill>
                </a:rPr>
                <a:t>Detection in HW with sensors</a:t>
              </a:r>
            </a:p>
            <a:p>
              <a:pPr>
                <a:spcBef>
                  <a:spcPts val="338"/>
                </a:spcBef>
              </a:pPr>
              <a:r>
                <a:rPr lang="en-US" sz="1050" dirty="0">
                  <a:solidFill>
                    <a:srgbClr val="002060"/>
                  </a:solidFill>
                </a:rPr>
                <a:t>Reactive and proactive measures</a:t>
              </a:r>
            </a:p>
          </p:txBody>
        </p:sp>
        <p:pic>
          <p:nvPicPr>
            <p:cNvPr id="28" name="Picture 2"/>
            <p:cNvPicPr>
              <a:picLocks noChangeAspect="1" noChangeArrowheads="1"/>
            </p:cNvPicPr>
            <p:nvPr/>
          </p:nvPicPr>
          <p:blipFill>
            <a:blip r:embed="rId8" cstate="print"/>
            <a:srcRect/>
            <a:stretch>
              <a:fillRect/>
            </a:stretch>
          </p:blipFill>
          <p:spPr bwMode="auto">
            <a:xfrm>
              <a:off x="1447800" y="1393440"/>
              <a:ext cx="2819400" cy="1021155"/>
            </a:xfrm>
            <a:prstGeom prst="rect">
              <a:avLst/>
            </a:prstGeom>
            <a:solidFill>
              <a:schemeClr val="bg1">
                <a:lumMod val="50000"/>
              </a:schemeClr>
            </a:solidFill>
            <a:ln w="9525">
              <a:noFill/>
              <a:miter lim="800000"/>
              <a:headEnd/>
              <a:tailEnd/>
            </a:ln>
            <a:effectLst/>
          </p:spPr>
        </p:pic>
      </p:grpSp>
      <p:grpSp>
        <p:nvGrpSpPr>
          <p:cNvPr id="33" name="Group 32"/>
          <p:cNvGrpSpPr/>
          <p:nvPr/>
        </p:nvGrpSpPr>
        <p:grpSpPr>
          <a:xfrm>
            <a:off x="3621798" y="3216159"/>
            <a:ext cx="3368987" cy="1542392"/>
            <a:chOff x="5665314" y="923835"/>
            <a:chExt cx="5989311" cy="2742029"/>
          </a:xfrm>
        </p:grpSpPr>
        <p:sp>
          <p:nvSpPr>
            <p:cNvPr id="34" name="TextBox 33"/>
            <p:cNvSpPr txBox="1"/>
            <p:nvPr/>
          </p:nvSpPr>
          <p:spPr>
            <a:xfrm>
              <a:off x="7196457" y="923835"/>
              <a:ext cx="2921599" cy="471923"/>
            </a:xfrm>
            <a:prstGeom prst="rect">
              <a:avLst/>
            </a:prstGeom>
            <a:noFill/>
          </p:spPr>
          <p:txBody>
            <a:bodyPr wrap="none" rtlCol="0">
              <a:spAutoFit/>
            </a:bodyPr>
            <a:lstStyle/>
            <a:p>
              <a:r>
                <a:rPr lang="en-US" sz="1125" b="1" dirty="0">
                  <a:solidFill>
                    <a:srgbClr val="C00000"/>
                  </a:solidFill>
                </a:rPr>
                <a:t>6. Cost &amp; affordability</a:t>
              </a:r>
            </a:p>
          </p:txBody>
        </p:sp>
        <p:sp>
          <p:nvSpPr>
            <p:cNvPr id="35" name="TextBox 34"/>
            <p:cNvSpPr txBox="1"/>
            <p:nvPr/>
          </p:nvSpPr>
          <p:spPr>
            <a:xfrm>
              <a:off x="8610600" y="1572985"/>
              <a:ext cx="3044025" cy="2092879"/>
            </a:xfrm>
            <a:prstGeom prst="rect">
              <a:avLst/>
            </a:prstGeom>
            <a:noFill/>
          </p:spPr>
          <p:txBody>
            <a:bodyPr wrap="square" rtlCol="0">
              <a:spAutoFit/>
            </a:bodyPr>
            <a:lstStyle/>
            <a:p>
              <a:pPr>
                <a:spcBef>
                  <a:spcPts val="338"/>
                </a:spcBef>
              </a:pPr>
              <a:r>
                <a:rPr lang="en-US" sz="1050" dirty="0">
                  <a:solidFill>
                    <a:srgbClr val="002060"/>
                  </a:solidFill>
                </a:rPr>
                <a:t>Improve </a:t>
              </a:r>
              <a:r>
                <a:rPr lang="en-US" sz="1050" dirty="0" err="1">
                  <a:solidFill>
                    <a:srgbClr val="002060"/>
                  </a:solidFill>
                </a:rPr>
                <a:t>Perf</a:t>
              </a:r>
              <a:r>
                <a:rPr lang="en-US" sz="1050" dirty="0">
                  <a:solidFill>
                    <a:srgbClr val="002060"/>
                  </a:solidFill>
                </a:rPr>
                <a:t>/Transistor</a:t>
              </a:r>
            </a:p>
            <a:p>
              <a:pPr>
                <a:spcBef>
                  <a:spcPts val="338"/>
                </a:spcBef>
              </a:pPr>
              <a:r>
                <a:rPr lang="en-US" sz="1050" dirty="0">
                  <a:solidFill>
                    <a:srgbClr val="002060"/>
                  </a:solidFill>
                </a:rPr>
                <a:t>New, efficient architecture</a:t>
              </a:r>
            </a:p>
            <a:p>
              <a:pPr>
                <a:spcBef>
                  <a:spcPts val="338"/>
                </a:spcBef>
              </a:pPr>
              <a:r>
                <a:rPr lang="en-US" sz="1050" dirty="0">
                  <a:solidFill>
                    <a:srgbClr val="002060"/>
                  </a:solidFill>
                </a:rPr>
                <a:t>Data locality</a:t>
              </a:r>
            </a:p>
            <a:p>
              <a:pPr>
                <a:spcBef>
                  <a:spcPts val="338"/>
                </a:spcBef>
              </a:pPr>
              <a:r>
                <a:rPr lang="en-US" sz="1050" dirty="0">
                  <a:solidFill>
                    <a:srgbClr val="002060"/>
                  </a:solidFill>
                </a:rPr>
                <a:t>Insert NVM in the hierarchy</a:t>
              </a:r>
            </a:p>
          </p:txBody>
        </p:sp>
        <p:pic>
          <p:nvPicPr>
            <p:cNvPr id="36" name="Picture 35"/>
            <p:cNvPicPr>
              <a:picLocks noChangeAspect="1"/>
            </p:cNvPicPr>
            <p:nvPr/>
          </p:nvPicPr>
          <p:blipFill>
            <a:blip r:embed="rId9"/>
            <a:stretch>
              <a:fillRect/>
            </a:stretch>
          </p:blipFill>
          <p:spPr>
            <a:xfrm>
              <a:off x="5665314" y="1461208"/>
              <a:ext cx="2786423" cy="1836729"/>
            </a:xfrm>
            <a:prstGeom prst="rect">
              <a:avLst/>
            </a:prstGeom>
          </p:spPr>
        </p:pic>
      </p:gr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dirty="0"/>
          </a:p>
        </p:txBody>
      </p:sp>
    </p:spTree>
    <p:extLst>
      <p:ext uri="{BB962C8B-B14F-4D97-AF65-F5344CB8AC3E}">
        <p14:creationId xmlns:p14="http://schemas.microsoft.com/office/powerpoint/2010/main" val="41976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1326310" y="3061267"/>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63" idx="2"/>
            <a:endCxn id="173" idx="0"/>
          </p:cNvCxnSpPr>
          <p:nvPr/>
        </p:nvCxnSpPr>
        <p:spPr>
          <a:xfrm rot="5400000">
            <a:off x="5227960" y="2504418"/>
            <a:ext cx="238890" cy="1239362"/>
          </a:xfrm>
          <a:prstGeom prst="bentConnector3">
            <a:avLst>
              <a:gd name="adj1" fmla="val 3353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42" idx="1"/>
            <a:endCxn id="173" idx="1"/>
          </p:cNvCxnSpPr>
          <p:nvPr/>
        </p:nvCxnSpPr>
        <p:spPr>
          <a:xfrm rot="16200000" flipH="1">
            <a:off x="2943231" y="2589617"/>
            <a:ext cx="750596" cy="969336"/>
          </a:xfrm>
          <a:prstGeom prst="bentConnector4">
            <a:avLst>
              <a:gd name="adj1" fmla="val 37660"/>
              <a:gd name="adj2" fmla="val 48313"/>
            </a:avLst>
          </a:prstGeom>
          <a:ln>
            <a:tailEnd type="arrow"/>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Software Ecosystem: Support today, find tomorrow</a:t>
            </a:r>
            <a:endParaRPr lang="en-US" dirty="0"/>
          </a:p>
        </p:txBody>
      </p:sp>
      <p:sp>
        <p:nvSpPr>
          <p:cNvPr id="91" name="Rounded Rectangle 90"/>
          <p:cNvSpPr/>
          <p:nvPr/>
        </p:nvSpPr>
        <p:spPr>
          <a:xfrm>
            <a:off x="314927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Linux</a:t>
            </a:r>
          </a:p>
        </p:txBody>
      </p:sp>
      <p:sp>
        <p:nvSpPr>
          <p:cNvPr id="92" name="Rounded Rectangle 91"/>
          <p:cNvSpPr/>
          <p:nvPr/>
        </p:nvSpPr>
        <p:spPr>
          <a:xfrm>
            <a:off x="3148252" y="4266165"/>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Intel Product</a:t>
            </a:r>
          </a:p>
        </p:txBody>
      </p:sp>
      <p:sp>
        <p:nvSpPr>
          <p:cNvPr id="93" name="Rounded Rectangle 92"/>
          <p:cNvSpPr/>
          <p:nvPr/>
        </p:nvSpPr>
        <p:spPr>
          <a:xfrm>
            <a:off x="5089999" y="3895190"/>
            <a:ext cx="84793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stripped OS</a:t>
            </a:r>
          </a:p>
        </p:txBody>
      </p:sp>
      <p:sp>
        <p:nvSpPr>
          <p:cNvPr id="94" name="Rounded Rectangle 93"/>
          <p:cNvSpPr/>
          <p:nvPr/>
        </p:nvSpPr>
        <p:spPr>
          <a:xfrm>
            <a:off x="5089998" y="4266165"/>
            <a:ext cx="852807"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750" b="1" dirty="0"/>
              <a:t>Prototype(s)</a:t>
            </a:r>
          </a:p>
        </p:txBody>
      </p:sp>
      <p:sp>
        <p:nvSpPr>
          <p:cNvPr id="95" name="Rounded Rectangle 94"/>
          <p:cNvSpPr/>
          <p:nvPr/>
        </p:nvSpPr>
        <p:spPr>
          <a:xfrm>
            <a:off x="4268047"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HTA</a:t>
            </a:r>
          </a:p>
        </p:txBody>
      </p:sp>
      <p:sp>
        <p:nvSpPr>
          <p:cNvPr id="96" name="Rounded Rectangle 95"/>
          <p:cNvSpPr/>
          <p:nvPr/>
        </p:nvSpPr>
        <p:spPr>
          <a:xfrm>
            <a:off x="3747389"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CNC</a:t>
            </a:r>
          </a:p>
        </p:txBody>
      </p:sp>
      <p:sp>
        <p:nvSpPr>
          <p:cNvPr id="97" name="Rounded Rectangle 96"/>
          <p:cNvSpPr/>
          <p:nvPr/>
        </p:nvSpPr>
        <p:spPr>
          <a:xfrm>
            <a:off x="4135709" y="2383892"/>
            <a:ext cx="727114"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Tuning Guides</a:t>
            </a:r>
          </a:p>
        </p:txBody>
      </p:sp>
      <p:sp>
        <p:nvSpPr>
          <p:cNvPr id="98" name="Rounded Rectangle 97"/>
          <p:cNvSpPr/>
          <p:nvPr/>
        </p:nvSpPr>
        <p:spPr>
          <a:xfrm>
            <a:off x="4646628" y="2114471"/>
            <a:ext cx="74616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err="1"/>
              <a:t>RStream</a:t>
            </a:r>
            <a:endParaRPr lang="en-US" sz="675" b="1" dirty="0"/>
          </a:p>
        </p:txBody>
      </p:sp>
      <p:sp>
        <p:nvSpPr>
          <p:cNvPr id="99" name="Rounded Rectangle 98"/>
          <p:cNvSpPr/>
          <p:nvPr/>
        </p:nvSpPr>
        <p:spPr>
          <a:xfrm>
            <a:off x="4123001" y="2741921"/>
            <a:ext cx="745944"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00" name="Straight Arrow Connector 99"/>
          <p:cNvCxnSpPr>
            <a:stCxn id="91" idx="3"/>
            <a:endCxn id="93" idx="1"/>
          </p:cNvCxnSpPr>
          <p:nvPr/>
        </p:nvCxnSpPr>
        <p:spPr>
          <a:xfrm>
            <a:off x="3997218" y="3998209"/>
            <a:ext cx="1092781" cy="0"/>
          </a:xfrm>
          <a:prstGeom prst="straightConnector1">
            <a:avLst/>
          </a:prstGeom>
          <a:ln w="28575">
            <a:prstDash val="dashDot"/>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Elbow Connector 100"/>
          <p:cNvCxnSpPr>
            <a:stCxn id="173" idx="2"/>
            <a:endCxn id="91" idx="0"/>
          </p:cNvCxnSpPr>
          <p:nvPr/>
        </p:nvCxnSpPr>
        <p:spPr>
          <a:xfrm rot="5400000">
            <a:off x="4030702" y="3198168"/>
            <a:ext cx="239569" cy="115447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2" name="Elbow Connector 101"/>
          <p:cNvCxnSpPr>
            <a:stCxn id="173" idx="2"/>
            <a:endCxn id="93" idx="0"/>
          </p:cNvCxnSpPr>
          <p:nvPr/>
        </p:nvCxnSpPr>
        <p:spPr>
          <a:xfrm rot="16200000" flipH="1">
            <a:off x="5001062" y="3382283"/>
            <a:ext cx="239569" cy="786245"/>
          </a:xfrm>
          <a:prstGeom prst="bentConnector3">
            <a:avLst>
              <a:gd name="adj1" fmla="val 25376"/>
            </a:avLst>
          </a:prstGeom>
          <a:ln>
            <a:tailEnd type="arrow"/>
          </a:ln>
        </p:spPr>
        <p:style>
          <a:lnRef idx="2">
            <a:schemeClr val="dk1"/>
          </a:lnRef>
          <a:fillRef idx="0">
            <a:schemeClr val="dk1"/>
          </a:fillRef>
          <a:effectRef idx="1">
            <a:schemeClr val="dk1"/>
          </a:effectRef>
          <a:fontRef idx="minor">
            <a:schemeClr val="tx1"/>
          </a:fontRef>
        </p:style>
      </p:cxnSp>
      <p:cxnSp>
        <p:nvCxnSpPr>
          <p:cNvPr id="103" name="Elbow Connector 102"/>
          <p:cNvCxnSpPr>
            <a:stCxn id="99" idx="2"/>
            <a:endCxn id="173" idx="0"/>
          </p:cNvCxnSpPr>
          <p:nvPr/>
        </p:nvCxnSpPr>
        <p:spPr>
          <a:xfrm rot="16200000" flipH="1">
            <a:off x="4505263" y="3021083"/>
            <a:ext cx="213170" cy="231751"/>
          </a:xfrm>
          <a:prstGeom prst="bentConnector3">
            <a:avLst>
              <a:gd name="adj1" fmla="val 26938"/>
            </a:avLst>
          </a:prstGeom>
          <a:ln>
            <a:tailEnd type="arrow"/>
          </a:ln>
        </p:spPr>
        <p:style>
          <a:lnRef idx="2">
            <a:schemeClr val="dk1"/>
          </a:lnRef>
          <a:fillRef idx="0">
            <a:schemeClr val="dk1"/>
          </a:fillRef>
          <a:effectRef idx="1">
            <a:schemeClr val="dk1"/>
          </a:effectRef>
          <a:fontRef idx="minor">
            <a:schemeClr val="tx1"/>
          </a:fontRef>
        </p:style>
      </p:cxnSp>
      <p:cxnSp>
        <p:nvCxnSpPr>
          <p:cNvPr id="104" name="Elbow Connector 103"/>
          <p:cNvCxnSpPr>
            <a:stCxn id="91" idx="2"/>
            <a:endCxn id="92" idx="0"/>
          </p:cNvCxnSpPr>
          <p:nvPr/>
        </p:nvCxnSpPr>
        <p:spPr>
          <a:xfrm rot="5400000">
            <a:off x="3490267" y="4183184"/>
            <a:ext cx="164937" cy="102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05" name="Elbow Connector 104"/>
          <p:cNvCxnSpPr>
            <a:stCxn id="93" idx="2"/>
            <a:endCxn id="94" idx="0"/>
          </p:cNvCxnSpPr>
          <p:nvPr/>
        </p:nvCxnSpPr>
        <p:spPr>
          <a:xfrm rot="16200000" flipH="1">
            <a:off x="5432716" y="4182480"/>
            <a:ext cx="164937" cy="243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a:xfrm>
            <a:off x="4807128" y="1636017"/>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HabC</a:t>
            </a:r>
          </a:p>
        </p:txBody>
      </p:sp>
      <p:cxnSp>
        <p:nvCxnSpPr>
          <p:cNvPr id="107" name="Elbow Connector 106"/>
          <p:cNvCxnSpPr>
            <a:stCxn id="96" idx="2"/>
            <a:endCxn id="97" idx="0"/>
          </p:cNvCxnSpPr>
          <p:nvPr/>
        </p:nvCxnSpPr>
        <p:spPr>
          <a:xfrm rot="16200000" flipH="1">
            <a:off x="3966373" y="1851000"/>
            <a:ext cx="541836" cy="523949"/>
          </a:xfrm>
          <a:prstGeom prst="bentConnector3">
            <a:avLst>
              <a:gd name="adj1" fmla="val 35233"/>
            </a:avLst>
          </a:prstGeom>
          <a:ln>
            <a:tailEnd type="arrow"/>
          </a:ln>
        </p:spPr>
        <p:style>
          <a:lnRef idx="2">
            <a:schemeClr val="dk1"/>
          </a:lnRef>
          <a:fillRef idx="0">
            <a:schemeClr val="dk1"/>
          </a:fillRef>
          <a:effectRef idx="1">
            <a:schemeClr val="dk1"/>
          </a:effectRef>
          <a:fontRef idx="minor">
            <a:schemeClr val="tx1"/>
          </a:fontRef>
        </p:style>
      </p:cxnSp>
      <p:cxnSp>
        <p:nvCxnSpPr>
          <p:cNvPr id="108" name="Elbow Connector 107"/>
          <p:cNvCxnSpPr>
            <a:stCxn id="106" idx="2"/>
            <a:endCxn id="97" idx="0"/>
          </p:cNvCxnSpPr>
          <p:nvPr/>
        </p:nvCxnSpPr>
        <p:spPr>
          <a:xfrm rot="5400000">
            <a:off x="4496243" y="1845079"/>
            <a:ext cx="541836" cy="535790"/>
          </a:xfrm>
          <a:prstGeom prst="bentConnector3">
            <a:avLst>
              <a:gd name="adj1" fmla="val 35234"/>
            </a:avLst>
          </a:prstGeom>
          <a:ln>
            <a:tailEnd type="arrow"/>
          </a:ln>
        </p:spPr>
        <p:style>
          <a:lnRef idx="2">
            <a:schemeClr val="dk1"/>
          </a:lnRef>
          <a:fillRef idx="0">
            <a:schemeClr val="dk1"/>
          </a:fillRef>
          <a:effectRef idx="1">
            <a:schemeClr val="dk1"/>
          </a:effectRef>
          <a:fontRef idx="minor">
            <a:schemeClr val="tx1"/>
          </a:fontRef>
        </p:style>
      </p:cxnSp>
      <p:sp>
        <p:nvSpPr>
          <p:cNvPr id="173" name="Rounded Rectangle 172"/>
          <p:cNvSpPr/>
          <p:nvPr/>
        </p:nvSpPr>
        <p:spPr>
          <a:xfrm>
            <a:off x="3803197" y="3243544"/>
            <a:ext cx="1849053" cy="412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750" b="1" dirty="0"/>
              <a:t>Open </a:t>
            </a:r>
          </a:p>
          <a:p>
            <a:r>
              <a:rPr lang="en-US" sz="750" b="1" dirty="0"/>
              <a:t>Community </a:t>
            </a:r>
          </a:p>
          <a:p>
            <a:r>
              <a:rPr lang="en-US" sz="750" b="1" dirty="0"/>
              <a:t>Runtime</a:t>
            </a:r>
          </a:p>
        </p:txBody>
      </p:sp>
      <p:sp>
        <p:nvSpPr>
          <p:cNvPr id="174" name="TextBox 173"/>
          <p:cNvSpPr txBox="1"/>
          <p:nvPr/>
        </p:nvSpPr>
        <p:spPr>
          <a:xfrm>
            <a:off x="4425782" y="3217664"/>
            <a:ext cx="675365" cy="477054"/>
          </a:xfrm>
          <a:prstGeom prst="rect">
            <a:avLst/>
          </a:prstGeom>
          <a:noFill/>
        </p:spPr>
        <p:txBody>
          <a:bodyPr wrap="square" rtlCol="0">
            <a:spAutoFit/>
          </a:bodyPr>
          <a:lstStyle/>
          <a:p>
            <a:pPr>
              <a:lnSpc>
                <a:spcPts val="506"/>
              </a:lnSpc>
            </a:pPr>
            <a:r>
              <a:rPr lang="en-US" sz="525" b="1" dirty="0"/>
              <a:t>Event driven</a:t>
            </a:r>
          </a:p>
          <a:p>
            <a:pPr>
              <a:lnSpc>
                <a:spcPts val="506"/>
              </a:lnSpc>
            </a:pPr>
            <a:r>
              <a:rPr lang="en-US" sz="525" b="1" dirty="0"/>
              <a:t>Resiliency support</a:t>
            </a:r>
          </a:p>
          <a:p>
            <a:pPr>
              <a:lnSpc>
                <a:spcPts val="506"/>
              </a:lnSpc>
            </a:pPr>
            <a:r>
              <a:rPr lang="en-US" sz="525" b="1" dirty="0"/>
              <a:t>Introspection </a:t>
            </a:r>
          </a:p>
          <a:p>
            <a:pPr>
              <a:lnSpc>
                <a:spcPts val="506"/>
              </a:lnSpc>
            </a:pPr>
            <a:r>
              <a:rPr lang="en-US" sz="525" b="1" dirty="0"/>
              <a:t>Adaptation</a:t>
            </a:r>
          </a:p>
          <a:p>
            <a:pPr>
              <a:lnSpc>
                <a:spcPts val="506"/>
              </a:lnSpc>
            </a:pPr>
            <a:r>
              <a:rPr lang="en-US" sz="525" b="1" dirty="0"/>
              <a:t>Async support</a:t>
            </a:r>
          </a:p>
        </p:txBody>
      </p:sp>
      <p:sp>
        <p:nvSpPr>
          <p:cNvPr id="171" name="Rounded Rectangle 170"/>
          <p:cNvSpPr/>
          <p:nvPr/>
        </p:nvSpPr>
        <p:spPr>
          <a:xfrm>
            <a:off x="6021022" y="3800098"/>
            <a:ext cx="891890" cy="4163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en-US" sz="750" b="1" dirty="0"/>
              <a:t>POSIX, </a:t>
            </a:r>
          </a:p>
          <a:p>
            <a:pPr algn="r"/>
            <a:r>
              <a:rPr lang="en-US" sz="750" b="1" dirty="0"/>
              <a:t>etc.</a:t>
            </a:r>
            <a:endParaRPr lang="en-US" sz="600" b="1" dirty="0"/>
          </a:p>
        </p:txBody>
      </p:sp>
      <p:sp>
        <p:nvSpPr>
          <p:cNvPr id="172" name="TextBox 171"/>
          <p:cNvSpPr txBox="1"/>
          <p:nvPr/>
        </p:nvSpPr>
        <p:spPr>
          <a:xfrm>
            <a:off x="5976993" y="3802148"/>
            <a:ext cx="663600" cy="484748"/>
          </a:xfrm>
          <a:prstGeom prst="rect">
            <a:avLst/>
          </a:prstGeom>
          <a:noFill/>
        </p:spPr>
        <p:txBody>
          <a:bodyPr wrap="square" rtlCol="0">
            <a:spAutoFit/>
          </a:bodyPr>
          <a:lstStyle/>
          <a:p>
            <a:r>
              <a:rPr lang="en-US" sz="525" b="1" dirty="0"/>
              <a:t>Minimal syscall(),</a:t>
            </a:r>
          </a:p>
          <a:p>
            <a:pPr>
              <a:lnSpc>
                <a:spcPts val="619"/>
              </a:lnSpc>
            </a:pPr>
            <a:r>
              <a:rPr lang="en-US" sz="525" b="1" dirty="0"/>
              <a:t>libC, libFortran, libM, </a:t>
            </a:r>
            <a:r>
              <a:rPr lang="en-US" sz="525" b="1" dirty="0" err="1"/>
              <a:t>libstdc</a:t>
            </a:r>
            <a:r>
              <a:rPr lang="en-US" sz="525" b="1" dirty="0"/>
              <a:t>++ </a:t>
            </a:r>
          </a:p>
        </p:txBody>
      </p:sp>
      <p:sp>
        <p:nvSpPr>
          <p:cNvPr id="111" name="TextBox 110"/>
          <p:cNvSpPr txBox="1"/>
          <p:nvPr/>
        </p:nvSpPr>
        <p:spPr>
          <a:xfrm>
            <a:off x="5014502" y="3215899"/>
            <a:ext cx="675365" cy="477054"/>
          </a:xfrm>
          <a:prstGeom prst="rect">
            <a:avLst/>
          </a:prstGeom>
          <a:noFill/>
        </p:spPr>
        <p:txBody>
          <a:bodyPr wrap="square" rtlCol="0">
            <a:spAutoFit/>
          </a:bodyPr>
          <a:lstStyle/>
          <a:p>
            <a:pPr>
              <a:lnSpc>
                <a:spcPts val="506"/>
              </a:lnSpc>
            </a:pPr>
            <a:r>
              <a:rPr lang="en-US" sz="525" b="1" dirty="0"/>
              <a:t>Work with</a:t>
            </a:r>
          </a:p>
          <a:p>
            <a:pPr>
              <a:lnSpc>
                <a:spcPts val="506"/>
              </a:lnSpc>
            </a:pPr>
            <a:r>
              <a:rPr lang="en-US" sz="525" b="1" dirty="0"/>
              <a:t>XPRESS</a:t>
            </a:r>
          </a:p>
          <a:p>
            <a:pPr>
              <a:lnSpc>
                <a:spcPts val="506"/>
              </a:lnSpc>
            </a:pPr>
            <a:r>
              <a:rPr lang="en-US" sz="525" b="1" dirty="0"/>
              <a:t>HPX</a:t>
            </a:r>
          </a:p>
          <a:p>
            <a:pPr>
              <a:lnSpc>
                <a:spcPts val="506"/>
              </a:lnSpc>
            </a:pPr>
            <a:r>
              <a:rPr lang="en-US" sz="525" b="1" dirty="0"/>
              <a:t>SLEEC</a:t>
            </a:r>
          </a:p>
          <a:p>
            <a:pPr>
              <a:lnSpc>
                <a:spcPts val="506"/>
              </a:lnSpc>
            </a:pPr>
            <a:r>
              <a:rPr lang="en-US" sz="525" b="1" dirty="0"/>
              <a:t>For best functionality</a:t>
            </a:r>
          </a:p>
        </p:txBody>
      </p:sp>
      <p:cxnSp>
        <p:nvCxnSpPr>
          <p:cNvPr id="112" name="Straight Arrow Connector 111"/>
          <p:cNvCxnSpPr>
            <a:stCxn id="97" idx="2"/>
            <a:endCxn id="99" idx="0"/>
          </p:cNvCxnSpPr>
          <p:nvPr/>
        </p:nvCxnSpPr>
        <p:spPr>
          <a:xfrm flipH="1">
            <a:off x="4495973" y="2589931"/>
            <a:ext cx="3293" cy="151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a:xfrm>
            <a:off x="5648540" y="1251356"/>
            <a:ext cx="642659"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a:t>
            </a:r>
          </a:p>
        </p:txBody>
      </p:sp>
      <p:sp>
        <p:nvSpPr>
          <p:cNvPr id="162" name="Rounded Rectangle 161"/>
          <p:cNvSpPr/>
          <p:nvPr/>
        </p:nvSpPr>
        <p:spPr>
          <a:xfrm>
            <a:off x="5651436" y="2115741"/>
            <a:ext cx="63250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63" name="Rounded Rectangle 162"/>
          <p:cNvSpPr/>
          <p:nvPr/>
        </p:nvSpPr>
        <p:spPr>
          <a:xfrm>
            <a:off x="5511763" y="2716200"/>
            <a:ext cx="910646" cy="2884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64" name="Straight Arrow Connector 163"/>
          <p:cNvCxnSpPr>
            <a:stCxn id="162" idx="2"/>
            <a:endCxn id="163" idx="0"/>
          </p:cNvCxnSpPr>
          <p:nvPr/>
        </p:nvCxnSpPr>
        <p:spPr>
          <a:xfrm flipH="1">
            <a:off x="5967086" y="2321780"/>
            <a:ext cx="604"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501968" y="1732020"/>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66" name="Rounded Rectangle 165"/>
          <p:cNvSpPr/>
          <p:nvPr/>
        </p:nvSpPr>
        <p:spPr>
          <a:xfrm>
            <a:off x="5999264" y="1730622"/>
            <a:ext cx="543878" cy="2028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Fortran</a:t>
            </a:r>
          </a:p>
        </p:txBody>
      </p:sp>
      <p:cxnSp>
        <p:nvCxnSpPr>
          <p:cNvPr id="167" name="Elbow Connector 166"/>
          <p:cNvCxnSpPr>
            <a:stCxn id="160" idx="2"/>
            <a:endCxn id="165" idx="0"/>
          </p:cNvCxnSpPr>
          <p:nvPr/>
        </p:nvCxnSpPr>
        <p:spPr>
          <a:xfrm rot="5400000">
            <a:off x="5712570" y="1474719"/>
            <a:ext cx="274625" cy="23997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60" idx="2"/>
            <a:endCxn id="166" idx="0"/>
          </p:cNvCxnSpPr>
          <p:nvPr/>
        </p:nvCxnSpPr>
        <p:spPr>
          <a:xfrm rot="16200000" flipH="1">
            <a:off x="5983923" y="1443341"/>
            <a:ext cx="273227" cy="30133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65" idx="2"/>
            <a:endCxn id="162" idx="0"/>
          </p:cNvCxnSpPr>
          <p:nvPr/>
        </p:nvCxnSpPr>
        <p:spPr>
          <a:xfrm rot="16200000" flipH="1">
            <a:off x="5759951" y="1908002"/>
            <a:ext cx="177683" cy="237795"/>
          </a:xfrm>
          <a:prstGeom prst="bentConnector3">
            <a:avLst>
              <a:gd name="adj1" fmla="val 3339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66" idx="2"/>
            <a:endCxn id="162" idx="0"/>
          </p:cNvCxnSpPr>
          <p:nvPr/>
        </p:nvCxnSpPr>
        <p:spPr>
          <a:xfrm rot="5400000">
            <a:off x="6028309" y="1872847"/>
            <a:ext cx="182276" cy="303513"/>
          </a:xfrm>
          <a:prstGeom prst="bentConnector3">
            <a:avLst>
              <a:gd name="adj1" fmla="val 33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55" idx="2"/>
          </p:cNvCxnSpPr>
          <p:nvPr/>
        </p:nvCxnSpPr>
        <p:spPr>
          <a:xfrm rot="5400000">
            <a:off x="6499852" y="2468073"/>
            <a:ext cx="87586" cy="115092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799327" y="1252568"/>
            <a:ext cx="642660"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DSL, SEJITS</a:t>
            </a:r>
          </a:p>
        </p:txBody>
      </p:sp>
      <p:sp>
        <p:nvSpPr>
          <p:cNvPr id="154" name="Rounded Rectangle 153"/>
          <p:cNvSpPr/>
          <p:nvPr/>
        </p:nvSpPr>
        <p:spPr>
          <a:xfrm>
            <a:off x="6802223" y="2110830"/>
            <a:ext cx="632508" cy="2060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ROSE</a:t>
            </a:r>
          </a:p>
        </p:txBody>
      </p:sp>
      <p:sp>
        <p:nvSpPr>
          <p:cNvPr id="155" name="Rounded Rectangle 154"/>
          <p:cNvSpPr/>
          <p:nvPr/>
        </p:nvSpPr>
        <p:spPr>
          <a:xfrm>
            <a:off x="6711543" y="2711289"/>
            <a:ext cx="815129" cy="28845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Low-level compiler</a:t>
            </a:r>
          </a:p>
        </p:txBody>
      </p:sp>
      <p:cxnSp>
        <p:nvCxnSpPr>
          <p:cNvPr id="156" name="Straight Arrow Connector 155"/>
          <p:cNvCxnSpPr>
            <a:stCxn id="154" idx="2"/>
            <a:endCxn id="155" idx="0"/>
          </p:cNvCxnSpPr>
          <p:nvPr/>
        </p:nvCxnSpPr>
        <p:spPr>
          <a:xfrm>
            <a:off x="7118477" y="2316869"/>
            <a:ext cx="631" cy="3944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6868631" y="1730621"/>
            <a:ext cx="509710" cy="251565"/>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Python</a:t>
            </a:r>
          </a:p>
        </p:txBody>
      </p:sp>
      <p:cxnSp>
        <p:nvCxnSpPr>
          <p:cNvPr id="158" name="Straight Arrow Connector 157"/>
          <p:cNvCxnSpPr>
            <a:stCxn id="153" idx="2"/>
            <a:endCxn id="157" idx="0"/>
          </p:cNvCxnSpPr>
          <p:nvPr/>
        </p:nvCxnSpPr>
        <p:spPr>
          <a:xfrm>
            <a:off x="7120657" y="1458607"/>
            <a:ext cx="2829" cy="27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2"/>
            <a:endCxn id="154" idx="0"/>
          </p:cNvCxnSpPr>
          <p:nvPr/>
        </p:nvCxnSpPr>
        <p:spPr>
          <a:xfrm flipH="1">
            <a:off x="7118477" y="1982186"/>
            <a:ext cx="5009" cy="1286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2296953"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5" name="Rounded Rectangle 134"/>
          <p:cNvSpPr/>
          <p:nvPr/>
        </p:nvSpPr>
        <p:spPr>
          <a:xfrm>
            <a:off x="2784417" y="1888912"/>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C++</a:t>
            </a:r>
          </a:p>
        </p:txBody>
      </p:sp>
      <p:sp>
        <p:nvSpPr>
          <p:cNvPr id="136" name="Rounded Rectangle 135"/>
          <p:cNvSpPr/>
          <p:nvPr/>
        </p:nvSpPr>
        <p:spPr>
          <a:xfrm>
            <a:off x="3278490" y="1887516"/>
            <a:ext cx="537723"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Fortran</a:t>
            </a:r>
          </a:p>
        </p:txBody>
      </p:sp>
      <p:sp>
        <p:nvSpPr>
          <p:cNvPr id="137" name="Rounded Rectangle 136"/>
          <p:cNvSpPr/>
          <p:nvPr/>
        </p:nvSpPr>
        <p:spPr>
          <a:xfrm>
            <a:off x="1748795" y="1887516"/>
            <a:ext cx="526382" cy="1973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80" b="1" dirty="0"/>
              <a:t>Python</a:t>
            </a:r>
          </a:p>
        </p:txBody>
      </p:sp>
      <p:sp>
        <p:nvSpPr>
          <p:cNvPr id="138" name="Rounded Rectangle 137"/>
          <p:cNvSpPr/>
          <p:nvPr/>
        </p:nvSpPr>
        <p:spPr>
          <a:xfrm>
            <a:off x="2287090"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MPI*</a:t>
            </a:r>
          </a:p>
        </p:txBody>
      </p:sp>
      <p:sp>
        <p:nvSpPr>
          <p:cNvPr id="139" name="Rounded Rectangle 138"/>
          <p:cNvSpPr/>
          <p:nvPr/>
        </p:nvSpPr>
        <p:spPr>
          <a:xfrm>
            <a:off x="2782281"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OMP*</a:t>
            </a:r>
          </a:p>
        </p:txBody>
      </p:sp>
      <p:sp>
        <p:nvSpPr>
          <p:cNvPr id="140" name="Rounded Rectangle 139"/>
          <p:cNvSpPr/>
          <p:nvPr/>
        </p:nvSpPr>
        <p:spPr>
          <a:xfrm>
            <a:off x="3277472"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 . .</a:t>
            </a:r>
          </a:p>
        </p:txBody>
      </p:sp>
      <p:sp>
        <p:nvSpPr>
          <p:cNvPr id="141" name="Rounded Rectangle 140"/>
          <p:cNvSpPr/>
          <p:nvPr/>
        </p:nvSpPr>
        <p:spPr>
          <a:xfrm>
            <a:off x="1791899" y="2409855"/>
            <a:ext cx="455855"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75" b="1" dirty="0"/>
              <a:t>TBB </a:t>
            </a:r>
          </a:p>
        </p:txBody>
      </p:sp>
      <p:sp>
        <p:nvSpPr>
          <p:cNvPr id="142" name="Right Brace 141"/>
          <p:cNvSpPr/>
          <p:nvPr/>
        </p:nvSpPr>
        <p:spPr>
          <a:xfrm rot="5400000">
            <a:off x="2725392" y="1914738"/>
            <a:ext cx="75755" cy="1492743"/>
          </a:xfrm>
          <a:prstGeom prst="rightBrace">
            <a:avLst>
              <a:gd name="adj1" fmla="val 8333"/>
              <a:gd name="adj2" fmla="val 45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sp>
        <p:nvSpPr>
          <p:cNvPr id="143" name="Right Brace 142"/>
          <p:cNvSpPr/>
          <p:nvPr/>
        </p:nvSpPr>
        <p:spPr>
          <a:xfrm rot="16200000">
            <a:off x="2717986" y="1606422"/>
            <a:ext cx="93126" cy="1495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b="1"/>
          </a:p>
        </p:txBody>
      </p:sp>
      <p:cxnSp>
        <p:nvCxnSpPr>
          <p:cNvPr id="144" name="Elbow Connector 143"/>
          <p:cNvCxnSpPr>
            <a:stCxn id="137" idx="2"/>
            <a:endCxn id="143" idx="1"/>
          </p:cNvCxnSpPr>
          <p:nvPr/>
        </p:nvCxnSpPr>
        <p:spPr>
          <a:xfrm rot="16200000" flipH="1">
            <a:off x="2276969" y="1819931"/>
            <a:ext cx="222596" cy="752563"/>
          </a:xfrm>
          <a:prstGeom prst="bentConnector3">
            <a:avLst>
              <a:gd name="adj1" fmla="val 33861"/>
            </a:avLst>
          </a:prstGeom>
          <a:ln>
            <a:tailEnd type="arrow"/>
          </a:ln>
        </p:spPr>
        <p:style>
          <a:lnRef idx="2">
            <a:schemeClr val="dk1"/>
          </a:lnRef>
          <a:fillRef idx="0">
            <a:schemeClr val="dk1"/>
          </a:fillRef>
          <a:effectRef idx="1">
            <a:schemeClr val="dk1"/>
          </a:effectRef>
          <a:fontRef idx="minor">
            <a:schemeClr val="tx1"/>
          </a:fontRef>
        </p:style>
      </p:cxnSp>
      <p:cxnSp>
        <p:nvCxnSpPr>
          <p:cNvPr id="145" name="Elbow Connector 144"/>
          <p:cNvCxnSpPr>
            <a:stCxn id="134" idx="2"/>
            <a:endCxn id="143" idx="1"/>
          </p:cNvCxnSpPr>
          <p:nvPr/>
        </p:nvCxnSpPr>
        <p:spPr>
          <a:xfrm rot="16200000" flipH="1">
            <a:off x="2538435" y="2081397"/>
            <a:ext cx="212560" cy="239668"/>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6" name="Elbow Connector 145"/>
          <p:cNvCxnSpPr>
            <a:stCxn id="135" idx="2"/>
            <a:endCxn id="143" idx="1"/>
          </p:cNvCxnSpPr>
          <p:nvPr/>
        </p:nvCxnSpPr>
        <p:spPr>
          <a:xfrm rot="5400000">
            <a:off x="2782167" y="2077333"/>
            <a:ext cx="212560" cy="247796"/>
          </a:xfrm>
          <a:prstGeom prst="bentConnector3">
            <a:avLst>
              <a:gd name="adj1" fmla="val 30738"/>
            </a:avLst>
          </a:prstGeom>
          <a:ln>
            <a:tailEnd type="arrow"/>
          </a:ln>
        </p:spPr>
        <p:style>
          <a:lnRef idx="2">
            <a:schemeClr val="dk1"/>
          </a:lnRef>
          <a:fillRef idx="0">
            <a:schemeClr val="dk1"/>
          </a:fillRef>
          <a:effectRef idx="1">
            <a:schemeClr val="dk1"/>
          </a:effectRef>
          <a:fontRef idx="minor">
            <a:schemeClr val="tx1"/>
          </a:fontRef>
        </p:style>
      </p:cxnSp>
      <p:cxnSp>
        <p:nvCxnSpPr>
          <p:cNvPr id="147" name="Elbow Connector 146"/>
          <p:cNvCxnSpPr>
            <a:stCxn id="136" idx="2"/>
            <a:endCxn id="143" idx="1"/>
          </p:cNvCxnSpPr>
          <p:nvPr/>
        </p:nvCxnSpPr>
        <p:spPr>
          <a:xfrm rot="5400000">
            <a:off x="3044653" y="1804812"/>
            <a:ext cx="222596" cy="782803"/>
          </a:xfrm>
          <a:prstGeom prst="bentConnector3">
            <a:avLst>
              <a:gd name="adj1" fmla="val 33860"/>
            </a:avLst>
          </a:prstGeom>
          <a:ln>
            <a:tailEnd type="arrow"/>
          </a:ln>
        </p:spPr>
        <p:style>
          <a:lnRef idx="2">
            <a:schemeClr val="dk1"/>
          </a:lnRef>
          <a:fillRef idx="0">
            <a:schemeClr val="dk1"/>
          </a:fillRef>
          <a:effectRef idx="1">
            <a:schemeClr val="dk1"/>
          </a:effectRef>
          <a:fontRef idx="minor">
            <a:schemeClr val="tx1"/>
          </a:fontRef>
        </p:style>
      </p:cxnSp>
      <p:cxnSp>
        <p:nvCxnSpPr>
          <p:cNvPr id="150" name="Elbow Connector 149"/>
          <p:cNvCxnSpPr>
            <a:stCxn id="132" idx="4"/>
          </p:cNvCxnSpPr>
          <p:nvPr/>
        </p:nvCxnSpPr>
        <p:spPr>
          <a:xfrm rot="5400000" flipH="1" flipV="1">
            <a:off x="3265289" y="2024594"/>
            <a:ext cx="435012" cy="1299021"/>
          </a:xfrm>
          <a:prstGeom prst="bentConnector4">
            <a:avLst>
              <a:gd name="adj1" fmla="val 1407"/>
              <a:gd name="adj2" fmla="val 83475"/>
            </a:avLst>
          </a:prstGeom>
          <a:ln>
            <a:solidFill>
              <a:srgbClr val="7030A0"/>
            </a:solidFill>
            <a:prstDash val="dashDot"/>
            <a:tailEnd type="arrow"/>
          </a:ln>
        </p:spPr>
        <p:style>
          <a:lnRef idx="2">
            <a:schemeClr val="accent3"/>
          </a:lnRef>
          <a:fillRef idx="0">
            <a:schemeClr val="accent3"/>
          </a:fillRef>
          <a:effectRef idx="1">
            <a:schemeClr val="accent3"/>
          </a:effectRef>
          <a:fontRef idx="minor">
            <a:schemeClr val="tx1"/>
          </a:fontRef>
        </p:style>
      </p:cxnSp>
      <p:cxnSp>
        <p:nvCxnSpPr>
          <p:cNvPr id="151" name="Straight Arrow Connector 150"/>
          <p:cNvCxnSpPr/>
          <p:nvPr/>
        </p:nvCxnSpPr>
        <p:spPr>
          <a:xfrm flipV="1">
            <a:off x="2833284" y="2877444"/>
            <a:ext cx="1289606" cy="380"/>
          </a:xfrm>
          <a:prstGeom prst="straightConnector1">
            <a:avLst/>
          </a:prstGeom>
          <a:ln w="28575">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820852" y="2866886"/>
            <a:ext cx="24864" cy="247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b="1"/>
          </a:p>
        </p:txBody>
      </p:sp>
      <p:sp>
        <p:nvSpPr>
          <p:cNvPr id="133" name="Rounded Rectangle 132"/>
          <p:cNvSpPr/>
          <p:nvPr/>
        </p:nvSpPr>
        <p:spPr>
          <a:xfrm>
            <a:off x="1992247" y="979721"/>
            <a:ext cx="1533330" cy="217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Evolutionary Environment</a:t>
            </a:r>
          </a:p>
        </p:txBody>
      </p:sp>
      <p:sp>
        <p:nvSpPr>
          <p:cNvPr id="117" name="Rounded Rectangle 116"/>
          <p:cNvSpPr/>
          <p:nvPr/>
        </p:nvSpPr>
        <p:spPr>
          <a:xfrm>
            <a:off x="3728963" y="985309"/>
            <a:ext cx="1534020"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Revolutionary Environment</a:t>
            </a:r>
          </a:p>
        </p:txBody>
      </p:sp>
      <p:sp>
        <p:nvSpPr>
          <p:cNvPr id="118" name="Rounded Rectangle 117"/>
          <p:cNvSpPr/>
          <p:nvPr/>
        </p:nvSpPr>
        <p:spPr>
          <a:xfrm>
            <a:off x="5462922" y="985309"/>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D-TEC</a:t>
            </a:r>
          </a:p>
        </p:txBody>
      </p:sp>
      <p:sp>
        <p:nvSpPr>
          <p:cNvPr id="119" name="Rounded Rectangle 118"/>
          <p:cNvSpPr/>
          <p:nvPr/>
        </p:nvSpPr>
        <p:spPr>
          <a:xfrm>
            <a:off x="6641912" y="990897"/>
            <a:ext cx="1028048" cy="2060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25" b="1" i="1" dirty="0"/>
              <a:t>DEGAS</a:t>
            </a:r>
          </a:p>
        </p:txBody>
      </p:sp>
      <p:cxnSp>
        <p:nvCxnSpPr>
          <p:cNvPr id="120" name="Elbow Connector 119"/>
          <p:cNvCxnSpPr>
            <a:stCxn id="98" idx="2"/>
            <a:endCxn id="97" idx="3"/>
          </p:cNvCxnSpPr>
          <p:nvPr/>
        </p:nvCxnSpPr>
        <p:spPr>
          <a:xfrm rot="5400000">
            <a:off x="4858067" y="2325265"/>
            <a:ext cx="166402" cy="156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95" idx="2"/>
            <a:endCxn id="97" idx="0"/>
          </p:cNvCxnSpPr>
          <p:nvPr/>
        </p:nvCxnSpPr>
        <p:spPr>
          <a:xfrm>
            <a:off x="4495975" y="1842056"/>
            <a:ext cx="3292" cy="541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2" name="Elbow Connector 121"/>
          <p:cNvCxnSpPr>
            <a:endCxn id="98" idx="1"/>
          </p:cNvCxnSpPr>
          <p:nvPr/>
        </p:nvCxnSpPr>
        <p:spPr>
          <a:xfrm rot="16200000" flipH="1">
            <a:off x="4473145" y="2044005"/>
            <a:ext cx="193742" cy="1532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87265" y="1582510"/>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14838" y="3243271"/>
            <a:ext cx="692818" cy="253916"/>
          </a:xfrm>
          <a:prstGeom prst="rect">
            <a:avLst/>
          </a:prstGeom>
          <a:noFill/>
        </p:spPr>
        <p:txBody>
          <a:bodyPr wrap="none" rtlCol="0">
            <a:spAutoFit/>
          </a:bodyPr>
          <a:lstStyle/>
          <a:p>
            <a:pPr algn="ctr"/>
            <a:r>
              <a:rPr lang="en-US" sz="1050" dirty="0"/>
              <a:t>Runtime</a:t>
            </a:r>
          </a:p>
        </p:txBody>
      </p:sp>
      <p:sp>
        <p:nvSpPr>
          <p:cNvPr id="128" name="TextBox 127"/>
          <p:cNvSpPr txBox="1"/>
          <p:nvPr/>
        </p:nvSpPr>
        <p:spPr>
          <a:xfrm rot="16200000">
            <a:off x="1103487" y="2471598"/>
            <a:ext cx="768159" cy="415498"/>
          </a:xfrm>
          <a:prstGeom prst="rect">
            <a:avLst/>
          </a:prstGeom>
          <a:noFill/>
        </p:spPr>
        <p:txBody>
          <a:bodyPr wrap="none" rtlCol="0">
            <a:spAutoFit/>
          </a:bodyPr>
          <a:lstStyle/>
          <a:p>
            <a:pPr algn="ctr"/>
            <a:r>
              <a:rPr lang="en-US" sz="1050" dirty="0"/>
              <a:t>Tuning</a:t>
            </a:r>
            <a:br>
              <a:rPr lang="en-US" sz="1050" dirty="0"/>
            </a:br>
            <a:r>
              <a:rPr lang="en-US" sz="1050" dirty="0"/>
              <a:t>Specialist</a:t>
            </a:r>
          </a:p>
        </p:txBody>
      </p:sp>
      <p:sp>
        <p:nvSpPr>
          <p:cNvPr id="129" name="TextBox 128"/>
          <p:cNvSpPr txBox="1"/>
          <p:nvPr/>
        </p:nvSpPr>
        <p:spPr>
          <a:xfrm rot="16200000">
            <a:off x="1086854" y="1736395"/>
            <a:ext cx="790601" cy="415498"/>
          </a:xfrm>
          <a:prstGeom prst="rect">
            <a:avLst/>
          </a:prstGeom>
          <a:noFill/>
        </p:spPr>
        <p:txBody>
          <a:bodyPr wrap="none" rtlCol="0">
            <a:spAutoFit/>
          </a:bodyPr>
          <a:lstStyle/>
          <a:p>
            <a:pPr algn="ctr"/>
            <a:r>
              <a:rPr lang="en-US" sz="1050" dirty="0"/>
              <a:t>Algorithm</a:t>
            </a:r>
            <a:br>
              <a:rPr lang="en-US" sz="1050" dirty="0"/>
            </a:br>
            <a:r>
              <a:rPr lang="en-US" sz="1050" dirty="0"/>
              <a:t>Specialist</a:t>
            </a:r>
          </a:p>
        </p:txBody>
      </p:sp>
      <p:sp>
        <p:nvSpPr>
          <p:cNvPr id="130" name="TextBox 129"/>
          <p:cNvSpPr txBox="1"/>
          <p:nvPr/>
        </p:nvSpPr>
        <p:spPr>
          <a:xfrm rot="16200000">
            <a:off x="1098075" y="1067978"/>
            <a:ext cx="768159" cy="415498"/>
          </a:xfrm>
          <a:prstGeom prst="rect">
            <a:avLst/>
          </a:prstGeom>
          <a:noFill/>
        </p:spPr>
        <p:txBody>
          <a:bodyPr wrap="none" rtlCol="0">
            <a:spAutoFit/>
          </a:bodyPr>
          <a:lstStyle/>
          <a:p>
            <a:pPr algn="ctr"/>
            <a:r>
              <a:rPr lang="en-US" sz="1050" dirty="0"/>
              <a:t>Domain </a:t>
            </a:r>
            <a:br>
              <a:rPr lang="en-US" sz="1050" dirty="0"/>
            </a:br>
            <a:r>
              <a:rPr lang="en-US" sz="1050" dirty="0"/>
              <a:t>Specialist</a:t>
            </a:r>
          </a:p>
        </p:txBody>
      </p:sp>
      <p:cxnSp>
        <p:nvCxnSpPr>
          <p:cNvPr id="131" name="Straight Connector 130"/>
          <p:cNvCxnSpPr/>
          <p:nvPr/>
        </p:nvCxnSpPr>
        <p:spPr>
          <a:xfrm>
            <a:off x="1387265" y="2349193"/>
            <a:ext cx="634365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rot="10800000">
            <a:off x="8020050" y="905442"/>
            <a:ext cx="697055" cy="3662441"/>
          </a:xfrm>
          <a:prstGeom prst="triangle">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200" b="1" dirty="0"/>
              <a:t>Loss of Semantic Information</a:t>
            </a:r>
          </a:p>
        </p:txBody>
      </p:sp>
      <p:grpSp>
        <p:nvGrpSpPr>
          <p:cNvPr id="176" name="Group 175"/>
          <p:cNvGrpSpPr/>
          <p:nvPr/>
        </p:nvGrpSpPr>
        <p:grpSpPr>
          <a:xfrm rot="5400000">
            <a:off x="-913962" y="2453381"/>
            <a:ext cx="3316232" cy="577081"/>
            <a:chOff x="1188689" y="21827589"/>
            <a:chExt cx="6837528" cy="1253465"/>
          </a:xfrm>
        </p:grpSpPr>
        <p:sp>
          <p:nvSpPr>
            <p:cNvPr id="177" name="Chevron 176"/>
            <p:cNvSpPr/>
            <p:nvPr/>
          </p:nvSpPr>
          <p:spPr>
            <a:xfrm rot="10800000">
              <a:off x="1188689" y="21871175"/>
              <a:ext cx="6837528" cy="1148510"/>
            </a:xfrm>
            <a:prstGeom prst="chevron">
              <a:avLst>
                <a:gd name="adj" fmla="val 452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b="1" dirty="0">
                <a:solidFill>
                  <a:schemeClr val="tx1"/>
                </a:solidFill>
              </a:endParaRPr>
            </a:p>
          </p:txBody>
        </p:sp>
        <p:sp>
          <p:nvSpPr>
            <p:cNvPr id="178" name="TextBox 177"/>
            <p:cNvSpPr txBox="1"/>
            <p:nvPr/>
          </p:nvSpPr>
          <p:spPr>
            <a:xfrm>
              <a:off x="2045794" y="21827589"/>
              <a:ext cx="5474598" cy="1253465"/>
            </a:xfrm>
            <a:prstGeom prst="rect">
              <a:avLst/>
            </a:prstGeom>
            <a:noFill/>
          </p:spPr>
          <p:txBody>
            <a:bodyPr wrap="square" rtlCol="0">
              <a:spAutoFit/>
            </a:bodyPr>
            <a:lstStyle/>
            <a:p>
              <a:r>
                <a:rPr lang="en-US" sz="1350" b="1" dirty="0"/>
                <a:t>Need for semantic information</a:t>
              </a:r>
              <a:endParaRPr lang="en-US" sz="900" b="1" dirty="0"/>
            </a:p>
            <a:p>
              <a:r>
                <a:rPr lang="en-US" sz="900" b="1" dirty="0"/>
                <a:t>(tuning, hints, guides) </a:t>
              </a:r>
            </a:p>
            <a:p>
              <a:r>
                <a:rPr lang="en-US" sz="900" b="1" dirty="0"/>
                <a:t>(collectives, affinity, stream, ..)</a:t>
              </a:r>
            </a:p>
          </p:txBody>
        </p:sp>
      </p:grpSp>
      <p:cxnSp>
        <p:nvCxnSpPr>
          <p:cNvPr id="196" name="Elbow Connector 195"/>
          <p:cNvCxnSpPr>
            <a:stCxn id="142" idx="1"/>
            <a:endCxn id="91" idx="1"/>
          </p:cNvCxnSpPr>
          <p:nvPr/>
        </p:nvCxnSpPr>
        <p:spPr>
          <a:xfrm rot="16200000" flipH="1">
            <a:off x="2341959" y="3190890"/>
            <a:ext cx="1299222" cy="315418"/>
          </a:xfrm>
          <a:prstGeom prst="bentConnector4">
            <a:avLst>
              <a:gd name="adj1" fmla="val 100020"/>
              <a:gd name="adj2" fmla="val 44814"/>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Tree>
    <p:extLst>
      <p:ext uri="{BB962C8B-B14F-4D97-AF65-F5344CB8AC3E}">
        <p14:creationId xmlns:p14="http://schemas.microsoft.com/office/powerpoint/2010/main" val="360662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5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3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2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9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6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6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70"/>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6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2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6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6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6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61"/>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6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5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5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5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5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57"/>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58"/>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5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9"/>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animBg="1"/>
      <p:bldP spid="98" grpId="0" animBg="1"/>
      <p:bldP spid="99" grpId="0" animBg="1"/>
      <p:bldP spid="106" grpId="0" animBg="1"/>
      <p:bldP spid="173" grpId="0" animBg="1"/>
      <p:bldP spid="174" grpId="0"/>
      <p:bldP spid="171" grpId="0" animBg="1"/>
      <p:bldP spid="172" grpId="0"/>
      <p:bldP spid="111" grpId="0"/>
      <p:bldP spid="160" grpId="0" animBg="1"/>
      <p:bldP spid="162" grpId="0" animBg="1"/>
      <p:bldP spid="163" grpId="0" animBg="1"/>
      <p:bldP spid="165" grpId="0" animBg="1"/>
      <p:bldP spid="166" grpId="0" animBg="1"/>
      <p:bldP spid="153" grpId="0" animBg="1"/>
      <p:bldP spid="154" grpId="0" animBg="1"/>
      <p:bldP spid="155" grpId="0" animBg="1"/>
      <p:bldP spid="157"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32" grpId="0" animBg="1"/>
      <p:bldP spid="133" grpId="0" animBg="1"/>
      <p:bldP spid="117" grpId="0" animBg="1"/>
      <p:bldP spid="118" grpId="0" animBg="1"/>
      <p:bldP spid="119" grpId="0" animBg="1"/>
      <p:bldP spid="127" grpId="0"/>
      <p:bldP spid="128" grpId="0"/>
      <p:bldP spid="129" grpId="0"/>
      <p:bldP spid="130" grpId="0"/>
      <p:bldP spid="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p:cNvSpPr>
            <a:spLocks noGrp="1"/>
          </p:cNvSpPr>
          <p:nvPr>
            <p:ph type="title"/>
          </p:nvPr>
        </p:nvSpPr>
        <p:spPr/>
        <p:txBody>
          <a:bodyPr/>
          <a:lstStyle/>
          <a:p>
            <a:r>
              <a:rPr lang="en-US" dirty="0" smtClean="0"/>
              <a:t>Major Points</a:t>
            </a:r>
            <a:endParaRPr lang="en-US" dirty="0"/>
          </a:p>
        </p:txBody>
      </p:sp>
      <p:sp>
        <p:nvSpPr>
          <p:cNvPr id="4" name="Content Placeholder 3"/>
          <p:cNvSpPr>
            <a:spLocks noGrp="1"/>
          </p:cNvSpPr>
          <p:nvPr>
            <p:ph sz="quarter" idx="13"/>
          </p:nvPr>
        </p:nvSpPr>
        <p:spPr>
          <a:xfrm>
            <a:off x="455613" y="810322"/>
            <a:ext cx="8228012" cy="4125951"/>
          </a:xfrm>
        </p:spPr>
        <p:txBody>
          <a:bodyPr>
            <a:normAutofit fontScale="92500" lnSpcReduction="20000"/>
          </a:bodyPr>
          <a:lstStyle/>
          <a:p>
            <a:pPr marL="285750" indent="-285750">
              <a:buFont typeface="Arial" panose="020B0604020202020204" pitchFamily="34" charset="0"/>
              <a:buChar char="•"/>
            </a:pPr>
            <a:r>
              <a:rPr lang="en-US" dirty="0" smtClean="0">
                <a:solidFill>
                  <a:srgbClr val="002060"/>
                </a:solidFill>
              </a:rPr>
              <a:t>All work done under XSTG is available publicly, open-source BSD licensed</a:t>
            </a:r>
          </a:p>
          <a:p>
            <a:pPr marL="511175" lvl="1" indent="-285750">
              <a:buFont typeface="Arial" panose="020B0604020202020204" pitchFamily="34" charset="0"/>
              <a:buChar char="•"/>
            </a:pPr>
            <a:r>
              <a:rPr lang="en-US" dirty="0" smtClean="0">
                <a:hlinkClick r:id="rId2"/>
              </a:rPr>
              <a:t>http://xstack.exascale-tech.com</a:t>
            </a:r>
            <a:endParaRPr lang="en-US" dirty="0" smtClean="0"/>
          </a:p>
          <a:p>
            <a:pPr marL="511175" lvl="1" indent="-285750">
              <a:buFont typeface="Arial" panose="020B0604020202020204" pitchFamily="34" charset="0"/>
              <a:buChar char="•"/>
            </a:pPr>
            <a:r>
              <a:rPr lang="en-US" dirty="0" smtClean="0"/>
              <a:t>Exceptions: </a:t>
            </a:r>
          </a:p>
          <a:p>
            <a:pPr marL="857250" lvl="2" indent="-285750">
              <a:buFont typeface="Arial" panose="020B0604020202020204" pitchFamily="34" charset="0"/>
              <a:buChar char="•"/>
            </a:pPr>
            <a:r>
              <a:rPr lang="en-US" dirty="0" smtClean="0"/>
              <a:t>PNNL has not yet released their OCR implementation at this time</a:t>
            </a:r>
          </a:p>
          <a:p>
            <a:pPr marL="857250" lvl="2" indent="-285750">
              <a:buFont typeface="Arial" panose="020B0604020202020204" pitchFamily="34" charset="0"/>
              <a:buChar char="•"/>
            </a:pPr>
            <a:r>
              <a:rPr lang="en-US" dirty="0" smtClean="0"/>
              <a:t>R-Stream is closed-source with government use rights</a:t>
            </a:r>
          </a:p>
          <a:p>
            <a:pPr marL="285750" indent="-285750">
              <a:buFont typeface="Arial" panose="020B0604020202020204" pitchFamily="34" charset="0"/>
              <a:buChar char="•"/>
            </a:pPr>
            <a:r>
              <a:rPr lang="en-US" dirty="0" smtClean="0">
                <a:solidFill>
                  <a:srgbClr val="002060"/>
                </a:solidFill>
              </a:rPr>
              <a:t>XSTG project has created significant reference implementations</a:t>
            </a:r>
          </a:p>
          <a:p>
            <a:pPr marL="511175" lvl="1" indent="-285750">
              <a:buFont typeface="Arial" panose="020B0604020202020204" pitchFamily="34" charset="0"/>
              <a:buChar char="•"/>
            </a:pPr>
            <a:r>
              <a:rPr lang="en-US" dirty="0" smtClean="0">
                <a:solidFill>
                  <a:srgbClr val="002060"/>
                </a:solidFill>
              </a:rPr>
              <a:t>Formal specification for task-based execution model</a:t>
            </a:r>
          </a:p>
          <a:p>
            <a:pPr marL="511175" lvl="1" indent="-285750">
              <a:buFont typeface="Arial" panose="020B0604020202020204" pitchFamily="34" charset="0"/>
              <a:buChar char="•"/>
            </a:pPr>
            <a:r>
              <a:rPr lang="en-US" dirty="0" smtClean="0">
                <a:solidFill>
                  <a:srgbClr val="002060"/>
                </a:solidFill>
              </a:rPr>
              <a:t>Reference implementation that even in immature form exceeds expectations</a:t>
            </a:r>
          </a:p>
          <a:p>
            <a:pPr marL="511175" lvl="1" indent="-285750">
              <a:buFont typeface="Arial" panose="020B0604020202020204" pitchFamily="34" charset="0"/>
              <a:buChar char="•"/>
            </a:pPr>
            <a:r>
              <a:rPr lang="en-US" dirty="0" smtClean="0">
                <a:solidFill>
                  <a:srgbClr val="002060"/>
                </a:solidFill>
              </a:rPr>
              <a:t>Productivity tools, compilers, profilers, visualizers, re-factored applications, libraries of  kernels and examples, simulators, and tutorials</a:t>
            </a:r>
          </a:p>
          <a:p>
            <a:pPr marL="511175" lvl="1" indent="-285750">
              <a:buFont typeface="Arial" panose="020B0604020202020204" pitchFamily="34" charset="0"/>
              <a:buChar char="•"/>
            </a:pPr>
            <a:r>
              <a:rPr lang="en-US" b="1" dirty="0" smtClean="0">
                <a:solidFill>
                  <a:srgbClr val="002060"/>
                </a:solidFill>
              </a:rPr>
              <a:t>Application workshops every 6 months with the community</a:t>
            </a:r>
          </a:p>
          <a:p>
            <a:pPr algn="ctr"/>
            <a:r>
              <a:rPr lang="en-US" b="1" i="1" dirty="0" smtClean="0">
                <a:solidFill>
                  <a:srgbClr val="FF0000"/>
                </a:solidFill>
              </a:rPr>
              <a:t>XSTG has transitioned from Research to Technology Maturation</a:t>
            </a:r>
            <a:endParaRPr lang="en-US" b="1" i="1" dirty="0">
              <a:solidFill>
                <a:srgbClr val="FF0000"/>
              </a:solidFill>
            </a:endParaRPr>
          </a:p>
        </p:txBody>
      </p:sp>
    </p:spTree>
    <p:extLst>
      <p:ext uri="{BB962C8B-B14F-4D97-AF65-F5344CB8AC3E}">
        <p14:creationId xmlns:p14="http://schemas.microsoft.com/office/powerpoint/2010/main" val="26334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2015-10-18-HPC-SoC-Workshop-and-OCR-v3.potx" id="{9396EAF6-E880-41E8-A9CA-57B262F2ECB3}" vid="{48D09BC7-7358-4175-AE0B-9EC9E5B319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2015-10-18-HPC-SoC-Workshop-and-OCR-v3</Template>
  <TotalTime>0</TotalTime>
  <Words>2397</Words>
  <Application>Microsoft Office PowerPoint</Application>
  <PresentationFormat>On-screen Show (16:9)</PresentationFormat>
  <Paragraphs>781</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Intel Clear</vt:lpstr>
      <vt:lpstr>Intel Clear Pro</vt:lpstr>
      <vt:lpstr>Neo Sans Intel</vt:lpstr>
      <vt:lpstr>Wingdings</vt:lpstr>
      <vt:lpstr>Int_PPT Template_ClearPro_16x9</vt:lpstr>
      <vt:lpstr>X-Stack, Traleika Glacier (XSTG)</vt:lpstr>
      <vt:lpstr>Outline</vt:lpstr>
      <vt:lpstr>Top Extreme-scale Challenges</vt:lpstr>
      <vt:lpstr>Extreme-Scale Programs for Ubiquity</vt:lpstr>
      <vt:lpstr>Compute vs Data Movement</vt:lpstr>
      <vt:lpstr>Memory Hierarchy</vt:lpstr>
      <vt:lpstr>Addressing Challenges</vt:lpstr>
      <vt:lpstr>Software Ecosystem: Support today, find tomorrow</vt:lpstr>
      <vt:lpstr>Major Points</vt:lpstr>
      <vt:lpstr>Embargoed Data</vt:lpstr>
      <vt:lpstr>Task-Execution Runtime (Intel, Rice)</vt:lpstr>
      <vt:lpstr>Open Community Runtime (OCR)</vt:lpstr>
      <vt:lpstr>Runtime Design Principles of OCR</vt:lpstr>
      <vt:lpstr>Productivity: Concurrent Collections (Rice, Intel)</vt:lpstr>
      <vt:lpstr>Productivity: Hierarchically Tiled Arrays (UIUC)</vt:lpstr>
      <vt:lpstr>Productivity: R-Stream (Reservoir Labs)</vt:lpstr>
      <vt:lpstr>R-Stream: Polymorphic Optimizing Translator</vt:lpstr>
      <vt:lpstr>Task-Execution Runtime (PNNL)</vt:lpstr>
      <vt:lpstr>Software Ecosystem: Support today, find tomorrow</vt:lpstr>
      <vt:lpstr>OCR and SoC Methodology: Co-Design</vt:lpstr>
      <vt:lpstr>Execution Engine (XE) architecture – tunable to target</vt:lpstr>
      <vt:lpstr>DOE Community Responses and Thoughts (1/2)</vt:lpstr>
      <vt:lpstr>DOE Community Responses and Thoughts (2/2)</vt:lpstr>
      <vt:lpstr>Progress Report Card</vt:lpstr>
      <vt:lpstr>Future Work: 1 of 2</vt:lpstr>
      <vt:lpstr>Future Work: 2 of 2</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2015-12-03T08:10:13Z</dcterms:created>
  <dcterms:modified xsi:type="dcterms:W3CDTF">2015-12-07T21:42:14Z</dcterms:modified>
</cp:coreProperties>
</file>