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firstSlideNum="0" showSpecialPlsOnTitleSld="0" strictFirstAndLastChars="0" saveSubsetFonts="1" autoCompressPictures="0">
  <p:sldMasterIdLst>
    <p:sldMasterId id="2147483650" r:id="rId1"/>
  </p:sldMasterIdLst>
  <p:notesMasterIdLst>
    <p:notesMasterId r:id="rId12"/>
  </p:notesMasterIdLst>
  <p:handoutMasterIdLst>
    <p:handoutMasterId r:id="rId13"/>
  </p:handoutMasterIdLst>
  <p:sldIdLst>
    <p:sldId id="348" r:id="rId2"/>
    <p:sldId id="352" r:id="rId3"/>
    <p:sldId id="353" r:id="rId4"/>
    <p:sldId id="354" r:id="rId5"/>
    <p:sldId id="364" r:id="rId6"/>
    <p:sldId id="365" r:id="rId7"/>
    <p:sldId id="366" r:id="rId8"/>
    <p:sldId id="367" r:id="rId9"/>
    <p:sldId id="368" r:id="rId10"/>
    <p:sldId id="369" r:id="rId11"/>
  </p:sldIdLst>
  <p:sldSz cx="9144000" cy="6858000" type="screen4x3"/>
  <p:notesSz cx="6858000" cy="9144000"/>
  <p:defaultTextStyle>
    <a:defPPr>
      <a:defRPr lang="en-US"/>
    </a:defPPr>
    <a:lvl1pPr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1pPr>
    <a:lvl2pPr marL="228600" indent="2286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2pPr>
    <a:lvl3pPr marL="457200" indent="4572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3pPr>
    <a:lvl4pPr marL="685800" indent="6858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4pPr>
    <a:lvl5pPr marL="914400" indent="914400" algn="l" defTabSz="457200" rtl="0" fontAlgn="base" hangingPunct="0">
      <a:spcBef>
        <a:spcPct val="0"/>
      </a:spcBef>
      <a:spcAft>
        <a:spcPct val="0"/>
      </a:spcAft>
      <a:defRPr sz="1200" kern="1200">
        <a:solidFill>
          <a:srgbClr val="000000"/>
        </a:solidFill>
        <a:latin typeface="Helvetica" charset="0"/>
        <a:ea typeface="ＭＳ Ｐゴシック" charset="0"/>
        <a:cs typeface="ＭＳ Ｐゴシック" charset="0"/>
        <a:sym typeface="Helvetica" charset="0"/>
      </a:defRPr>
    </a:lvl5pPr>
    <a:lvl6pPr marL="22860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6pPr>
    <a:lvl7pPr marL="27432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7pPr>
    <a:lvl8pPr marL="32004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8pPr>
    <a:lvl9pPr marL="3657600" algn="l" defTabSz="457200" rtl="0" eaLnBrk="1" latinLnBrk="0" hangingPunct="1">
      <a:defRPr sz="1200" kern="1200">
        <a:solidFill>
          <a:srgbClr val="000000"/>
        </a:solidFill>
        <a:latin typeface="Helvetica" charset="0"/>
        <a:ea typeface="ＭＳ Ｐゴシック" charset="0"/>
        <a:cs typeface="ＭＳ Ｐゴシック" charset="0"/>
        <a:sym typeface="Helvetic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BC0"/>
    <a:srgbClr val="2348B7"/>
    <a:srgbClr val="66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4" autoAdjust="0"/>
    <p:restoredTop sz="89397" autoAdjust="0"/>
  </p:normalViewPr>
  <p:slideViewPr>
    <p:cSldViewPr>
      <p:cViewPr>
        <p:scale>
          <a:sx n="74" d="100"/>
          <a:sy n="74" d="100"/>
        </p:scale>
        <p:origin x="-72" y="-7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27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9FB53F8-65B9-794C-9E76-E516F319E003}" type="datetimeFigureOut">
              <a:rPr lang="en-US"/>
              <a:pPr>
                <a:defRPr/>
              </a:pPr>
              <a:t>10/20/2014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F3FA8841-3612-E543-8ABD-C66CE738D90B}" type="slidenum">
              <a:rPr lang="en-US"/>
              <a:pPr>
                <a:defRPr/>
              </a:pPr>
              <a:t>‹#›</a:t>
            </a:fld>
            <a:endParaRPr lang="en-US"/>
          </a:p>
        </p:txBody>
      </p:sp>
    </p:spTree>
    <p:extLst>
      <p:ext uri="{BB962C8B-B14F-4D97-AF65-F5344CB8AC3E}">
        <p14:creationId xmlns:p14="http://schemas.microsoft.com/office/powerpoint/2010/main" val="26781616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sp>
      <p:sp>
        <p:nvSpPr>
          <p:cNvPr id="9218"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noProof="0" smtClean="0">
                <a:sym typeface="Avenir" charset="0"/>
              </a:rPr>
              <a:t>Click to edit Master text styles</a:t>
            </a:r>
          </a:p>
          <a:p>
            <a:pPr lvl="1"/>
            <a:r>
              <a:rPr lang="en-US" noProof="0" smtClean="0">
                <a:sym typeface="Avenir" charset="0"/>
              </a:rPr>
              <a:t>Second level</a:t>
            </a:r>
          </a:p>
          <a:p>
            <a:pPr lvl="2"/>
            <a:r>
              <a:rPr lang="en-US" noProof="0" smtClean="0">
                <a:sym typeface="Avenir" charset="0"/>
              </a:rPr>
              <a:t>Third level</a:t>
            </a:r>
          </a:p>
          <a:p>
            <a:pPr lvl="3"/>
            <a:r>
              <a:rPr lang="en-US" noProof="0" smtClean="0">
                <a:sym typeface="Avenir" charset="0"/>
              </a:rPr>
              <a:t>Fourth level</a:t>
            </a:r>
          </a:p>
          <a:p>
            <a:pPr lvl="4"/>
            <a:r>
              <a:rPr lang="en-US" noProof="0" smtClean="0">
                <a:sym typeface="Avenir" charset="0"/>
              </a:rPr>
              <a:t>Fifth level</a:t>
            </a:r>
          </a:p>
        </p:txBody>
      </p:sp>
    </p:spTree>
    <p:extLst>
      <p:ext uri="{BB962C8B-B14F-4D97-AF65-F5344CB8AC3E}">
        <p14:creationId xmlns:p14="http://schemas.microsoft.com/office/powerpoint/2010/main" val="3054873762"/>
      </p:ext>
    </p:extLst>
  </p:cSld>
  <p:clrMap bg1="lt1" tx1="dk1" bg2="lt2" tx2="dk2" accent1="accent1" accent2="accent2" accent3="accent3" accent4="accent4" accent5="accent5" accent6="accent6" hlink="hlink" folHlink="folHlink"/>
  <p:hf hdr="0" ftr="0" dt="0"/>
  <p:notesStyle>
    <a:lvl1pPr algn="l" defTabSz="457200" rtl="0" eaLnBrk="0" fontAlgn="base" hangingPunct="0">
      <a:lnSpc>
        <a:spcPct val="125000"/>
      </a:lnSpc>
      <a:spcBef>
        <a:spcPct val="0"/>
      </a:spcBef>
      <a:spcAft>
        <a:spcPct val="0"/>
      </a:spcAft>
      <a:defRPr sz="2400" kern="1200">
        <a:solidFill>
          <a:srgbClr val="000000"/>
        </a:solidFill>
        <a:latin typeface="Avenir" charset="0"/>
        <a:ea typeface="ＭＳ Ｐゴシック" charset="0"/>
        <a:cs typeface="Avenir" charset="0"/>
        <a:sym typeface="Avenir" charset="0"/>
      </a:defRPr>
    </a:lvl1pPr>
    <a:lvl2pPr marL="2286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2pPr>
    <a:lvl3pPr marL="4572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3pPr>
    <a:lvl4pPr marL="6858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4pPr>
    <a:lvl5pPr marL="914400" algn="l" defTabSz="457200" rtl="0" eaLnBrk="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EC53794E-7FF4-174E-8C61-4AFE84B1534D}" type="slidenum">
              <a:rPr lang="en-US" smtClean="0"/>
              <a:pPr/>
              <a:t>0</a:t>
            </a:fld>
            <a:endParaRPr lang="en-US"/>
          </a:p>
        </p:txBody>
      </p:sp>
    </p:spTree>
    <p:extLst>
      <p:ext uri="{BB962C8B-B14F-4D97-AF65-F5344CB8AC3E}">
        <p14:creationId xmlns:p14="http://schemas.microsoft.com/office/powerpoint/2010/main" val="1446292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1"/>
            <a:ext cx="6035040" cy="4114800"/>
          </a:xfrm>
        </p:spPr>
        <p:txBody>
          <a:bodyPr>
            <a:normAutofit fontScale="92500"/>
          </a:bodyPr>
          <a:lstStyle/>
          <a:p>
            <a:r>
              <a:rPr lang="en-US" baseline="0" dirty="0" smtClean="0">
                <a:solidFill>
                  <a:srgbClr val="000090"/>
                </a:solidFill>
              </a:rPr>
              <a:t>D-TEC focuses on how to support DSLs for Exascale</a:t>
            </a:r>
          </a:p>
          <a:p>
            <a:endParaRPr lang="en-US" baseline="0" dirty="0" smtClean="0"/>
          </a:p>
          <a:p>
            <a:r>
              <a:rPr lang="en-US" baseline="0" dirty="0" smtClean="0">
                <a:solidFill>
                  <a:srgbClr val="000090"/>
                </a:solidFill>
              </a:rPr>
              <a:t>Two approaches to building DSLs:</a:t>
            </a:r>
          </a:p>
          <a:p>
            <a:pPr lvl="1"/>
            <a:r>
              <a:rPr lang="en-US" dirty="0" smtClean="0">
                <a:solidFill>
                  <a:srgbClr val="215968"/>
                </a:solidFill>
              </a:rPr>
              <a:t>1) Rosebud, used to define DSLs </a:t>
            </a:r>
            <a:r>
              <a:rPr lang="en-US" i="1" dirty="0" smtClean="0">
                <a:solidFill>
                  <a:srgbClr val="008000"/>
                </a:solidFill>
              </a:rPr>
              <a:t>(a novel framework for joint optimization of mixed DSLs)</a:t>
            </a:r>
          </a:p>
          <a:p>
            <a:pPr lvl="2"/>
            <a:r>
              <a:rPr lang="en-US" dirty="0" smtClean="0"/>
              <a:t>DSL specification is used to generate a "DSL plug-in” for Rosebud's DSL compiler </a:t>
            </a:r>
          </a:p>
          <a:p>
            <a:pPr lvl="2"/>
            <a:r>
              <a:rPr lang="en-US" dirty="0" smtClean="0"/>
              <a:t>DSL optimization is done via cost-based search over the space of possible rewritings</a:t>
            </a:r>
          </a:p>
          <a:p>
            <a:pPr lvl="2"/>
            <a:r>
              <a:rPr lang="en-US" dirty="0" smtClean="0"/>
              <a:t>Costs are domain-specific, based on shared abstract machine model + ROSE analysis results</a:t>
            </a:r>
          </a:p>
          <a:p>
            <a:pPr lvl="2"/>
            <a:r>
              <a:rPr lang="en-US" dirty="0" smtClean="0"/>
              <a:t>Cross-DSL optimization occurs naturally via search of combined rewriting space</a:t>
            </a:r>
          </a:p>
          <a:p>
            <a:pPr marL="899355" lvl="2" defTabSz="899355">
              <a:defRPr/>
            </a:pPr>
            <a:r>
              <a:rPr lang="en-US" dirty="0" smtClean="0"/>
              <a:t>Supports both embedded and general DSLs and multiple DSLs in one host-language source file</a:t>
            </a:r>
          </a:p>
          <a:p>
            <a:pPr lvl="2"/>
            <a:endParaRPr lang="en-US" dirty="0" smtClean="0"/>
          </a:p>
          <a:p>
            <a:pPr lvl="1"/>
            <a:r>
              <a:rPr lang="en-US" baseline="0" dirty="0" smtClean="0"/>
              <a:t>2) An approach based on sketching, machine learning, and formal methods </a:t>
            </a:r>
            <a:r>
              <a:rPr lang="en-US" i="1" dirty="0" smtClean="0">
                <a:solidFill>
                  <a:srgbClr val="008000"/>
                </a:solidFill>
              </a:rPr>
              <a:t>(a cutting-edge aspect of our proposal)</a:t>
            </a:r>
          </a:p>
          <a:p>
            <a:pPr lvl="2"/>
            <a:r>
              <a:rPr lang="en-US" dirty="0" smtClean="0"/>
              <a:t>Series of manual refinements steps (code rewrites) define the transformations</a:t>
            </a:r>
          </a:p>
          <a:p>
            <a:pPr lvl="2"/>
            <a:r>
              <a:rPr lang="en-US" dirty="0" smtClean="0"/>
              <a:t>Equivalence checking between steps to verify correctness</a:t>
            </a:r>
          </a:p>
          <a:p>
            <a:pPr lvl="2"/>
            <a:r>
              <a:rPr lang="en-US" dirty="0" smtClean="0"/>
              <a:t>The series of transformations define the DSL compiler using ROSE</a:t>
            </a:r>
          </a:p>
          <a:p>
            <a:pPr lvl="2"/>
            <a:r>
              <a:rPr lang="en-US" dirty="0" smtClean="0"/>
              <a:t>Machine learning is used to drive optimizations</a:t>
            </a:r>
          </a:p>
          <a:p>
            <a:pPr lvl="2"/>
            <a:r>
              <a:rPr lang="en-US" dirty="0" smtClean="0"/>
              <a:t>Supports Embedded DSLs</a:t>
            </a:r>
          </a:p>
          <a:p>
            <a:endParaRPr lang="en-US" dirty="0" smtClean="0"/>
          </a:p>
          <a:p>
            <a:pPr marL="168629" indent="-168629">
              <a:buFontTx/>
              <a:buChar char="•"/>
            </a:pPr>
            <a:r>
              <a:rPr lang="en-US" dirty="0" smtClean="0">
                <a:solidFill>
                  <a:srgbClr val="000090"/>
                </a:solidFill>
              </a:rPr>
              <a:t>Builds on top of a single shared compiler infrastructure: the ROSE compiler infrastructure</a:t>
            </a:r>
          </a:p>
          <a:p>
            <a:pPr marL="168629" indent="-168629">
              <a:buFontTx/>
              <a:buChar char="•"/>
            </a:pPr>
            <a:r>
              <a:rPr lang="en-US" dirty="0" smtClean="0">
                <a:solidFill>
                  <a:srgbClr val="000090"/>
                </a:solidFill>
              </a:rPr>
              <a:t>Uses a single shared runtime system: the SEEC enhanced X10 runtime system</a:t>
            </a:r>
          </a:p>
          <a:p>
            <a:pPr marL="168629" indent="-168629">
              <a:buFontTx/>
              <a:buChar char="•"/>
            </a:pPr>
            <a:r>
              <a:rPr lang="en-US" dirty="0" smtClean="0">
                <a:solidFill>
                  <a:srgbClr val="000090"/>
                </a:solidFill>
              </a:rPr>
              <a:t>A Parameterized Abstract Machine Model informs the compiler and runtime system about the hardware</a:t>
            </a:r>
            <a:endParaRPr lang="en-US" dirty="0">
              <a:solidFill>
                <a:srgbClr val="000090"/>
              </a:solidFill>
            </a:endParaRPr>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F4A6DD1E-07AB-4857-BE57-82B520EA68A7}" type="slidenum">
              <a:rPr lang="en-US" smtClean="0"/>
              <a:pPr/>
              <a:t>1</a:t>
            </a:fld>
            <a:endParaRPr lang="en-US" dirty="0"/>
          </a:p>
        </p:txBody>
      </p:sp>
    </p:spTree>
    <p:extLst>
      <p:ext uri="{BB962C8B-B14F-4D97-AF65-F5344CB8AC3E}">
        <p14:creationId xmlns:p14="http://schemas.microsoft.com/office/powerpoint/2010/main" val="3002670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1"/>
            <a:ext cx="6035040" cy="4114800"/>
          </a:xfrm>
        </p:spPr>
        <p:txBody>
          <a:bodyPr>
            <a:normAutofit fontScale="77500" lnSpcReduction="20000"/>
          </a:bodyPr>
          <a:lstStyle/>
          <a:p>
            <a:r>
              <a:rPr lang="en-US" sz="1200" b="1" dirty="0">
                <a:solidFill>
                  <a:schemeClr val="tx1"/>
                </a:solidFill>
                <a:latin typeface="+mn-lt"/>
                <a:ea typeface="+mn-ea"/>
                <a:cs typeface="+mn-cs"/>
              </a:rPr>
              <a:t>Migration path:  How do we take care of apps  developed using current programming models (e.g. </a:t>
            </a:r>
            <a:r>
              <a:rPr lang="en-US" sz="1200" b="1" dirty="0" err="1">
                <a:solidFill>
                  <a:schemeClr val="tx1"/>
                </a:solidFill>
                <a:latin typeface="+mn-lt"/>
                <a:ea typeface="+mn-ea"/>
                <a:cs typeface="+mn-cs"/>
              </a:rPr>
              <a:t>MPI+OpenMP</a:t>
            </a:r>
            <a:r>
              <a:rPr lang="en-US" sz="1200" b="1" dirty="0">
                <a:solidFill>
                  <a:schemeClr val="tx1"/>
                </a:solidFill>
                <a:latin typeface="+mn-lt"/>
                <a:ea typeface="+mn-ea"/>
                <a:cs typeface="+mn-cs"/>
              </a:rPr>
              <a:t>):</a:t>
            </a:r>
            <a:endParaRPr lang="en-US" sz="1200" dirty="0">
              <a:solidFill>
                <a:schemeClr val="tx1"/>
              </a:solidFill>
              <a:latin typeface="+mn-lt"/>
              <a:ea typeface="+mn-ea"/>
              <a:cs typeface="+mn-cs"/>
            </a:endParaRPr>
          </a:p>
          <a:p>
            <a:r>
              <a:rPr lang="en-US" sz="1200" dirty="0">
                <a:solidFill>
                  <a:schemeClr val="tx1"/>
                </a:solidFill>
                <a:latin typeface="+mn-lt"/>
                <a:ea typeface="+mn-ea"/>
                <a:cs typeface="+mn-cs"/>
              </a:rPr>
              <a:t> </a:t>
            </a:r>
          </a:p>
          <a:p>
            <a:r>
              <a:rPr lang="en-US" sz="1200" dirty="0" err="1">
                <a:solidFill>
                  <a:schemeClr val="tx1"/>
                </a:solidFill>
                <a:latin typeface="+mn-lt"/>
                <a:ea typeface="+mn-ea"/>
                <a:cs typeface="+mn-cs"/>
              </a:rPr>
              <a:t>Traleika</a:t>
            </a:r>
            <a:r>
              <a:rPr lang="en-US" sz="1200" dirty="0">
                <a:solidFill>
                  <a:schemeClr val="tx1"/>
                </a:solidFill>
                <a:latin typeface="+mn-lt"/>
                <a:ea typeface="+mn-ea"/>
                <a:cs typeface="+mn-cs"/>
              </a:rPr>
              <a:t> Glacier envisions an incremental migration path from traditional programming models and runtimes to the revolutionary architecture as detailed in the figure:</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The migration path starts with existing applications implemented in threading models, message passing and/or in a PGAS language currently running on Linux and traditional hardware architecture with standard resource managers (Left side of the figure).</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The </a:t>
            </a:r>
            <a:r>
              <a:rPr lang="en-US" sz="1200" dirty="0" err="1">
                <a:solidFill>
                  <a:schemeClr val="tx1"/>
                </a:solidFill>
                <a:latin typeface="+mn-lt"/>
                <a:ea typeface="+mn-ea"/>
                <a:cs typeface="+mn-cs"/>
              </a:rPr>
              <a:t>exascale</a:t>
            </a:r>
            <a:r>
              <a:rPr lang="en-US" sz="1200" dirty="0">
                <a:solidFill>
                  <a:schemeClr val="tx1"/>
                </a:solidFill>
                <a:latin typeface="+mn-lt"/>
                <a:ea typeface="+mn-ea"/>
                <a:cs typeface="+mn-cs"/>
              </a:rPr>
              <a:t> goal has refactored applications written in high level languages including DSLs that </a:t>
            </a:r>
            <a:r>
              <a:rPr lang="en-US" sz="1200" dirty="0" err="1">
                <a:solidFill>
                  <a:schemeClr val="tx1"/>
                </a:solidFill>
                <a:latin typeface="+mn-lt"/>
                <a:ea typeface="+mn-ea"/>
                <a:cs typeface="+mn-cs"/>
              </a:rPr>
              <a:t>expresse</a:t>
            </a:r>
            <a:r>
              <a:rPr lang="en-US" sz="1200" dirty="0">
                <a:solidFill>
                  <a:schemeClr val="tx1"/>
                </a:solidFill>
                <a:latin typeface="+mn-lt"/>
                <a:ea typeface="+mn-ea"/>
                <a:cs typeface="+mn-cs"/>
              </a:rPr>
              <a:t> the task parallelism of the underlying physics. These applications are tuned by tuning guides, translators and low level compilers that emit efficient event driven tasks. The EDTs are managed by the Open Community Runtime, which allows much finer grain resource management, separation of concerns and the introspection and resiliency necessary for fault tolerance in the targeted billion+ threads of computation at </a:t>
            </a:r>
            <a:r>
              <a:rPr lang="en-US" sz="1200" dirty="0" err="1">
                <a:solidFill>
                  <a:schemeClr val="tx1"/>
                </a:solidFill>
                <a:latin typeface="+mn-lt"/>
                <a:ea typeface="+mn-ea"/>
                <a:cs typeface="+mn-cs"/>
              </a:rPr>
              <a:t>exascale</a:t>
            </a:r>
            <a:r>
              <a:rPr lang="en-US" sz="1200" dirty="0">
                <a:solidFill>
                  <a:schemeClr val="tx1"/>
                </a:solidFill>
                <a:latin typeface="+mn-lt"/>
                <a:ea typeface="+mn-ea"/>
                <a:cs typeface="+mn-cs"/>
              </a:rPr>
              <a:t>.   (Right side of figure).</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At the top level the migration path has four major steps:</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1: Migrate apps programmed in standard models to run on top of the open community runtime (OCR), by providing support for the necessary subset of libraries in OCR running on top of current Linux and x86 clusters</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2: Proceeding from extensive experience gained in hand-coding to identify opportunities to re-code parallelism previously implemented in synchronous fashion to asynchronous tasks. This is aided by the choice of high-level languages and notations, such as Concurrent Collections, Hierarchically Tiled Arrays, Habanero-C and transformation by tools such as R Stream. This step targets OCR running on x86.</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3: Migration from OCR on x86 to OCR running upon the </a:t>
            </a:r>
            <a:r>
              <a:rPr lang="en-US" sz="1200" dirty="0" err="1">
                <a:solidFill>
                  <a:schemeClr val="tx1"/>
                </a:solidFill>
                <a:latin typeface="+mn-lt"/>
                <a:ea typeface="+mn-ea"/>
                <a:cs typeface="+mn-cs"/>
              </a:rPr>
              <a:t>Traleika</a:t>
            </a:r>
            <a:r>
              <a:rPr lang="en-US" sz="1200" dirty="0">
                <a:solidFill>
                  <a:schemeClr val="tx1"/>
                </a:solidFill>
                <a:latin typeface="+mn-lt"/>
                <a:ea typeface="+mn-ea"/>
                <a:cs typeface="+mn-cs"/>
              </a:rPr>
              <a:t> Glacier architecture, taking advantage of control over data locality, fine grain resource management of the increased parallelism and the sensor infrastructure allowing introspection.</a:t>
            </a:r>
          </a:p>
          <a:p>
            <a:r>
              <a:rPr lang="en-US" sz="1200" dirty="0">
                <a:solidFill>
                  <a:schemeClr val="tx1"/>
                </a:solidFill>
                <a:latin typeface="+mn-lt"/>
                <a:ea typeface="+mn-ea"/>
                <a:cs typeface="+mn-cs"/>
              </a:rPr>
              <a:t> </a:t>
            </a:r>
          </a:p>
          <a:p>
            <a:r>
              <a:rPr lang="en-US" sz="1200" dirty="0">
                <a:solidFill>
                  <a:schemeClr val="tx1"/>
                </a:solidFill>
                <a:latin typeface="+mn-lt"/>
                <a:ea typeface="+mn-ea"/>
                <a:cs typeface="+mn-cs"/>
              </a:rPr>
              <a:t>Step 4: Re-think the implementation of the physics into algorithms that fully exploit the </a:t>
            </a:r>
            <a:r>
              <a:rPr lang="en-US" sz="1200" dirty="0" err="1">
                <a:solidFill>
                  <a:schemeClr val="tx1"/>
                </a:solidFill>
                <a:latin typeface="+mn-lt"/>
                <a:ea typeface="+mn-ea"/>
                <a:cs typeface="+mn-cs"/>
              </a:rPr>
              <a:t>Traleika</a:t>
            </a:r>
            <a:r>
              <a:rPr lang="en-US" sz="1200" dirty="0">
                <a:solidFill>
                  <a:schemeClr val="tx1"/>
                </a:solidFill>
                <a:latin typeface="+mn-lt"/>
                <a:ea typeface="+mn-ea"/>
                <a:cs typeface="+mn-cs"/>
              </a:rPr>
              <a:t> Glacier architecture.</a:t>
            </a:r>
          </a:p>
          <a:p>
            <a:r>
              <a:rPr lang="en-US" sz="1200" dirty="0">
                <a:solidFill>
                  <a:schemeClr val="tx1"/>
                </a:solidFill>
                <a:latin typeface="+mn-lt"/>
                <a:ea typeface="+mn-ea"/>
                <a:cs typeface="+mn-cs"/>
              </a:rPr>
              <a:t>  </a:t>
            </a:r>
          </a:p>
          <a:p>
            <a:r>
              <a:rPr lang="en-US" sz="1200" b="1" dirty="0">
                <a:solidFill>
                  <a:schemeClr val="tx1"/>
                </a:solidFill>
                <a:latin typeface="+mn-lt"/>
                <a:ea typeface="+mn-ea"/>
                <a:cs typeface="+mn-cs"/>
              </a:rPr>
              <a:t>At Exascale and beyond</a:t>
            </a:r>
            <a:r>
              <a:rPr lang="en-US" sz="1200" dirty="0">
                <a:solidFill>
                  <a:schemeClr val="tx1"/>
                </a:solidFill>
                <a:latin typeface="+mn-lt"/>
                <a:ea typeface="+mn-ea"/>
                <a:cs typeface="+mn-cs"/>
              </a:rPr>
              <a:t> the programming environment is not finished. Production users will expect high quality development tools, equivalent to or better than current practice. As we arrive at Exascale users and developers will expect debuggers, performance profilers and tuning analyzers that are capable of displaying relevant and useful information for multi-billion-way parallel computations. Identification of this level of parallelism must also be supported by language and compiler development. The programming environment will be further stressed with demands upon resilience taking an increasingly important role. Identification of faults at all software and hardware levels and recovery from them will require tools at all levels of the solution stack and may require us to think in non-deterministic terms.</a:t>
            </a:r>
          </a:p>
          <a:p>
            <a:endParaRPr lang="en-US" dirty="0" smtClean="0">
              <a:solidFill>
                <a:srgbClr val="000090"/>
              </a:solidFill>
            </a:endParaRPr>
          </a:p>
          <a:p>
            <a:pPr defTabSz="448650" eaLnBrk="1" fontAlgn="auto" hangingPunct="1">
              <a:lnSpc>
                <a:spcPct val="100000"/>
              </a:lnSpc>
              <a:spcBef>
                <a:spcPts val="0"/>
              </a:spcBef>
              <a:spcAft>
                <a:spcPts val="0"/>
              </a:spcAft>
              <a:defRPr/>
            </a:pPr>
            <a:r>
              <a:rPr lang="en-US" dirty="0" smtClean="0">
                <a:solidFill>
                  <a:srgbClr val="000090"/>
                </a:solidFill>
              </a:rPr>
              <a:t>LLVM + bin </a:t>
            </a:r>
            <a:r>
              <a:rPr lang="en-US" dirty="0" err="1" smtClean="0">
                <a:solidFill>
                  <a:srgbClr val="000090"/>
                </a:solidFill>
              </a:rPr>
              <a:t>utils</a:t>
            </a:r>
            <a:r>
              <a:rPr lang="en-US" dirty="0" smtClean="0">
                <a:solidFill>
                  <a:srgbClr val="000090"/>
                </a:solidFill>
              </a:rPr>
              <a:t>: </a:t>
            </a:r>
            <a:r>
              <a:rPr lang="en-US" sz="1200" dirty="0">
                <a:solidFill>
                  <a:schemeClr val="tx1"/>
                </a:solidFill>
                <a:latin typeface="+mn-lt"/>
                <a:ea typeface="+mn-ea"/>
                <a:cs typeface="+mn-cs"/>
              </a:rPr>
              <a:t>We have enhanced LLVM on both front end and back end, It’s a low level compiler that accepts source input from the higher level translators, and therefore needs to understand the keywords and pragmas generated as the higher level translators identify EDTs and data blocks. For example, there are several keywords that allow memory placement identification. On the backend we target a streamlined ISA that actually implements the TG hardware architecture, so LLVM needs to generate this code. Work has been put into the code generator to do this. LLVM then works together with elements of </a:t>
            </a:r>
            <a:r>
              <a:rPr lang="en-US" sz="1200" dirty="0" err="1">
                <a:solidFill>
                  <a:schemeClr val="tx1"/>
                </a:solidFill>
                <a:latin typeface="+mn-lt"/>
                <a:ea typeface="+mn-ea"/>
                <a:cs typeface="+mn-cs"/>
              </a:rPr>
              <a:t>binutils</a:t>
            </a:r>
            <a:r>
              <a:rPr lang="en-US" sz="1200" dirty="0">
                <a:solidFill>
                  <a:schemeClr val="tx1"/>
                </a:solidFill>
                <a:latin typeface="+mn-lt"/>
                <a:ea typeface="+mn-ea"/>
                <a:cs typeface="+mn-cs"/>
              </a:rPr>
              <a:t>, primarily the assembler and linker, to generate the </a:t>
            </a:r>
            <a:r>
              <a:rPr lang="en-US" sz="1200" dirty="0" err="1">
                <a:solidFill>
                  <a:schemeClr val="tx1"/>
                </a:solidFill>
                <a:latin typeface="+mn-lt"/>
                <a:ea typeface="+mn-ea"/>
                <a:cs typeface="+mn-cs"/>
              </a:rPr>
              <a:t>executables</a:t>
            </a:r>
            <a:r>
              <a:rPr lang="en-US" sz="1200" dirty="0">
                <a:solidFill>
                  <a:schemeClr val="tx1"/>
                </a:solidFill>
                <a:latin typeface="+mn-lt"/>
                <a:ea typeface="+mn-ea"/>
                <a:cs typeface="+mn-cs"/>
              </a:rPr>
              <a:t>. </a:t>
            </a:r>
            <a:r>
              <a:rPr lang="en-US" sz="1200" dirty="0" err="1">
                <a:solidFill>
                  <a:schemeClr val="tx1"/>
                </a:solidFill>
                <a:latin typeface="+mn-lt"/>
                <a:ea typeface="+mn-ea"/>
                <a:cs typeface="+mn-cs"/>
              </a:rPr>
              <a:t>Binutils</a:t>
            </a:r>
            <a:r>
              <a:rPr lang="en-US" sz="1200" dirty="0">
                <a:solidFill>
                  <a:schemeClr val="tx1"/>
                </a:solidFill>
                <a:latin typeface="+mn-lt"/>
                <a:ea typeface="+mn-ea"/>
                <a:cs typeface="+mn-cs"/>
              </a:rPr>
              <a:t> has been modified for the same reasons.</a:t>
            </a:r>
          </a:p>
          <a:p>
            <a:endParaRPr lang="en-US" dirty="0" smtClean="0">
              <a:solidFill>
                <a:srgbClr val="000090"/>
              </a:solidFill>
            </a:endParaRPr>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F4A6DD1E-07AB-4857-BE57-82B520EA68A7}" type="slidenum">
              <a:rPr lang="en-US" smtClean="0"/>
              <a:pPr/>
              <a:t>2</a:t>
            </a:fld>
            <a:endParaRPr lang="en-US" dirty="0"/>
          </a:p>
        </p:txBody>
      </p:sp>
    </p:spTree>
    <p:extLst>
      <p:ext uri="{BB962C8B-B14F-4D97-AF65-F5344CB8AC3E}">
        <p14:creationId xmlns:p14="http://schemas.microsoft.com/office/powerpoint/2010/main" val="3002670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1"/>
            <a:ext cx="6035040" cy="4114800"/>
          </a:xfrm>
        </p:spPr>
        <p:txBody>
          <a:bodyPr>
            <a:normAutofit fontScale="92500"/>
          </a:bodyPr>
          <a:lstStyle/>
          <a:p>
            <a:pPr defTabSz="897301" eaLnBrk="1" fontAlgn="auto" hangingPunct="1">
              <a:lnSpc>
                <a:spcPct val="100000"/>
              </a:lnSpc>
              <a:spcBef>
                <a:spcPts val="0"/>
              </a:spcBef>
              <a:spcAft>
                <a:spcPts val="0"/>
              </a:spcAft>
              <a:defRPr/>
            </a:pPr>
            <a:r>
              <a:rPr lang="en-US" dirty="0" smtClean="0">
                <a:solidFill>
                  <a:srgbClr val="000090"/>
                </a:solidFill>
              </a:rPr>
              <a:t>DEGAS work</a:t>
            </a:r>
            <a:r>
              <a:rPr lang="en-US" baseline="0" dirty="0" smtClean="0">
                <a:solidFill>
                  <a:srgbClr val="000090"/>
                </a:solidFill>
              </a:rPr>
              <a:t> focuses on support for irregular computations through a dynamic global address space.</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It can interoperate with MPI or </a:t>
            </a:r>
            <a:r>
              <a:rPr lang="en-US" baseline="0" dirty="0" err="1" smtClean="0">
                <a:solidFill>
                  <a:srgbClr val="000090"/>
                </a:solidFill>
              </a:rPr>
              <a:t>OpenMP</a:t>
            </a:r>
            <a:r>
              <a:rPr lang="en-US" baseline="0" dirty="0" smtClean="0">
                <a:solidFill>
                  <a:srgbClr val="000090"/>
                </a:solidFill>
              </a:rPr>
              <a:t>, used either across nodes, within nodes, or over a small set of nodes that will be treated as a “fat” node.  Therefore, parallel program designs can be broken into components and DEGAS used selectively on a subset of the machine or phases of the execution.</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The first step is to identify components that may benefit from DEGAS support.  This is done by the HPC programmer with some information (about </a:t>
            </a:r>
            <a:r>
              <a:rPr lang="en-US" baseline="0" dirty="0" err="1" smtClean="0">
                <a:solidFill>
                  <a:srgbClr val="000090"/>
                </a:solidFill>
              </a:rPr>
              <a:t>discretizations</a:t>
            </a:r>
            <a:r>
              <a:rPr lang="en-US" baseline="0" dirty="0" smtClean="0">
                <a:solidFill>
                  <a:srgbClr val="000090"/>
                </a:solidFill>
              </a:rPr>
              <a:t>) from applied mathematicians who in turn are communicating with science domain experts on what scientific phenomena are included.  This may be for whole applications or addition of new physical models to an existing application.</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The design process can be thought of (oversimplifying) as a serious of high level questions about the type of irregularity, if any.   Applications like sparse or dense direct matrix solves have a non-trivial task graph structure that may benefit from global event-driven execution using remote invocation.   Applications that have unpredictable running times(not known in advance) in applications may require use of a distributed task queue for load balancing.  (Both of these take advantage of the global address space for moving work.)  </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Unpredictable machine performance may also results in use of dynamic load balancing.</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Applications with asynchronous access to large shared data structures may benefit from the global address space.  These may be spread over all or a subset of nodes, but designing for locality (data layout) is critical for scalability even if the communication is necessarily fine-grained and asynchronous. </a:t>
            </a:r>
          </a:p>
          <a:p>
            <a:pPr marL="224325" indent="-224325" defTabSz="897301" eaLnBrk="1" fontAlgn="auto" hangingPunct="1">
              <a:lnSpc>
                <a:spcPct val="100000"/>
              </a:lnSpc>
              <a:spcBef>
                <a:spcPts val="0"/>
              </a:spcBef>
              <a:spcAft>
                <a:spcPts val="0"/>
              </a:spcAft>
              <a:buFontTx/>
              <a:buAutoNum type="arabicParenR"/>
              <a:defRPr/>
            </a:pPr>
            <a:r>
              <a:rPr lang="en-US" baseline="0" dirty="0" smtClean="0">
                <a:solidFill>
                  <a:srgbClr val="000090"/>
                </a:solidFill>
              </a:rPr>
              <a:t>If the machine has high failure rates, the HPC programmer will (preferably) treat this hierarchically to avoid a heavy weight “universal” solution.   They will then incorporate containment domains optimized for the application hierarchy and taking advantage of natural redundancy and information about what state can be reconstructed.</a:t>
            </a:r>
          </a:p>
          <a:p>
            <a:pPr marL="224325" indent="-224325">
              <a:buAutoNum type="arabicParenR"/>
            </a:pPr>
            <a:r>
              <a:rPr lang="en-US" baseline="0" dirty="0" smtClean="0">
                <a:solidFill>
                  <a:srgbClr val="000090"/>
                </a:solidFill>
              </a:rPr>
              <a:t>These steps can be repeated at various levels: starting with full / global application, within modules, or (very importantly!) within nodes. Thus, dynamic tasking and novel synchronization like </a:t>
            </a:r>
            <a:r>
              <a:rPr lang="en-US" baseline="0" dirty="0" err="1" smtClean="0">
                <a:solidFill>
                  <a:srgbClr val="000090"/>
                </a:solidFill>
              </a:rPr>
              <a:t>phasers</a:t>
            </a:r>
            <a:r>
              <a:rPr lang="en-US" baseline="0" dirty="0" smtClean="0">
                <a:solidFill>
                  <a:srgbClr val="000090"/>
                </a:solidFill>
              </a:rPr>
              <a:t> may be used within nodes or globally.</a:t>
            </a:r>
          </a:p>
          <a:p>
            <a:pPr marL="224325" indent="-224325">
              <a:buAutoNum type="arabicParenR"/>
            </a:pPr>
            <a:r>
              <a:rPr lang="en-US" baseline="0" dirty="0" smtClean="0">
                <a:solidFill>
                  <a:srgbClr val="000090"/>
                </a:solidFill>
              </a:rPr>
              <a:t>Identify data structures.  Use of high level arrays (grids or matrices) can greatly aid in productivity and enable automated (runtime) communication optimizations</a:t>
            </a:r>
          </a:p>
          <a:p>
            <a:pPr marL="224325" indent="-224325">
              <a:buAutoNum type="arabicParenR"/>
            </a:pPr>
            <a:r>
              <a:rPr lang="en-US" baseline="0" dirty="0" smtClean="0">
                <a:solidFill>
                  <a:srgbClr val="000090"/>
                </a:solidFill>
              </a:rPr>
              <a:t>Out of the first column comes some global parallel code and data structures, plus (see below) local code.  There is an opportunity to do further communication optimizations at both levels.  Globally this is currently done with math experts possibly using libraries to support “.5D” algorithms, etc.   There is also work on automating this in a compiler – an exciting long term goal but not required for the success of the overall programming model.</a:t>
            </a:r>
          </a:p>
          <a:p>
            <a:pPr marL="224325" indent="-224325">
              <a:buAutoNum type="arabicParenR"/>
            </a:pPr>
            <a:r>
              <a:rPr lang="en-US" baseline="0" dirty="0" smtClean="0">
                <a:solidFill>
                  <a:srgbClr val="000090"/>
                </a:solidFill>
              </a:rPr>
              <a:t> A strategy for resilience is also considered, probably  using the hierarchical nature of the code and application or algorithm-specific resilience strategies using containment domains.  Again, a full application checkpoint is still possible in our model, but the long term goal is more hierarchical approaches that will be more efficient.</a:t>
            </a:r>
          </a:p>
          <a:p>
            <a:pPr marL="224325" indent="-224325">
              <a:buAutoNum type="arabicParenR"/>
            </a:pPr>
            <a:r>
              <a:rPr lang="en-US" baseline="0" dirty="0" smtClean="0">
                <a:solidFill>
                  <a:srgbClr val="000090"/>
                </a:solidFill>
              </a:rPr>
              <a:t> Also coming from the left programming column is a set of compute kernels to be optimized for a single node/socket/core with data parallel features and possibly accelerators.  This is not a major effort in DEGAS, but is building on the SEJITS (Selected Embedded Just-in-Time Specialization) that uses a embedded Python DSL to specify small languages and dynamic optimization framework.   This will be used for the UPC++ arrays, stencils, and dense and sparse matrix kernels at least. </a:t>
            </a:r>
          </a:p>
          <a:p>
            <a:pPr marL="224325" indent="-224325">
              <a:buAutoNum type="arabicParenR"/>
            </a:pPr>
            <a:r>
              <a:rPr lang="en-US" baseline="0" dirty="0" smtClean="0">
                <a:solidFill>
                  <a:srgbClr val="000090"/>
                </a:solidFill>
              </a:rPr>
              <a:t> A full DEGAS application (which may have mixed MPI or </a:t>
            </a:r>
            <a:r>
              <a:rPr lang="en-US" baseline="0" dirty="0" err="1" smtClean="0">
                <a:solidFill>
                  <a:srgbClr val="000090"/>
                </a:solidFill>
              </a:rPr>
              <a:t>OpenMP</a:t>
            </a:r>
            <a:r>
              <a:rPr lang="en-US" baseline="0" dirty="0" smtClean="0">
                <a:solidFill>
                  <a:srgbClr val="000090"/>
                </a:solidFill>
              </a:rPr>
              <a:t> code) has optimized global code that communicates with </a:t>
            </a:r>
            <a:r>
              <a:rPr lang="en-US" baseline="0" dirty="0" err="1" smtClean="0">
                <a:solidFill>
                  <a:srgbClr val="000090"/>
                </a:solidFill>
              </a:rPr>
              <a:t>GASNet</a:t>
            </a:r>
            <a:r>
              <a:rPr lang="en-US" baseline="0" dirty="0" smtClean="0">
                <a:solidFill>
                  <a:srgbClr val="000090"/>
                </a:solidFill>
              </a:rPr>
              <a:t>-EX, lightweight threading and synchronization, and a Just-in-Time optimizer for the DSL specialization for dynamic optimizations. </a:t>
            </a:r>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F4A6DD1E-07AB-4857-BE57-82B520EA68A7}" type="slidenum">
              <a:rPr lang="en-US" smtClean="0"/>
              <a:pPr/>
              <a:t>3</a:t>
            </a:fld>
            <a:endParaRPr lang="en-US" dirty="0"/>
          </a:p>
        </p:txBody>
      </p:sp>
    </p:spTree>
    <p:extLst>
      <p:ext uri="{BB962C8B-B14F-4D97-AF65-F5344CB8AC3E}">
        <p14:creationId xmlns:p14="http://schemas.microsoft.com/office/powerpoint/2010/main" val="3002670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XPRESS supports legacy </a:t>
            </a:r>
            <a:r>
              <a:rPr lang="en-US" dirty="0" err="1" smtClean="0"/>
              <a:t>OpenMP</a:t>
            </a:r>
            <a:r>
              <a:rPr lang="en-US" baseline="0" dirty="0" smtClean="0"/>
              <a:t> and MPI applications by integrating the </a:t>
            </a:r>
            <a:r>
              <a:rPr lang="en-US" baseline="0" dirty="0" err="1" smtClean="0"/>
              <a:t>OpenUH</a:t>
            </a:r>
            <a:r>
              <a:rPr lang="en-US" baseline="0" dirty="0" smtClean="0"/>
              <a:t> and Open MPI runtime systems with the HPX runtime system. The University of Houston is working on adding support to the </a:t>
            </a:r>
            <a:r>
              <a:rPr lang="en-US" baseline="0" dirty="0" err="1" smtClean="0"/>
              <a:t>OpenUH</a:t>
            </a:r>
            <a:r>
              <a:rPr lang="en-US" baseline="0" dirty="0" smtClean="0"/>
              <a:t> runtime system to work on top of HPX-3. UH is also working on integrating Open MPI and HPX-3, but that work is still in the design stage.</a:t>
            </a:r>
          </a:p>
          <a:p>
            <a:endParaRPr lang="en-US" baseline="0" dirty="0" smtClean="0"/>
          </a:p>
          <a:p>
            <a:r>
              <a:rPr lang="en-US" baseline="0" dirty="0" smtClean="0"/>
              <a:t>XPRESS proposed to support DSLs through a </a:t>
            </a:r>
            <a:r>
              <a:rPr lang="en-US" baseline="0" dirty="0" err="1" smtClean="0"/>
              <a:t>ParalleX</a:t>
            </a:r>
            <a:r>
              <a:rPr lang="en-US" baseline="0" dirty="0" smtClean="0"/>
              <a:t> Compiler (PXC) that would generate the XPI intermediate form, but only the development of the XPI interface was funded through X-Stack. Work on these other parts is supported under other programs.</a:t>
            </a:r>
          </a:p>
          <a:p>
            <a:endParaRPr lang="en-US" baseline="0" dirty="0" smtClean="0"/>
          </a:p>
          <a:p>
            <a:r>
              <a:rPr lang="en-US" baseline="0" dirty="0" smtClean="0"/>
              <a:t>XPRESS currently has two implementations of the HPX runtime systems, HPX-3 developed primarily at LSU and HPX-5 developed at Indiana University. HPX-3 is designed to integrate well into the C++ ecosystem, while HPX-5 is a C-only implementation focused on streamlined performance.</a:t>
            </a:r>
          </a:p>
          <a:p>
            <a:endParaRPr lang="en-US" baseline="0" dirty="0" smtClean="0"/>
          </a:p>
          <a:p>
            <a:r>
              <a:rPr lang="en-US" baseline="0" dirty="0" smtClean="0"/>
              <a:t>The Runtime Interface to the Operating System (RIOS) is designed to support resource allocation and management policies specifically for adaptive runtime systems. A key aspect of RIOS is to support more event-driven capability that can support more advanced hardware mechanisms for </a:t>
            </a:r>
            <a:r>
              <a:rPr lang="en-US" baseline="0" dirty="0" err="1" smtClean="0"/>
              <a:t>adaptivity</a:t>
            </a:r>
            <a:r>
              <a:rPr lang="en-US" baseline="0" dirty="0" smtClean="0"/>
              <a:t>.</a:t>
            </a:r>
          </a:p>
          <a:p>
            <a:endParaRPr lang="en-US" baseline="0" dirty="0" smtClean="0"/>
          </a:p>
          <a:p>
            <a:r>
              <a:rPr lang="en-US" baseline="0" dirty="0" smtClean="0"/>
              <a:t>The LXK operating system is an evolution of Sandia’s Kitten lightweight kernel that is intended to support RIOS natively. We also expect a Linux implementation of RIOS to be possible, as most of the current prototyping activity is occurring on Linux.</a:t>
            </a:r>
          </a:p>
          <a:p>
            <a:endParaRPr lang="en-US" baseline="0" dirty="0" smtClean="0"/>
          </a:p>
          <a:p>
            <a:r>
              <a:rPr lang="en-US" baseline="0" dirty="0" smtClean="0"/>
              <a:t>RCR is an interface and module for reflecting </a:t>
            </a:r>
            <a:r>
              <a:rPr lang="en-US" baseline="0" dirty="0" err="1" smtClean="0"/>
              <a:t>priveleged</a:t>
            </a:r>
            <a:r>
              <a:rPr lang="en-US" baseline="0" dirty="0" smtClean="0"/>
              <a:t> energy-related performance data from the OS through to the runtime system. Implementations for both Linux and LXK are in progress.</a:t>
            </a:r>
          </a:p>
          <a:p>
            <a:endParaRPr lang="en-US" baseline="0" dirty="0" smtClean="0"/>
          </a:p>
          <a:p>
            <a:r>
              <a:rPr lang="en-US" baseline="0" dirty="0" smtClean="0"/>
              <a:t>The APEX performance infrastructure crosscuts the entire software stack, from the OS through the HPX runtime system. APEX informs HPX about performance information, allowing it make adaptive resource management decisions. APEX also tracks the performance of the HPX runtime system itself so that these decisions can be recorded and evaluated </a:t>
            </a:r>
            <a:r>
              <a:rPr lang="en-US" baseline="0" smtClean="0"/>
              <a:t>post mortem.</a:t>
            </a:r>
          </a:p>
          <a:p>
            <a:endParaRPr lang="en-US" dirty="0"/>
          </a:p>
        </p:txBody>
      </p:sp>
      <p:sp>
        <p:nvSpPr>
          <p:cNvPr id="4" name="Slide Number Placeholder 3"/>
          <p:cNvSpPr>
            <a:spLocks noGrp="1"/>
          </p:cNvSpPr>
          <p:nvPr>
            <p:ph type="sldNum" sz="quarter" idx="10"/>
          </p:nvPr>
        </p:nvSpPr>
        <p:spPr>
          <a:xfrm>
            <a:off x="3884027" y="8684926"/>
            <a:ext cx="2972421" cy="457513"/>
          </a:xfrm>
          <a:prstGeom prst="rect">
            <a:avLst/>
          </a:prstGeom>
        </p:spPr>
        <p:txBody>
          <a:bodyPr lIns="89730" tIns="44865" rIns="89730" bIns="44865"/>
          <a:lstStyle/>
          <a:p>
            <a:fld id="{8C8F3333-9F81-214F-8EAA-3AB8C3313455}" type="slidenum">
              <a:rPr lang="en-US" smtClean="0"/>
              <a:t>4</a:t>
            </a:fld>
            <a:endParaRPr lang="en-US"/>
          </a:p>
        </p:txBody>
      </p:sp>
    </p:spTree>
    <p:extLst>
      <p:ext uri="{BB962C8B-B14F-4D97-AF65-F5344CB8AC3E}">
        <p14:creationId xmlns:p14="http://schemas.microsoft.com/office/powerpoint/2010/main" val="394704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FBDAEB38-D950-1347-85F3-AC145F7AB219}" type="slidenum">
              <a:rPr lang="en-US" smtClean="0"/>
              <a:t>5</a:t>
            </a:fld>
            <a:endParaRPr lang="en-US"/>
          </a:p>
        </p:txBody>
      </p:sp>
    </p:spTree>
    <p:extLst>
      <p:ext uri="{BB962C8B-B14F-4D97-AF65-F5344CB8AC3E}">
        <p14:creationId xmlns:p14="http://schemas.microsoft.com/office/powerpoint/2010/main" val="1908220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Overall</a:t>
            </a:r>
            <a:r>
              <a:rPr lang="en-US" baseline="0" dirty="0" smtClean="0"/>
              <a:t> goal for PIPER: enabling efficient performance analysis, optimization and auto-tuning for the X-Stack ecosystem, which is expected to be a highly scalable and adaptive environment (and PIPER needs to be able to match these properties)</a:t>
            </a:r>
          </a:p>
          <a:p>
            <a:endParaRPr lang="en-US" baseline="0" dirty="0" smtClean="0"/>
          </a:p>
          <a:p>
            <a:r>
              <a:rPr lang="en-US" baseline="0" dirty="0" smtClean="0"/>
              <a:t>PIPER ultimately needs interfaces </a:t>
            </a:r>
            <a:r>
              <a:rPr lang="en-US" b="1" baseline="0" dirty="0" smtClean="0">
                <a:solidFill>
                  <a:schemeClr val="tx1"/>
                </a:solidFill>
              </a:rPr>
              <a:t>(black vertical bar</a:t>
            </a:r>
            <a:r>
              <a:rPr lang="en-US" baseline="0" dirty="0" smtClean="0"/>
              <a:t>) to all components in the X-Stack (</a:t>
            </a:r>
            <a:r>
              <a:rPr lang="en-US" b="1" baseline="0" dirty="0" smtClean="0">
                <a:solidFill>
                  <a:schemeClr val="accent6">
                    <a:lumMod val="60000"/>
                    <a:lumOff val="40000"/>
                  </a:schemeClr>
                </a:solidFill>
              </a:rPr>
              <a:t>light orange box, left</a:t>
            </a:r>
            <a:r>
              <a:rPr lang="en-US" baseline="0" dirty="0" smtClean="0"/>
              <a:t>) from the hardware to the applications. These interfaces need to be co-designed with the other projects where they don’t exist. Particular focus of PIPER are the connections with the X-Stack2 and </a:t>
            </a:r>
            <a:r>
              <a:rPr lang="en-US" baseline="0" dirty="0" err="1" smtClean="0"/>
              <a:t>ExaOSR</a:t>
            </a:r>
            <a:r>
              <a:rPr lang="en-US" baseline="0" dirty="0" smtClean="0"/>
              <a:t> efforts, since they (in addition to actual application information) can provide the necessary attribution information for the analysis steps. We group the necessary interfaces into two families of APIs: HAIL (High level Annotation Interface Layer) for information exported by applications and TIER (Task-based Instrumentation for </a:t>
            </a:r>
            <a:r>
              <a:rPr lang="en-US" baseline="0" dirty="0" err="1" smtClean="0"/>
              <a:t>Exascale</a:t>
            </a:r>
            <a:r>
              <a:rPr lang="en-US" baseline="0" dirty="0" smtClean="0"/>
              <a:t> Runtimes) for information from the X-Stack2 and </a:t>
            </a:r>
            <a:r>
              <a:rPr lang="en-US" baseline="0" dirty="0" err="1" smtClean="0"/>
              <a:t>ExaOSR</a:t>
            </a:r>
            <a:r>
              <a:rPr lang="en-US" baseline="0" dirty="0" smtClean="0"/>
              <a:t> task-based runtimes.</a:t>
            </a:r>
          </a:p>
          <a:p>
            <a:endParaRPr lang="en-US" baseline="0" dirty="0" smtClean="0"/>
          </a:p>
          <a:p>
            <a:r>
              <a:rPr lang="en-US" baseline="0" dirty="0" smtClean="0"/>
              <a:t>Performance data and attribution information is gathered through the HAIL and TIER interfaces (</a:t>
            </a:r>
            <a:r>
              <a:rPr lang="en-US" b="1" baseline="0" dirty="0" smtClean="0"/>
              <a:t>top white box</a:t>
            </a:r>
            <a:r>
              <a:rPr lang="en-US" baseline="0" dirty="0" smtClean="0"/>
              <a:t>) and fed into a stack-wide (per node) data collection system (</a:t>
            </a:r>
            <a:r>
              <a:rPr lang="en-US" b="1" baseline="0" dirty="0" smtClean="0"/>
              <a:t>light blue box</a:t>
            </a:r>
            <a:r>
              <a:rPr lang="en-US" baseline="0" dirty="0" smtClean="0"/>
              <a:t>). Local analysis and direct feedback to local feedback loops can be driven directly from this data (</a:t>
            </a:r>
            <a:r>
              <a:rPr lang="en-US" b="1" baseline="0" dirty="0" smtClean="0"/>
              <a:t>bottom white box</a:t>
            </a:r>
            <a:r>
              <a:rPr lang="en-US" baseline="0" dirty="0" smtClean="0"/>
              <a:t>), which then uses tuning knobs exposed by the X-Stack2 projects to initiate adaptation.</a:t>
            </a:r>
          </a:p>
          <a:p>
            <a:endParaRPr lang="en-US" baseline="0" dirty="0" smtClean="0"/>
          </a:p>
          <a:p>
            <a:r>
              <a:rPr lang="en-US" baseline="0" dirty="0" smtClean="0"/>
              <a:t>Data intended for distributed analysis or visualization to the end user is gathered and (where necessary) subjected to online analysis (</a:t>
            </a:r>
            <a:r>
              <a:rPr lang="en-US" b="1" baseline="0" dirty="0" smtClean="0"/>
              <a:t>dark orange box</a:t>
            </a:r>
            <a:r>
              <a:rPr lang="en-US" baseline="0" dirty="0" smtClean="0"/>
              <a:t>) using a scalable analysis framework, most likely utilizing some kind of overlay network. This can be at the scope of individual jobs, enclaves, or even the whole system. The resulting data is stored in a distributed data store (</a:t>
            </a:r>
            <a:r>
              <a:rPr lang="en-US" b="1" baseline="0" dirty="0" smtClean="0"/>
              <a:t>red box</a:t>
            </a:r>
            <a:r>
              <a:rPr lang="en-US" baseline="0" dirty="0" smtClean="0"/>
              <a:t>) and from there made available through a query API for visualization (</a:t>
            </a:r>
            <a:r>
              <a:rPr lang="en-US" b="1" baseline="0" dirty="0" smtClean="0"/>
              <a:t>top right</a:t>
            </a:r>
            <a:r>
              <a:rPr lang="en-US" baseline="0" dirty="0" smtClean="0"/>
              <a:t>), data analysis reporting (</a:t>
            </a:r>
            <a:r>
              <a:rPr lang="en-US" b="1" baseline="0" dirty="0" smtClean="0"/>
              <a:t>middle right</a:t>
            </a:r>
            <a:r>
              <a:rPr lang="en-US" baseline="0" dirty="0" smtClean="0"/>
              <a:t>) and automatic tuning agents (</a:t>
            </a:r>
            <a:r>
              <a:rPr lang="en-US" b="1" baseline="0" dirty="0" smtClean="0"/>
              <a:t>bottom right</a:t>
            </a:r>
            <a:r>
              <a:rPr lang="en-US" baseline="0" dirty="0" smtClean="0"/>
              <a:t>). </a:t>
            </a:r>
          </a:p>
          <a:p>
            <a:endParaRPr lang="en-US" baseline="0" dirty="0" smtClean="0"/>
          </a:p>
          <a:p>
            <a:r>
              <a:rPr lang="en-US" baseline="0" dirty="0" smtClean="0"/>
              <a:t>Decisions from the dynamic tuners or analysis is transmitted through the system (</a:t>
            </a:r>
            <a:r>
              <a:rPr lang="en-US" b="1" baseline="0" dirty="0" smtClean="0"/>
              <a:t>solid green arrow, bottom) </a:t>
            </a:r>
            <a:r>
              <a:rPr lang="en-US" baseline="0" dirty="0" smtClean="0"/>
              <a:t>and can affect both the data collection (through dynamic and adaptive instrumentation) and the actual application. The latter is initiated through the tuning knobs mentioned above (</a:t>
            </a:r>
            <a:r>
              <a:rPr lang="en-US" b="1" baseline="0" dirty="0" smtClean="0"/>
              <a:t>bottom white box, between X-Stack and Data Collection</a:t>
            </a:r>
            <a:r>
              <a:rPr lang="en-US" b="0" baseline="0" dirty="0" smtClean="0"/>
              <a:t>).</a:t>
            </a:r>
          </a:p>
          <a:p>
            <a:endParaRPr lang="en-US" b="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t>Additionally, PIPER must record and react to system and application </a:t>
            </a:r>
            <a:r>
              <a:rPr lang="en-US" b="0" baseline="0" dirty="0" err="1" smtClean="0"/>
              <a:t>adaptivity</a:t>
            </a:r>
            <a:r>
              <a:rPr lang="en-US" b="0" baseline="0" dirty="0" smtClean="0"/>
              <a:t> (</a:t>
            </a:r>
            <a:r>
              <a:rPr lang="en-US" b="1" baseline="0" dirty="0" err="1" smtClean="0"/>
              <a:t>solld</a:t>
            </a:r>
            <a:r>
              <a:rPr lang="en-US" b="1" baseline="0" dirty="0" smtClean="0"/>
              <a:t> blue arrow, top</a:t>
            </a:r>
            <a:r>
              <a:rPr lang="en-US" b="0" baseline="0" dirty="0" smtClean="0"/>
              <a:t>) that was not initiated by PIPER (e.g., resilience mitigation, power capping, dynamic load balancing, adaptive simulation refinements, …). This </a:t>
            </a:r>
            <a:r>
              <a:rPr lang="en-US" b="0" baseline="0" dirty="0" err="1" smtClean="0"/>
              <a:t>adaptivity</a:t>
            </a:r>
            <a:r>
              <a:rPr lang="en-US" b="0" baseline="0" dirty="0" smtClean="0"/>
              <a:t> must be observable through TIER (</a:t>
            </a:r>
            <a:r>
              <a:rPr lang="en-US" b="1" baseline="0" dirty="0" err="1" smtClean="0"/>
              <a:t>topwhite</a:t>
            </a:r>
            <a:r>
              <a:rPr lang="en-US" b="1" baseline="0" dirty="0" smtClean="0"/>
              <a:t> box, between X-Stack and Data Collection</a:t>
            </a:r>
            <a:r>
              <a:rPr lang="en-US" b="0" baseline="0" dirty="0" smtClean="0"/>
              <a:t>) and can </a:t>
            </a:r>
            <a:r>
              <a:rPr lang="en-US" b="0" baseline="0" smtClean="0"/>
              <a:t>affect the </a:t>
            </a:r>
            <a:r>
              <a:rPr lang="en-US" b="0" baseline="0" dirty="0" smtClean="0"/>
              <a:t>analysis of the data, but also how data is handled or stored.</a:t>
            </a:r>
          </a:p>
          <a:p>
            <a:endParaRPr lang="en-US" baseline="0" dirty="0" smtClean="0"/>
          </a:p>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8180C464-07D1-7746-90D6-D82F0B2FD62C}" type="slidenum">
              <a:rPr lang="en-US" smtClean="0"/>
              <a:pPr/>
              <a:t>9</a:t>
            </a:fld>
            <a:endParaRPr lang="en-US" dirty="0"/>
          </a:p>
        </p:txBody>
      </p:sp>
    </p:spTree>
    <p:extLst>
      <p:ext uri="{BB962C8B-B14F-4D97-AF65-F5344CB8AC3E}">
        <p14:creationId xmlns:p14="http://schemas.microsoft.com/office/powerpoint/2010/main" val="4230693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noFill/>
        </p:spPr>
        <p:txBody>
          <a:bodyPr/>
          <a:lstStyle>
            <a:lvl1pPr>
              <a:defRPr>
                <a:solidFill>
                  <a:schemeClr val="tx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19315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FFFF00"/>
                </a:solidFill>
                <a:effectLst/>
                <a:latin typeface="+mj-lt"/>
              </a:defRPr>
            </a:lvl1pPr>
          </a:lstStyle>
          <a:p>
            <a:r>
              <a:rPr lang="en-US" smtClean="0"/>
              <a:t>Click to edit Master title style</a:t>
            </a:r>
            <a:endParaRPr lang="en-US" dirty="0"/>
          </a:p>
        </p:txBody>
      </p:sp>
      <p:sp>
        <p:nvSpPr>
          <p:cNvPr id="8" name="Slide Number Placeholder 12"/>
          <p:cNvSpPr>
            <a:spLocks noGrp="1"/>
          </p:cNvSpPr>
          <p:nvPr>
            <p:ph type="sldNum" sz="quarter" idx="4"/>
          </p:nvPr>
        </p:nvSpPr>
        <p:spPr>
          <a:xfrm>
            <a:off x="70104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FA76B-CC9E-D547-9312-20FD0191EE8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sz="2000" b="1">
                <a:latin typeface="Calibri"/>
                <a:cs typeface="Calibri"/>
              </a:defRPr>
            </a:lvl1pPr>
            <a:lvl2pPr marL="400050" indent="-171450">
              <a:buFont typeface="Wingdings" charset="2"/>
              <a:buChar char="§"/>
              <a:defRPr sz="1800">
                <a:latin typeface="Calibri"/>
                <a:cs typeface="Calibri"/>
              </a:defRPr>
            </a:lvl2pPr>
            <a:lvl3pPr marL="742950" indent="-285750">
              <a:buFont typeface="Courier New"/>
              <a:buChar char="o"/>
              <a:defRPr sz="1600">
                <a:latin typeface="Calibri"/>
                <a:cs typeface="Calibri"/>
              </a:defRPr>
            </a:lvl3pPr>
            <a:lvl4pPr marL="1143000" indent="-338138">
              <a:buFont typeface="Wingdings" charset="2"/>
              <a:buChar char="Ø"/>
              <a:defRPr sz="1400">
                <a:latin typeface="Calibri"/>
                <a:cs typeface="Calibri"/>
              </a:defRPr>
            </a:lvl4pPr>
            <a:lvl5pPr>
              <a:defRPr>
                <a:latin typeface="Calibri"/>
                <a:cs typeface="Calibri"/>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86377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solidFill>
            <a:srgbClr val="FFFFFF"/>
          </a:solidFill>
        </p:spPr>
        <p:txBody>
          <a:bodyPr anchor="t"/>
          <a:lstStyle>
            <a:lvl1pPr algn="l">
              <a:defRPr sz="4000" b="1" cap="all">
                <a:solidFill>
                  <a:srgbClr val="000000"/>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57590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050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5709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3556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199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0094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019800" cy="6126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2387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pic>
        <p:nvPicPr>
          <p:cNvPr id="3073" name="Picture 1" descr="image1.jpg"/>
          <p:cNvPicPr>
            <a:picLocks noChangeAspect="1"/>
          </p:cNvPicPr>
          <p:nvPr/>
        </p:nvPicPr>
        <p:blipFill>
          <a:blip r:embed="rId12">
            <a:extLst>
              <a:ext uri="{28A0092B-C50C-407E-A947-70E740481C1C}">
                <a14:useLocalDpi xmlns:a14="http://schemas.microsoft.com/office/drawing/2010/main"/>
              </a:ext>
            </a:extLst>
          </a:blip>
          <a:srcRect/>
          <a:stretch>
            <a:fillRect/>
          </a:stretch>
        </p:blipFill>
        <p:spPr bwMode="auto">
          <a:xfrm>
            <a:off x="381000" y="6319838"/>
            <a:ext cx="2840038"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076" name="Rectangle 4"/>
          <p:cNvSpPr>
            <a:spLocks noGrp="1"/>
          </p:cNvSpPr>
          <p:nvPr>
            <p:ph type="title"/>
          </p:nvPr>
        </p:nvSpPr>
        <p:spPr bwMode="auto">
          <a:xfrm>
            <a:off x="0" y="0"/>
            <a:ext cx="9144000" cy="1219200"/>
          </a:xfrm>
          <a:prstGeom prst="rect">
            <a:avLst/>
          </a:prstGeom>
          <a:solidFill>
            <a:srgbClr val="000090"/>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50800" tIns="50800" rIns="50800" bIns="50800" numCol="1" anchor="ctr" anchorCtr="0" compatLnSpc="1">
            <a:prstTxWarp prst="textNoShape">
              <a:avLst/>
            </a:prstTxWarp>
          </a:bodyPr>
          <a:lstStyle/>
          <a:p>
            <a:pPr lvl="0"/>
            <a:r>
              <a:rPr lang="en-US" dirty="0">
                <a:sym typeface="Helvetica" charset="0"/>
              </a:rPr>
              <a:t>Click to edit Master title style</a:t>
            </a:r>
          </a:p>
        </p:txBody>
      </p:sp>
      <p:sp>
        <p:nvSpPr>
          <p:cNvPr id="6" name="AutoShape 3"/>
          <p:cNvSpPr>
            <a:spLocks/>
          </p:cNvSpPr>
          <p:nvPr userDrawn="1"/>
        </p:nvSpPr>
        <p:spPr bwMode="auto">
          <a:xfrm>
            <a:off x="3451225" y="6475413"/>
            <a:ext cx="3532188" cy="31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lstStyle/>
          <a:p>
            <a:pPr defTabSz="914400">
              <a:defRPr/>
            </a:pPr>
            <a:r>
              <a:rPr lang="en-US" sz="1100" dirty="0" smtClean="0">
                <a:solidFill>
                  <a:srgbClr val="808080"/>
                </a:solidFill>
                <a:latin typeface="Calibri" charset="0"/>
                <a:cs typeface="Calibri" charset="0"/>
                <a:sym typeface="Calibri" charset="0"/>
              </a:rPr>
              <a:t>Sonia R. Sachs – PACT’2014</a:t>
            </a:r>
            <a:endParaRPr lang="en-US" sz="1100" dirty="0">
              <a:cs typeface="Helvetica" charset="0"/>
            </a:endParaRPr>
          </a:p>
        </p:txBody>
      </p:sp>
      <p:sp>
        <p:nvSpPr>
          <p:cNvPr id="7" name="AutoShape 8"/>
          <p:cNvSpPr>
            <a:spLocks/>
          </p:cNvSpPr>
          <p:nvPr userDrawn="1"/>
        </p:nvSpPr>
        <p:spPr bwMode="auto">
          <a:xfrm>
            <a:off x="8763000" y="6491288"/>
            <a:ext cx="381000" cy="36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800" tIns="50800" rIns="50800" bIns="50800" anchor="ctr"/>
          <a:lstStyle/>
          <a:p>
            <a:pPr algn="ctr" defTabSz="914400">
              <a:defRPr/>
            </a:pPr>
            <a:fld id="{1339A6E1-A370-A740-8123-15C11E1FA7A5}" type="slidenum">
              <a:rPr lang="en-US" smtClean="0">
                <a:solidFill>
                  <a:schemeClr val="bg1">
                    <a:lumMod val="50000"/>
                  </a:schemeClr>
                </a:solidFill>
                <a:cs typeface="Helvetica" charset="0"/>
              </a:rPr>
              <a:t>‹#›</a:t>
            </a:fld>
            <a:endParaRPr lang="en-US" dirty="0">
              <a:solidFill>
                <a:schemeClr val="bg1">
                  <a:lumMod val="50000"/>
                </a:schemeClr>
              </a:solidFill>
              <a:cs typeface="Helvetica" charset="0"/>
            </a:endParaRPr>
          </a:p>
        </p:txBody>
      </p:sp>
    </p:spTree>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6" r:id="rId9"/>
    <p:sldLayoutId id="2147483857" r:id="rId10"/>
  </p:sldLayoutIdLst>
  <p:hf hdr="0" ftr="0"/>
  <p:txStyles>
    <p:titleStyle>
      <a:lvl1pPr algn="ctr" defTabSz="457200" rtl="0" eaLnBrk="0" fontAlgn="base" hangingPunct="0">
        <a:spcBef>
          <a:spcPct val="0"/>
        </a:spcBef>
        <a:spcAft>
          <a:spcPct val="0"/>
        </a:spcAft>
        <a:defRPr sz="3200" b="1">
          <a:solidFill>
            <a:srgbClr val="FFFF00"/>
          </a:solidFill>
          <a:latin typeface="Calibri"/>
          <a:ea typeface="+mj-ea"/>
          <a:cs typeface="Calibri"/>
          <a:sym typeface="Helvetica" charset="0"/>
        </a:defRPr>
      </a:lvl1pPr>
      <a:lvl2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2pPr>
      <a:lvl3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3pPr>
      <a:lvl4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4pPr>
      <a:lvl5pPr algn="ctr" defTabSz="457200" rtl="0" eaLnBrk="0" fontAlgn="base" hangingPunct="0">
        <a:spcBef>
          <a:spcPct val="0"/>
        </a:spcBef>
        <a:spcAft>
          <a:spcPct val="0"/>
        </a:spcAft>
        <a:defRPr sz="3200" b="1">
          <a:solidFill>
            <a:srgbClr val="FFFF00"/>
          </a:solidFill>
          <a:latin typeface="Calibri"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75100" y="1767016"/>
            <a:ext cx="4597400" cy="1649284"/>
          </a:xfrm>
        </p:spPr>
        <p:txBody>
          <a:bodyPr>
            <a:noAutofit/>
          </a:bodyPr>
          <a:lstStyle/>
          <a:p>
            <a:r>
              <a:rPr lang="en-US" sz="3200" dirty="0" smtClean="0"/>
              <a:t>X-Stack Programming Environments</a:t>
            </a:r>
            <a:endParaRPr lang="en-US" sz="4000" dirty="0"/>
          </a:p>
        </p:txBody>
      </p:sp>
      <p:sp>
        <p:nvSpPr>
          <p:cNvPr id="4" name="Subtitle 3"/>
          <p:cNvSpPr>
            <a:spLocks noGrp="1"/>
          </p:cNvSpPr>
          <p:nvPr>
            <p:ph type="subTitle" idx="1"/>
          </p:nvPr>
        </p:nvSpPr>
        <p:spPr>
          <a:xfrm>
            <a:off x="3073400" y="3492500"/>
            <a:ext cx="6400800" cy="1752600"/>
          </a:xfrm>
        </p:spPr>
        <p:txBody>
          <a:bodyPr>
            <a:normAutofit/>
          </a:bodyPr>
          <a:lstStyle/>
          <a:p>
            <a:endParaRPr lang="en-US" sz="1800" dirty="0"/>
          </a:p>
          <a:p>
            <a:r>
              <a:rPr lang="en-US" sz="1800" dirty="0" smtClean="0"/>
              <a:t>Sonia R. Sachs</a:t>
            </a:r>
          </a:p>
          <a:p>
            <a:r>
              <a:rPr lang="en-US" sz="1800" dirty="0" smtClean="0"/>
              <a:t>August 19, 2014</a:t>
            </a:r>
          </a:p>
        </p:txBody>
      </p:sp>
      <p:pic>
        <p:nvPicPr>
          <p:cNvPr id="5" name="Picture 4"/>
          <p:cNvPicPr>
            <a:picLocks noChangeAspect="1"/>
          </p:cNvPicPr>
          <p:nvPr/>
        </p:nvPicPr>
        <p:blipFill>
          <a:blip r:embed="rId3" cstate="print"/>
          <a:stretch>
            <a:fillRect/>
          </a:stretch>
        </p:blipFill>
        <p:spPr>
          <a:xfrm>
            <a:off x="457200" y="2080045"/>
            <a:ext cx="3357553" cy="1336255"/>
          </a:xfrm>
          <a:prstGeom prst="rect">
            <a:avLst/>
          </a:prstGeom>
        </p:spPr>
      </p:pic>
      <p:cxnSp>
        <p:nvCxnSpPr>
          <p:cNvPr id="8" name="Straight Connector 7"/>
          <p:cNvCxnSpPr/>
          <p:nvPr/>
        </p:nvCxnSpPr>
        <p:spPr>
          <a:xfrm flipV="1">
            <a:off x="0" y="1346200"/>
            <a:ext cx="9144000" cy="88900"/>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8026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ounded Rectangle 194"/>
          <p:cNvSpPr/>
          <p:nvPr/>
        </p:nvSpPr>
        <p:spPr>
          <a:xfrm>
            <a:off x="4092221" y="1912324"/>
            <a:ext cx="3320815" cy="3217233"/>
          </a:xfrm>
          <a:prstGeom prst="roundRect">
            <a:avLst>
              <a:gd name="adj" fmla="val 2924"/>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Down Arrow 116"/>
          <p:cNvSpPr/>
          <p:nvPr/>
        </p:nvSpPr>
        <p:spPr>
          <a:xfrm>
            <a:off x="3272322" y="1141093"/>
            <a:ext cx="555391" cy="771231"/>
          </a:xfrm>
          <a:prstGeom prst="downArrow">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Down Arrow 115"/>
          <p:cNvSpPr/>
          <p:nvPr/>
        </p:nvSpPr>
        <p:spPr>
          <a:xfrm>
            <a:off x="4576460" y="1141093"/>
            <a:ext cx="555391" cy="771231"/>
          </a:xfrm>
          <a:prstGeom prst="downArrow">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5" name="Picture 2" descr=" occupation occupations people work working programmer   occu_bw_082_ss clip art people occupations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9728" y="1422715"/>
            <a:ext cx="1296904" cy="77202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PIPER X-Stack Vision</a:t>
            </a:r>
            <a:endParaRPr lang="en-US" dirty="0"/>
          </a:p>
        </p:txBody>
      </p:sp>
      <p:sp>
        <p:nvSpPr>
          <p:cNvPr id="5" name="Rectangle 4"/>
          <p:cNvSpPr/>
          <p:nvPr/>
        </p:nvSpPr>
        <p:spPr>
          <a:xfrm rot="16200000">
            <a:off x="6362974" y="3313798"/>
            <a:ext cx="1119419" cy="390082"/>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vert="horz" rtlCol="0" anchor="ctr"/>
          <a:lstStyle/>
          <a:p>
            <a:pPr algn="ctr"/>
            <a:r>
              <a:rPr lang="en-US" sz="1600" dirty="0" smtClean="0"/>
              <a:t>Query API</a:t>
            </a:r>
            <a:endParaRPr lang="en-US" sz="1600" dirty="0"/>
          </a:p>
        </p:txBody>
      </p:sp>
      <p:sp>
        <p:nvSpPr>
          <p:cNvPr id="25" name="Rectangle 24"/>
          <p:cNvSpPr/>
          <p:nvPr/>
        </p:nvSpPr>
        <p:spPr>
          <a:xfrm>
            <a:off x="122403" y="1643162"/>
            <a:ext cx="1557580" cy="3697589"/>
          </a:xfrm>
          <a:prstGeom prst="rect">
            <a:avLst/>
          </a:prstGeom>
          <a:gradFill>
            <a:gsLst>
              <a:gs pos="0">
                <a:schemeClr val="accent6">
                  <a:lumMod val="60000"/>
                  <a:lumOff val="40000"/>
                </a:schemeClr>
              </a:gs>
              <a:gs pos="35000">
                <a:schemeClr val="accent6">
                  <a:lumMod val="60000"/>
                  <a:lumOff val="40000"/>
                </a:schemeClr>
              </a:gs>
              <a:gs pos="100000">
                <a:schemeClr val="accent6">
                  <a:lumMod val="20000"/>
                  <a:lumOff val="80000"/>
                </a:schemeClr>
              </a:gs>
            </a:gsLst>
          </a:gradFill>
          <a:ln>
            <a:solidFill>
              <a:schemeClr val="tx1"/>
            </a:solidFill>
          </a:ln>
        </p:spPr>
        <p:style>
          <a:lnRef idx="1">
            <a:schemeClr val="dk1"/>
          </a:lnRef>
          <a:fillRef idx="2">
            <a:schemeClr val="dk1"/>
          </a:fillRef>
          <a:effectRef idx="1">
            <a:schemeClr val="dk1"/>
          </a:effectRef>
          <a:fontRef idx="minor">
            <a:schemeClr val="dk1"/>
          </a:fontRef>
        </p:style>
        <p:txBody>
          <a:bodyPr lIns="0" rIns="0" rtlCol="0" anchor="ctr"/>
          <a:lstStyle/>
          <a:p>
            <a:pPr algn="ctr"/>
            <a:r>
              <a:rPr lang="en-US" b="1" u="sng" dirty="0" smtClean="0"/>
              <a:t>X-Stack</a:t>
            </a:r>
            <a:br>
              <a:rPr lang="en-US" b="1" u="sng" dirty="0" smtClean="0"/>
            </a:br>
            <a:r>
              <a:rPr lang="en-US" b="1" u="sng" dirty="0" smtClean="0"/>
              <a:t>Eco-System</a:t>
            </a:r>
          </a:p>
          <a:p>
            <a:pPr algn="ctr"/>
            <a:endParaRPr lang="en-US" sz="1600" dirty="0" smtClean="0"/>
          </a:p>
          <a:p>
            <a:pPr algn="ctr"/>
            <a:r>
              <a:rPr lang="en-US" sz="1600" i="1" dirty="0" smtClean="0"/>
              <a:t>Applications</a:t>
            </a:r>
          </a:p>
          <a:p>
            <a:pPr algn="ctr"/>
            <a:r>
              <a:rPr lang="en-US" sz="1600" i="1" dirty="0" smtClean="0"/>
              <a:t>Extreme </a:t>
            </a:r>
            <a:r>
              <a:rPr lang="en-US" sz="1600" i="1" dirty="0" err="1" smtClean="0"/>
              <a:t>Solv</a:t>
            </a:r>
            <a:r>
              <a:rPr lang="en-US" sz="1600" i="1" dirty="0" smtClean="0"/>
              <a:t>.</a:t>
            </a:r>
          </a:p>
          <a:p>
            <a:pPr algn="ctr"/>
            <a:r>
              <a:rPr lang="en-US" sz="1600" i="1" dirty="0" smtClean="0"/>
              <a:t>Co-Design</a:t>
            </a:r>
          </a:p>
          <a:p>
            <a:pPr algn="ctr"/>
            <a:endParaRPr lang="en-US" sz="1600" i="1" dirty="0" smtClean="0"/>
          </a:p>
          <a:p>
            <a:pPr algn="ctr"/>
            <a:r>
              <a:rPr lang="en-US" sz="2000" b="1" i="1" dirty="0" smtClean="0"/>
              <a:t>X-Stack2</a:t>
            </a:r>
          </a:p>
          <a:p>
            <a:pPr algn="ctr"/>
            <a:r>
              <a:rPr lang="en-US" sz="2000" b="1" i="1" dirty="0" err="1" smtClean="0"/>
              <a:t>ExaOSR</a:t>
            </a:r>
            <a:endParaRPr lang="en-US" sz="2000" b="1" i="1" dirty="0" smtClean="0"/>
          </a:p>
          <a:p>
            <a:pPr algn="ctr"/>
            <a:endParaRPr lang="en-US" sz="2000" b="1" i="1" dirty="0"/>
          </a:p>
          <a:p>
            <a:pPr algn="ctr"/>
            <a:r>
              <a:rPr lang="en-US" sz="1600" i="1" dirty="0" smtClean="0"/>
              <a:t>Fast/Design</a:t>
            </a:r>
            <a:br>
              <a:rPr lang="en-US" sz="1600" i="1" dirty="0" smtClean="0"/>
            </a:br>
            <a:r>
              <a:rPr lang="en-US" sz="1600" i="1" dirty="0" smtClean="0"/>
              <a:t>Forward</a:t>
            </a:r>
            <a:endParaRPr lang="en-US" sz="1600" i="1" dirty="0"/>
          </a:p>
        </p:txBody>
      </p:sp>
      <p:sp>
        <p:nvSpPr>
          <p:cNvPr id="50" name="Rectangle 49"/>
          <p:cNvSpPr/>
          <p:nvPr/>
        </p:nvSpPr>
        <p:spPr>
          <a:xfrm rot="5400000">
            <a:off x="1457750" y="1855686"/>
            <a:ext cx="1640199" cy="1402931"/>
          </a:xfrm>
          <a:prstGeom prst="rect">
            <a:avLst/>
          </a:prstGeom>
          <a:solidFill>
            <a:srgbClr val="FFFFFF"/>
          </a:solidFill>
          <a:ln>
            <a:solidFill>
              <a:schemeClr val="tx1"/>
            </a:solidFill>
          </a:ln>
        </p:spPr>
        <p:style>
          <a:lnRef idx="1">
            <a:schemeClr val="dk1"/>
          </a:lnRef>
          <a:fillRef idx="3">
            <a:schemeClr val="dk1"/>
          </a:fillRef>
          <a:effectRef idx="2">
            <a:schemeClr val="dk1"/>
          </a:effectRef>
          <a:fontRef idx="minor">
            <a:schemeClr val="lt1"/>
          </a:fontRef>
        </p:style>
        <p:txBody>
          <a:bodyPr vert="vert270" rtlCol="0" anchor="ctr"/>
          <a:lstStyle/>
          <a:p>
            <a:pPr algn="ctr"/>
            <a:r>
              <a:rPr lang="en-US" sz="1600" b="1" dirty="0" smtClean="0">
                <a:solidFill>
                  <a:srgbClr val="800000"/>
                </a:solidFill>
              </a:rPr>
              <a:t>Measurement &amp; Attribution</a:t>
            </a:r>
          </a:p>
          <a:p>
            <a:pPr algn="ctr">
              <a:spcBef>
                <a:spcPts val="600"/>
              </a:spcBef>
            </a:pPr>
            <a:r>
              <a:rPr lang="en-US" sz="1600" dirty="0" smtClean="0">
                <a:solidFill>
                  <a:schemeClr val="accent2"/>
                </a:solidFill>
              </a:rPr>
              <a:t>HAIL</a:t>
            </a:r>
            <a:r>
              <a:rPr lang="en-US" sz="2400" dirty="0">
                <a:solidFill>
                  <a:schemeClr val="accent2"/>
                </a:solidFill>
              </a:rPr>
              <a:t/>
            </a:r>
            <a:br>
              <a:rPr lang="en-US" sz="2400" dirty="0">
                <a:solidFill>
                  <a:schemeClr val="accent2"/>
                </a:solidFill>
              </a:rPr>
            </a:br>
            <a:r>
              <a:rPr lang="en-US" sz="1100" dirty="0" smtClean="0">
                <a:solidFill>
                  <a:schemeClr val="accent2"/>
                </a:solidFill>
              </a:rPr>
              <a:t>Application Info.</a:t>
            </a:r>
            <a:endParaRPr lang="en-US" sz="2000" dirty="0">
              <a:solidFill>
                <a:schemeClr val="accent2"/>
              </a:solidFill>
            </a:endParaRPr>
          </a:p>
          <a:p>
            <a:pPr algn="ctr">
              <a:spcBef>
                <a:spcPts val="600"/>
              </a:spcBef>
            </a:pPr>
            <a:r>
              <a:rPr lang="en-US" sz="1600" dirty="0" smtClean="0">
                <a:solidFill>
                  <a:schemeClr val="accent2"/>
                </a:solidFill>
              </a:rPr>
              <a:t>TIER</a:t>
            </a:r>
            <a:br>
              <a:rPr lang="en-US" sz="1600" dirty="0" smtClean="0">
                <a:solidFill>
                  <a:schemeClr val="accent2"/>
                </a:solidFill>
              </a:rPr>
            </a:br>
            <a:r>
              <a:rPr lang="en-US" sz="1100" dirty="0" smtClean="0">
                <a:solidFill>
                  <a:schemeClr val="accent2"/>
                </a:solidFill>
              </a:rPr>
              <a:t>X-Stack </a:t>
            </a:r>
            <a:r>
              <a:rPr lang="en-US" sz="1100" dirty="0" err="1" smtClean="0">
                <a:solidFill>
                  <a:schemeClr val="accent2"/>
                </a:solidFill>
              </a:rPr>
              <a:t>Perf</a:t>
            </a:r>
            <a:r>
              <a:rPr lang="en-US" sz="1100" dirty="0" smtClean="0">
                <a:solidFill>
                  <a:schemeClr val="accent2"/>
                </a:solidFill>
              </a:rPr>
              <a:t>. APIs</a:t>
            </a:r>
            <a:endParaRPr lang="en-US" sz="1400" dirty="0">
              <a:solidFill>
                <a:schemeClr val="accent2"/>
              </a:solidFill>
            </a:endParaRPr>
          </a:p>
        </p:txBody>
      </p:sp>
      <p:sp>
        <p:nvSpPr>
          <p:cNvPr id="51" name="Rectangle 50"/>
          <p:cNvSpPr/>
          <p:nvPr/>
        </p:nvSpPr>
        <p:spPr>
          <a:xfrm>
            <a:off x="3272322" y="2014856"/>
            <a:ext cx="540112" cy="30367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600" dirty="0" smtClean="0"/>
              <a:t>Stack-wide Data Collection &amp; Semantic Correlation</a:t>
            </a:r>
            <a:endParaRPr lang="en-US" sz="1600" dirty="0"/>
          </a:p>
        </p:txBody>
      </p:sp>
      <p:sp>
        <p:nvSpPr>
          <p:cNvPr id="68" name="Down Arrow 67"/>
          <p:cNvSpPr/>
          <p:nvPr/>
        </p:nvSpPr>
        <p:spPr>
          <a:xfrm>
            <a:off x="6304956" y="1202699"/>
            <a:ext cx="555391" cy="1266565"/>
          </a:xfrm>
          <a:prstGeom prst="downArrow">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7715340" y="2163939"/>
            <a:ext cx="1319140" cy="757892"/>
          </a:xfrm>
          <a:prstGeom prst="rect">
            <a:avLst/>
          </a:prstGeom>
        </p:spPr>
        <p:style>
          <a:lnRef idx="2">
            <a:schemeClr val="accent1"/>
          </a:lnRef>
          <a:fillRef idx="1">
            <a:schemeClr val="lt1"/>
          </a:fillRef>
          <a:effectRef idx="0">
            <a:schemeClr val="accent1"/>
          </a:effectRef>
          <a:fontRef idx="minor">
            <a:schemeClr val="dk1"/>
          </a:fontRef>
        </p:style>
        <p:txBody>
          <a:bodyPr vert="horz" rtlCol="0" anchor="ctr"/>
          <a:lstStyle/>
          <a:p>
            <a:pPr algn="ctr"/>
            <a:r>
              <a:rPr lang="en-US" sz="1600" dirty="0" smtClean="0"/>
              <a:t>Interactive</a:t>
            </a:r>
          </a:p>
          <a:p>
            <a:pPr algn="ctr"/>
            <a:r>
              <a:rPr lang="en-US" sz="1600" dirty="0" smtClean="0"/>
              <a:t>Visualization</a:t>
            </a:r>
          </a:p>
          <a:p>
            <a:pPr algn="ctr"/>
            <a:r>
              <a:rPr lang="en-US" sz="1600" dirty="0" smtClean="0"/>
              <a:t>Techniques</a:t>
            </a:r>
            <a:endParaRPr lang="en-US" sz="1600" dirty="0"/>
          </a:p>
        </p:txBody>
      </p:sp>
      <p:sp>
        <p:nvSpPr>
          <p:cNvPr id="79" name="Rectangle 78"/>
          <p:cNvSpPr/>
          <p:nvPr/>
        </p:nvSpPr>
        <p:spPr>
          <a:xfrm>
            <a:off x="7715340" y="3128408"/>
            <a:ext cx="1319140" cy="757892"/>
          </a:xfrm>
          <a:prstGeom prst="rect">
            <a:avLst/>
          </a:prstGeom>
        </p:spPr>
        <p:style>
          <a:lnRef idx="2">
            <a:schemeClr val="accent1"/>
          </a:lnRef>
          <a:fillRef idx="1">
            <a:schemeClr val="lt1"/>
          </a:fillRef>
          <a:effectRef idx="0">
            <a:schemeClr val="accent1"/>
          </a:effectRef>
          <a:fontRef idx="minor">
            <a:schemeClr val="dk1"/>
          </a:fontRef>
        </p:style>
        <p:txBody>
          <a:bodyPr vert="horz" rtlCol="0" anchor="ctr"/>
          <a:lstStyle/>
          <a:p>
            <a:pPr algn="ctr"/>
            <a:r>
              <a:rPr lang="en-US" sz="1600" dirty="0" smtClean="0"/>
              <a:t>Data Analysis</a:t>
            </a:r>
          </a:p>
          <a:p>
            <a:pPr algn="ctr"/>
            <a:r>
              <a:rPr lang="en-US" sz="1600" dirty="0" smtClean="0"/>
              <a:t>&amp; Reporting</a:t>
            </a:r>
          </a:p>
          <a:p>
            <a:pPr algn="ctr"/>
            <a:r>
              <a:rPr lang="en-US" sz="1600" dirty="0" smtClean="0"/>
              <a:t>Tools</a:t>
            </a:r>
            <a:endParaRPr lang="en-US" sz="1600" dirty="0"/>
          </a:p>
        </p:txBody>
      </p:sp>
      <p:sp>
        <p:nvSpPr>
          <p:cNvPr id="80" name="Rectangle 79"/>
          <p:cNvSpPr/>
          <p:nvPr/>
        </p:nvSpPr>
        <p:spPr>
          <a:xfrm>
            <a:off x="7715340" y="4069167"/>
            <a:ext cx="1319140" cy="757892"/>
          </a:xfrm>
          <a:prstGeom prst="rect">
            <a:avLst/>
          </a:prstGeom>
        </p:spPr>
        <p:style>
          <a:lnRef idx="2">
            <a:schemeClr val="accent1"/>
          </a:lnRef>
          <a:fillRef idx="1">
            <a:schemeClr val="lt1"/>
          </a:fillRef>
          <a:effectRef idx="0">
            <a:schemeClr val="accent1"/>
          </a:effectRef>
          <a:fontRef idx="minor">
            <a:schemeClr val="dk1"/>
          </a:fontRef>
        </p:style>
        <p:txBody>
          <a:bodyPr vert="horz" rtlCol="0" anchor="ctr"/>
          <a:lstStyle/>
          <a:p>
            <a:pPr algn="ctr"/>
            <a:r>
              <a:rPr lang="en-US" sz="1600" dirty="0" smtClean="0"/>
              <a:t>Dynamic</a:t>
            </a:r>
          </a:p>
          <a:p>
            <a:pPr algn="ctr"/>
            <a:r>
              <a:rPr lang="en-US" sz="1600" dirty="0" smtClean="0"/>
              <a:t>Adaptation &amp;</a:t>
            </a:r>
          </a:p>
          <a:p>
            <a:pPr algn="ctr"/>
            <a:r>
              <a:rPr lang="en-US" sz="1600" dirty="0" smtClean="0"/>
              <a:t>Tuning Tools</a:t>
            </a:r>
            <a:endParaRPr lang="en-US" sz="1600" dirty="0"/>
          </a:p>
        </p:txBody>
      </p:sp>
      <p:cxnSp>
        <p:nvCxnSpPr>
          <p:cNvPr id="85" name="Straight Arrow Connector 84"/>
          <p:cNvCxnSpPr/>
          <p:nvPr/>
        </p:nvCxnSpPr>
        <p:spPr>
          <a:xfrm flipV="1">
            <a:off x="7161343" y="2469264"/>
            <a:ext cx="485524" cy="437454"/>
          </a:xfrm>
          <a:prstGeom prst="straightConnector1">
            <a:avLst/>
          </a:prstGeom>
          <a:ln>
            <a:solidFill>
              <a:srgbClr val="00009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90" name="Rectangle 89"/>
          <p:cNvSpPr/>
          <p:nvPr/>
        </p:nvSpPr>
        <p:spPr>
          <a:xfrm>
            <a:off x="6023069" y="2949131"/>
            <a:ext cx="755887" cy="1127712"/>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vert="horz" rtlCol="0" anchor="ctr"/>
          <a:lstStyle/>
          <a:p>
            <a:pPr algn="ctr"/>
            <a:r>
              <a:rPr lang="en-US" sz="1600" dirty="0" smtClean="0"/>
              <a:t>Dist.</a:t>
            </a:r>
          </a:p>
          <a:p>
            <a:pPr algn="ctr"/>
            <a:r>
              <a:rPr lang="en-US" sz="1600" dirty="0" smtClean="0"/>
              <a:t>Data</a:t>
            </a:r>
          </a:p>
          <a:p>
            <a:pPr algn="ctr"/>
            <a:r>
              <a:rPr lang="en-US" sz="1600" dirty="0" smtClean="0"/>
              <a:t>Store</a:t>
            </a:r>
          </a:p>
        </p:txBody>
      </p:sp>
      <p:sp>
        <p:nvSpPr>
          <p:cNvPr id="91" name="Rectangle 90"/>
          <p:cNvSpPr/>
          <p:nvPr/>
        </p:nvSpPr>
        <p:spPr>
          <a:xfrm>
            <a:off x="6023069" y="2935548"/>
            <a:ext cx="1085341" cy="1127712"/>
          </a:xfrm>
          <a:prstGeom prst="rect">
            <a:avLst/>
          </a:prstGeom>
          <a:noFill/>
        </p:spPr>
        <p:style>
          <a:lnRef idx="2">
            <a:schemeClr val="accent2">
              <a:shade val="50000"/>
            </a:schemeClr>
          </a:lnRef>
          <a:fillRef idx="1">
            <a:schemeClr val="accent2"/>
          </a:fillRef>
          <a:effectRef idx="0">
            <a:schemeClr val="accent2"/>
          </a:effectRef>
          <a:fontRef idx="minor">
            <a:schemeClr val="lt1"/>
          </a:fontRef>
        </p:style>
        <p:txBody>
          <a:bodyPr vert="horz" rtlCol="0" anchor="ctr"/>
          <a:lstStyle/>
          <a:p>
            <a:pPr algn="ctr"/>
            <a:endParaRPr lang="en-US" sz="1600" dirty="0"/>
          </a:p>
        </p:txBody>
      </p:sp>
      <p:sp>
        <p:nvSpPr>
          <p:cNvPr id="92" name="Rectangle 91"/>
          <p:cNvSpPr/>
          <p:nvPr/>
        </p:nvSpPr>
        <p:spPr>
          <a:xfrm rot="5400000">
            <a:off x="1457764" y="3717209"/>
            <a:ext cx="1613956" cy="1429145"/>
          </a:xfrm>
          <a:prstGeom prst="rect">
            <a:avLst/>
          </a:prstGeom>
          <a:solidFill>
            <a:srgbClr val="FFFFFF"/>
          </a:solidFill>
          <a:ln>
            <a:solidFill>
              <a:schemeClr val="tx1"/>
            </a:solidFill>
          </a:ln>
        </p:spPr>
        <p:style>
          <a:lnRef idx="1">
            <a:schemeClr val="dk1"/>
          </a:lnRef>
          <a:fillRef idx="3">
            <a:schemeClr val="dk1"/>
          </a:fillRef>
          <a:effectRef idx="2">
            <a:schemeClr val="dk1"/>
          </a:effectRef>
          <a:fontRef idx="minor">
            <a:schemeClr val="lt1"/>
          </a:fontRef>
        </p:style>
        <p:txBody>
          <a:bodyPr vert="vert270" rtlCol="0" anchor="ctr"/>
          <a:lstStyle/>
          <a:p>
            <a:pPr algn="ctr">
              <a:spcBef>
                <a:spcPts val="600"/>
              </a:spcBef>
            </a:pPr>
            <a:r>
              <a:rPr lang="en-US" sz="1600" b="1" dirty="0">
                <a:solidFill>
                  <a:srgbClr val="800000"/>
                </a:solidFill>
              </a:rPr>
              <a:t>Local</a:t>
            </a:r>
            <a:br>
              <a:rPr lang="en-US" sz="1600" b="1" dirty="0">
                <a:solidFill>
                  <a:srgbClr val="800000"/>
                </a:solidFill>
              </a:rPr>
            </a:br>
            <a:r>
              <a:rPr lang="en-US" sz="1600" b="1" dirty="0">
                <a:solidFill>
                  <a:srgbClr val="800000"/>
                </a:solidFill>
              </a:rPr>
              <a:t>Analysis &amp;</a:t>
            </a:r>
            <a:br>
              <a:rPr lang="en-US" sz="1600" b="1" dirty="0">
                <a:solidFill>
                  <a:srgbClr val="800000"/>
                </a:solidFill>
              </a:rPr>
            </a:br>
            <a:r>
              <a:rPr lang="en-US" sz="1600" b="1" dirty="0" smtClean="0">
                <a:solidFill>
                  <a:srgbClr val="800000"/>
                </a:solidFill>
              </a:rPr>
              <a:t>Adaptation</a:t>
            </a:r>
          </a:p>
          <a:p>
            <a:pPr algn="ctr">
              <a:spcBef>
                <a:spcPts val="600"/>
              </a:spcBef>
            </a:pPr>
            <a:r>
              <a:rPr lang="en-US" sz="1600" dirty="0" smtClean="0">
                <a:solidFill>
                  <a:schemeClr val="accent2"/>
                </a:solidFill>
              </a:rPr>
              <a:t>Tuning</a:t>
            </a:r>
            <a:r>
              <a:rPr lang="en-US" sz="1600" dirty="0">
                <a:solidFill>
                  <a:schemeClr val="accent2"/>
                </a:solidFill>
              </a:rPr>
              <a:t/>
            </a:r>
            <a:br>
              <a:rPr lang="en-US" sz="1600" dirty="0">
                <a:solidFill>
                  <a:schemeClr val="accent2"/>
                </a:solidFill>
              </a:rPr>
            </a:br>
            <a:r>
              <a:rPr lang="en-US" sz="1600" dirty="0" smtClean="0">
                <a:solidFill>
                  <a:schemeClr val="accent2"/>
                </a:solidFill>
              </a:rPr>
              <a:t>Knobs/APIs</a:t>
            </a:r>
            <a:endParaRPr lang="en-US" sz="1600" dirty="0">
              <a:solidFill>
                <a:schemeClr val="accent2"/>
              </a:solidFill>
            </a:endParaRPr>
          </a:p>
        </p:txBody>
      </p:sp>
      <p:sp>
        <p:nvSpPr>
          <p:cNvPr id="105" name="Rectangle 104"/>
          <p:cNvSpPr/>
          <p:nvPr/>
        </p:nvSpPr>
        <p:spPr>
          <a:xfrm>
            <a:off x="4477297" y="2130787"/>
            <a:ext cx="1012412" cy="29208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rtlCol="0" anchor="ctr"/>
          <a:lstStyle/>
          <a:p>
            <a:pPr algn="ctr"/>
            <a:r>
              <a:rPr lang="en-US" sz="1600" dirty="0" smtClean="0"/>
              <a:t>Online</a:t>
            </a:r>
          </a:p>
          <a:p>
            <a:pPr algn="ctr"/>
            <a:r>
              <a:rPr lang="en-US" sz="1600" dirty="0" smtClean="0"/>
              <a:t>Data</a:t>
            </a:r>
          </a:p>
          <a:p>
            <a:pPr algn="ctr"/>
            <a:r>
              <a:rPr lang="en-US" sz="1600" dirty="0" smtClean="0"/>
              <a:t>Analysis</a:t>
            </a:r>
          </a:p>
          <a:p>
            <a:pPr algn="ctr"/>
            <a:r>
              <a:rPr lang="en-US" sz="1600" dirty="0" smtClean="0"/>
              <a:t>Techniques</a:t>
            </a:r>
            <a:endParaRPr lang="en-US" sz="1600" dirty="0"/>
          </a:p>
        </p:txBody>
      </p:sp>
      <p:cxnSp>
        <p:nvCxnSpPr>
          <p:cNvPr id="96" name="Straight Arrow Connector 95"/>
          <p:cNvCxnSpPr/>
          <p:nvPr/>
        </p:nvCxnSpPr>
        <p:spPr>
          <a:xfrm>
            <a:off x="7161343" y="4102590"/>
            <a:ext cx="485524" cy="403417"/>
          </a:xfrm>
          <a:prstGeom prst="straightConnector1">
            <a:avLst/>
          </a:prstGeom>
          <a:ln>
            <a:solidFill>
              <a:srgbClr val="00009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02" name="Straight Arrow Connector 101"/>
          <p:cNvCxnSpPr/>
          <p:nvPr/>
        </p:nvCxnSpPr>
        <p:spPr>
          <a:xfrm>
            <a:off x="7161343" y="3535008"/>
            <a:ext cx="485524" cy="0"/>
          </a:xfrm>
          <a:prstGeom prst="straightConnector1">
            <a:avLst/>
          </a:prstGeom>
          <a:ln>
            <a:solidFill>
              <a:srgbClr val="00009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03" name="Left-Right Arrow 102"/>
          <p:cNvSpPr/>
          <p:nvPr/>
        </p:nvSpPr>
        <p:spPr>
          <a:xfrm>
            <a:off x="5542621" y="3377248"/>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Rectangle 103"/>
          <p:cNvSpPr/>
          <p:nvPr/>
        </p:nvSpPr>
        <p:spPr>
          <a:xfrm>
            <a:off x="4416294" y="2071236"/>
            <a:ext cx="1012412" cy="29208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rtlCol="0" anchor="ctr"/>
          <a:lstStyle/>
          <a:p>
            <a:pPr algn="ctr"/>
            <a:r>
              <a:rPr lang="en-US" sz="1600" dirty="0" smtClean="0"/>
              <a:t>Online</a:t>
            </a:r>
          </a:p>
          <a:p>
            <a:pPr algn="ctr"/>
            <a:r>
              <a:rPr lang="en-US" sz="1600" dirty="0" smtClean="0"/>
              <a:t>Data</a:t>
            </a:r>
          </a:p>
          <a:p>
            <a:pPr algn="ctr"/>
            <a:r>
              <a:rPr lang="en-US" sz="1600" dirty="0" smtClean="0"/>
              <a:t>Analysis</a:t>
            </a:r>
          </a:p>
          <a:p>
            <a:pPr algn="ctr"/>
            <a:r>
              <a:rPr lang="en-US" sz="1600" dirty="0" smtClean="0"/>
              <a:t>Techniques</a:t>
            </a:r>
            <a:endParaRPr lang="en-US" sz="1600" dirty="0"/>
          </a:p>
        </p:txBody>
      </p:sp>
      <p:sp>
        <p:nvSpPr>
          <p:cNvPr id="55" name="Rectangle 54"/>
          <p:cNvSpPr/>
          <p:nvPr/>
        </p:nvSpPr>
        <p:spPr>
          <a:xfrm>
            <a:off x="4351042" y="2014856"/>
            <a:ext cx="1012412" cy="29208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rtlCol="0" anchor="ctr"/>
          <a:lstStyle/>
          <a:p>
            <a:pPr algn="ctr">
              <a:lnSpc>
                <a:spcPts val="1720"/>
              </a:lnSpc>
            </a:pPr>
            <a:r>
              <a:rPr lang="en-US" sz="1600" dirty="0" smtClean="0"/>
              <a:t>Online</a:t>
            </a:r>
          </a:p>
          <a:p>
            <a:pPr algn="ctr">
              <a:lnSpc>
                <a:spcPts val="1720"/>
              </a:lnSpc>
            </a:pPr>
            <a:r>
              <a:rPr lang="en-US" sz="1600" dirty="0" smtClean="0"/>
              <a:t>Data</a:t>
            </a:r>
          </a:p>
          <a:p>
            <a:pPr algn="ctr">
              <a:lnSpc>
                <a:spcPts val="1720"/>
              </a:lnSpc>
            </a:pPr>
            <a:r>
              <a:rPr lang="en-US" sz="1600" dirty="0" smtClean="0"/>
              <a:t>Analysis</a:t>
            </a:r>
          </a:p>
          <a:p>
            <a:pPr algn="ctr">
              <a:lnSpc>
                <a:spcPts val="1720"/>
              </a:lnSpc>
            </a:pPr>
            <a:endParaRPr lang="en-US" sz="1600" dirty="0"/>
          </a:p>
          <a:p>
            <a:pPr algn="ctr">
              <a:lnSpc>
                <a:spcPts val="1720"/>
              </a:lnSpc>
            </a:pPr>
            <a:r>
              <a:rPr lang="en-US" sz="1600" dirty="0" smtClean="0"/>
              <a:t>Executed</a:t>
            </a:r>
          </a:p>
          <a:p>
            <a:pPr algn="ctr">
              <a:lnSpc>
                <a:spcPts val="1720"/>
              </a:lnSpc>
            </a:pPr>
            <a:r>
              <a:rPr lang="en-US" sz="1600" dirty="0" smtClean="0"/>
              <a:t>In a </a:t>
            </a:r>
          </a:p>
          <a:p>
            <a:pPr algn="ctr">
              <a:lnSpc>
                <a:spcPts val="1720"/>
              </a:lnSpc>
            </a:pPr>
            <a:r>
              <a:rPr lang="en-US" sz="1600" dirty="0" smtClean="0"/>
              <a:t>Scalable</a:t>
            </a:r>
          </a:p>
          <a:p>
            <a:pPr algn="ctr">
              <a:lnSpc>
                <a:spcPts val="1720"/>
              </a:lnSpc>
            </a:pPr>
            <a:r>
              <a:rPr lang="en-US" sz="1600" dirty="0" smtClean="0"/>
              <a:t>Overlay</a:t>
            </a:r>
          </a:p>
          <a:p>
            <a:pPr algn="ctr">
              <a:lnSpc>
                <a:spcPts val="1720"/>
              </a:lnSpc>
            </a:pPr>
            <a:r>
              <a:rPr lang="en-US" sz="1600" dirty="0" smtClean="0"/>
              <a:t>Network</a:t>
            </a:r>
          </a:p>
          <a:p>
            <a:pPr algn="ctr">
              <a:lnSpc>
                <a:spcPts val="1720"/>
              </a:lnSpc>
            </a:pPr>
            <a:endParaRPr lang="en-US" sz="1600" dirty="0"/>
          </a:p>
          <a:p>
            <a:pPr algn="ctr">
              <a:lnSpc>
                <a:spcPts val="1720"/>
              </a:lnSpc>
            </a:pPr>
            <a:endParaRPr lang="en-US" sz="1600" dirty="0" smtClean="0"/>
          </a:p>
          <a:p>
            <a:pPr algn="ctr">
              <a:lnSpc>
                <a:spcPts val="1720"/>
              </a:lnSpc>
            </a:pPr>
            <a:endParaRPr lang="en-US" sz="1600" dirty="0" smtClean="0"/>
          </a:p>
        </p:txBody>
      </p:sp>
      <p:sp>
        <p:nvSpPr>
          <p:cNvPr id="107" name="Left-Right Arrow 106"/>
          <p:cNvSpPr/>
          <p:nvPr/>
        </p:nvSpPr>
        <p:spPr>
          <a:xfrm>
            <a:off x="3871549" y="3372124"/>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Left-Right Arrow 107"/>
          <p:cNvSpPr/>
          <p:nvPr/>
        </p:nvSpPr>
        <p:spPr>
          <a:xfrm rot="2924340">
            <a:off x="5649249" y="2422437"/>
            <a:ext cx="597085" cy="301272"/>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9" name="Left-Right Arrow 108"/>
          <p:cNvSpPr/>
          <p:nvPr/>
        </p:nvSpPr>
        <p:spPr>
          <a:xfrm rot="1488650">
            <a:off x="5557620" y="2893513"/>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0" name="Left-Right Arrow 109"/>
          <p:cNvSpPr/>
          <p:nvPr/>
        </p:nvSpPr>
        <p:spPr>
          <a:xfrm rot="18675660" flipH="1">
            <a:off x="5647921" y="4281397"/>
            <a:ext cx="597085" cy="301272"/>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Left-Right Arrow 110"/>
          <p:cNvSpPr/>
          <p:nvPr/>
        </p:nvSpPr>
        <p:spPr>
          <a:xfrm rot="20111350" flipH="1">
            <a:off x="5561854" y="3854699"/>
            <a:ext cx="427536" cy="277386"/>
          </a:xfrm>
          <a:prstGeom prst="leftRightArrow">
            <a:avLst/>
          </a:prstGeom>
          <a:noFill/>
          <a:ln w="3810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Chevron 111"/>
          <p:cNvSpPr/>
          <p:nvPr/>
        </p:nvSpPr>
        <p:spPr>
          <a:xfrm rot="5400000">
            <a:off x="7857872" y="5282470"/>
            <a:ext cx="1041248" cy="347748"/>
          </a:xfrm>
          <a:prstGeom prst="chevron">
            <a:avLst>
              <a:gd name="adj" fmla="val 27173"/>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Chevron 112"/>
          <p:cNvSpPr/>
          <p:nvPr/>
        </p:nvSpPr>
        <p:spPr>
          <a:xfrm rot="5400000">
            <a:off x="4525996" y="5389092"/>
            <a:ext cx="828004" cy="347748"/>
          </a:xfrm>
          <a:prstGeom prst="chevron">
            <a:avLst>
              <a:gd name="adj" fmla="val 27173"/>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2053654" y="5776219"/>
            <a:ext cx="6498716" cy="306584"/>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Adapting Data Collection, Runtimes &amp; Applications</a:t>
            </a:r>
            <a:endParaRPr lang="en-US" dirty="0"/>
          </a:p>
        </p:txBody>
      </p:sp>
      <p:sp>
        <p:nvSpPr>
          <p:cNvPr id="114" name="TextBox 113"/>
          <p:cNvSpPr txBox="1"/>
          <p:nvPr/>
        </p:nvSpPr>
        <p:spPr>
          <a:xfrm>
            <a:off x="4315401" y="4386000"/>
            <a:ext cx="1109461" cy="559127"/>
          </a:xfrm>
          <a:prstGeom prst="rect">
            <a:avLst/>
          </a:prstGeom>
          <a:noFill/>
        </p:spPr>
        <p:txBody>
          <a:bodyPr wrap="none" rtlCol="0">
            <a:spAutoFit/>
          </a:bodyPr>
          <a:lstStyle/>
          <a:p>
            <a:pPr>
              <a:lnSpc>
                <a:spcPts val="1200"/>
              </a:lnSpc>
            </a:pPr>
            <a:r>
              <a:rPr lang="en-US" sz="1200" i="1" dirty="0" smtClean="0"/>
              <a:t>Jobs</a:t>
            </a:r>
          </a:p>
          <a:p>
            <a:pPr>
              <a:lnSpc>
                <a:spcPts val="1200"/>
              </a:lnSpc>
            </a:pPr>
            <a:r>
              <a:rPr lang="en-US" sz="1200" i="1" dirty="0" smtClean="0"/>
              <a:t>Enclaves</a:t>
            </a:r>
          </a:p>
          <a:p>
            <a:pPr>
              <a:lnSpc>
                <a:spcPts val="1200"/>
              </a:lnSpc>
            </a:pPr>
            <a:r>
              <a:rPr lang="en-US" sz="1200" i="1" dirty="0" smtClean="0"/>
              <a:t>Whole System</a:t>
            </a:r>
            <a:endParaRPr lang="en-US" sz="1200" i="1" dirty="0"/>
          </a:p>
        </p:txBody>
      </p:sp>
      <p:sp>
        <p:nvSpPr>
          <p:cNvPr id="118" name="Down Arrow 117"/>
          <p:cNvSpPr/>
          <p:nvPr/>
        </p:nvSpPr>
        <p:spPr>
          <a:xfrm rot="10800000">
            <a:off x="3272322" y="5129557"/>
            <a:ext cx="555391" cy="771231"/>
          </a:xfrm>
          <a:prstGeom prst="downArrow">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2" name="Straight Arrow Connector 131"/>
          <p:cNvCxnSpPr/>
          <p:nvPr/>
        </p:nvCxnSpPr>
        <p:spPr>
          <a:xfrm>
            <a:off x="2979315" y="423182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134" name="Chevron 133"/>
          <p:cNvSpPr/>
          <p:nvPr/>
        </p:nvSpPr>
        <p:spPr>
          <a:xfrm rot="16200000">
            <a:off x="1925871" y="1141170"/>
            <a:ext cx="603314" cy="347748"/>
          </a:xfrm>
          <a:prstGeom prst="chevron">
            <a:avLst>
              <a:gd name="adj" fmla="val 27173"/>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Rectangle 68"/>
          <p:cNvSpPr/>
          <p:nvPr/>
        </p:nvSpPr>
        <p:spPr>
          <a:xfrm>
            <a:off x="2053653" y="904769"/>
            <a:ext cx="4673989" cy="3273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Reacting to Application &amp; System </a:t>
            </a:r>
            <a:r>
              <a:rPr lang="en-US" dirty="0" err="1" smtClean="0"/>
              <a:t>Adaptivity</a:t>
            </a:r>
            <a:endParaRPr lang="en-US" dirty="0"/>
          </a:p>
        </p:txBody>
      </p:sp>
      <p:sp>
        <p:nvSpPr>
          <p:cNvPr id="151" name="Down Arrow 150"/>
          <p:cNvSpPr/>
          <p:nvPr/>
        </p:nvSpPr>
        <p:spPr>
          <a:xfrm rot="10800000">
            <a:off x="1916706" y="5314291"/>
            <a:ext cx="555391" cy="586498"/>
          </a:xfrm>
          <a:prstGeom prst="downArrow">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8" name="Straight Connector 157"/>
          <p:cNvCxnSpPr/>
          <p:nvPr/>
        </p:nvCxnSpPr>
        <p:spPr>
          <a:xfrm>
            <a:off x="1550169" y="3624803"/>
            <a:ext cx="0" cy="1613957"/>
          </a:xfrm>
          <a:prstGeom prst="line">
            <a:avLst/>
          </a:prstGeom>
          <a:ln w="127000" cmpd="tri">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4" name="Straight Arrow Connector 163"/>
          <p:cNvCxnSpPr/>
          <p:nvPr/>
        </p:nvCxnSpPr>
        <p:spPr>
          <a:xfrm>
            <a:off x="2972979" y="2324244"/>
            <a:ext cx="299343" cy="0"/>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65" name="Straight Arrow Connector 164"/>
          <p:cNvCxnSpPr/>
          <p:nvPr/>
        </p:nvCxnSpPr>
        <p:spPr>
          <a:xfrm>
            <a:off x="2972979" y="2450184"/>
            <a:ext cx="299343" cy="0"/>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66" name="Straight Arrow Connector 165"/>
          <p:cNvCxnSpPr>
            <a:stCxn id="50" idx="0"/>
          </p:cNvCxnSpPr>
          <p:nvPr/>
        </p:nvCxnSpPr>
        <p:spPr>
          <a:xfrm>
            <a:off x="2979315" y="2557152"/>
            <a:ext cx="293007" cy="18972"/>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67" name="Straight Arrow Connector 166"/>
          <p:cNvCxnSpPr/>
          <p:nvPr/>
        </p:nvCxnSpPr>
        <p:spPr>
          <a:xfrm>
            <a:off x="2972979" y="2702064"/>
            <a:ext cx="299343" cy="0"/>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177" name="Straight Arrow Connector 176"/>
          <p:cNvCxnSpPr/>
          <p:nvPr/>
        </p:nvCxnSpPr>
        <p:spPr>
          <a:xfrm>
            <a:off x="2972979" y="435776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178" name="Straight Arrow Connector 177"/>
          <p:cNvCxnSpPr/>
          <p:nvPr/>
        </p:nvCxnSpPr>
        <p:spPr>
          <a:xfrm>
            <a:off x="2972979" y="448370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179" name="Straight Arrow Connector 178"/>
          <p:cNvCxnSpPr/>
          <p:nvPr/>
        </p:nvCxnSpPr>
        <p:spPr>
          <a:xfrm>
            <a:off x="2979318" y="4609645"/>
            <a:ext cx="293004" cy="0"/>
          </a:xfrm>
          <a:prstGeom prst="straightConnector1">
            <a:avLst/>
          </a:prstGeom>
          <a:ln>
            <a:solidFill>
              <a:srgbClr val="660066"/>
            </a:solidFill>
            <a:headEnd type="arrow"/>
            <a:tailEnd type="none"/>
          </a:ln>
        </p:spPr>
        <p:style>
          <a:lnRef idx="2">
            <a:schemeClr val="accent1"/>
          </a:lnRef>
          <a:fillRef idx="0">
            <a:schemeClr val="accent1"/>
          </a:fillRef>
          <a:effectRef idx="1">
            <a:schemeClr val="accent1"/>
          </a:effectRef>
          <a:fontRef idx="minor">
            <a:schemeClr val="tx1"/>
          </a:fontRef>
        </p:style>
      </p:cxnSp>
      <p:cxnSp>
        <p:nvCxnSpPr>
          <p:cNvPr id="186" name="Straight Connector 185"/>
          <p:cNvCxnSpPr/>
          <p:nvPr/>
        </p:nvCxnSpPr>
        <p:spPr>
          <a:xfrm>
            <a:off x="1550169" y="1737052"/>
            <a:ext cx="0" cy="1635072"/>
          </a:xfrm>
          <a:prstGeom prst="line">
            <a:avLst/>
          </a:prstGeom>
          <a:ln w="127000" cmpd="tri">
            <a:solidFill>
              <a:schemeClr val="tx1"/>
            </a:solidFill>
          </a:ln>
        </p:spPr>
        <p:style>
          <a:lnRef idx="2">
            <a:schemeClr val="accent1"/>
          </a:lnRef>
          <a:fillRef idx="0">
            <a:schemeClr val="accent1"/>
          </a:fillRef>
          <a:effectRef idx="1">
            <a:schemeClr val="accent1"/>
          </a:effectRef>
          <a:fontRef idx="minor">
            <a:schemeClr val="tx1"/>
          </a:fontRef>
        </p:style>
      </p:cxnSp>
      <p:sp>
        <p:nvSpPr>
          <p:cNvPr id="196" name="TextBox 195"/>
          <p:cNvSpPr txBox="1"/>
          <p:nvPr/>
        </p:nvSpPr>
        <p:spPr>
          <a:xfrm>
            <a:off x="5627056" y="4743725"/>
            <a:ext cx="1862434" cy="405239"/>
          </a:xfrm>
          <a:prstGeom prst="rect">
            <a:avLst/>
          </a:prstGeom>
          <a:noFill/>
        </p:spPr>
        <p:txBody>
          <a:bodyPr wrap="none" rtlCol="0">
            <a:spAutoFit/>
          </a:bodyPr>
          <a:lstStyle/>
          <a:p>
            <a:pPr algn="r">
              <a:lnSpc>
                <a:spcPts val="1200"/>
              </a:lnSpc>
            </a:pPr>
            <a:r>
              <a:rPr lang="en-US" sz="1200" i="1" dirty="0" smtClean="0"/>
              <a:t>Performance and</a:t>
            </a:r>
          </a:p>
          <a:p>
            <a:pPr algn="r">
              <a:lnSpc>
                <a:spcPts val="1200"/>
              </a:lnSpc>
            </a:pPr>
            <a:r>
              <a:rPr lang="en-US" sz="1200" i="1" dirty="0" smtClean="0"/>
              <a:t>Metadata Storage (PAMS)</a:t>
            </a:r>
            <a:endParaRPr lang="en-US" sz="1200" i="1" dirty="0"/>
          </a:p>
        </p:txBody>
      </p:sp>
    </p:spTree>
    <p:extLst>
      <p:ext uri="{BB962C8B-B14F-4D97-AF65-F5344CB8AC3E}">
        <p14:creationId xmlns:p14="http://schemas.microsoft.com/office/powerpoint/2010/main" val="2050556278"/>
      </p:ext>
    </p:extLst>
  </p:cSld>
  <p:clrMapOvr>
    <a:masterClrMapping/>
  </p:clrMapOvr>
  <p:transition spd="slow" advClick="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Group 79"/>
          <p:cNvGrpSpPr/>
          <p:nvPr/>
        </p:nvGrpSpPr>
        <p:grpSpPr>
          <a:xfrm>
            <a:off x="533400" y="467112"/>
            <a:ext cx="8153400" cy="6014353"/>
            <a:chOff x="533400" y="467112"/>
            <a:chExt cx="8153400" cy="6014353"/>
          </a:xfrm>
        </p:grpSpPr>
        <p:pic>
          <p:nvPicPr>
            <p:cNvPr id="23" name="Picture 22"/>
            <p:cNvPicPr>
              <a:picLocks noChangeAspect="1"/>
            </p:cNvPicPr>
            <p:nvPr/>
          </p:nvPicPr>
          <p:blipFill>
            <a:blip r:embed="rId3"/>
            <a:stretch>
              <a:fillRect/>
            </a:stretch>
          </p:blipFill>
          <p:spPr>
            <a:xfrm>
              <a:off x="533400" y="467112"/>
              <a:ext cx="8153400" cy="5859881"/>
            </a:xfrm>
            <a:prstGeom prst="rect">
              <a:avLst/>
            </a:prstGeom>
          </p:spPr>
        </p:pic>
        <p:sp>
          <p:nvSpPr>
            <p:cNvPr id="48" name="TextBox 47"/>
            <p:cNvSpPr txBox="1"/>
            <p:nvPr/>
          </p:nvSpPr>
          <p:spPr>
            <a:xfrm>
              <a:off x="4191000" y="6019800"/>
              <a:ext cx="1828800" cy="461665"/>
            </a:xfrm>
            <a:prstGeom prst="rect">
              <a:avLst/>
            </a:prstGeom>
            <a:solidFill>
              <a:schemeClr val="bg1"/>
            </a:solidFill>
          </p:spPr>
          <p:txBody>
            <a:bodyPr wrap="square" rtlCol="0">
              <a:spAutoFit/>
            </a:bodyPr>
            <a:lstStyle/>
            <a:p>
              <a:r>
                <a:rPr lang="en-US" dirty="0" smtClean="0">
                  <a:solidFill>
                    <a:schemeClr val="tx1"/>
                  </a:solidFill>
                </a:rPr>
                <a:t>Mature technologies by</a:t>
              </a:r>
            </a:p>
            <a:p>
              <a:r>
                <a:rPr lang="en-US" dirty="0" smtClean="0">
                  <a:solidFill>
                    <a:schemeClr val="tx1"/>
                  </a:solidFill>
                </a:rPr>
                <a:t>September 2015</a:t>
              </a:r>
              <a:endParaRPr lang="en-US" dirty="0">
                <a:solidFill>
                  <a:schemeClr val="tx1"/>
                </a:solidFill>
              </a:endParaRPr>
            </a:p>
          </p:txBody>
        </p:sp>
      </p:grpSp>
      <p:sp>
        <p:nvSpPr>
          <p:cNvPr id="2" name="Title 1"/>
          <p:cNvSpPr>
            <a:spLocks noGrp="1"/>
          </p:cNvSpPr>
          <p:nvPr>
            <p:ph type="title"/>
          </p:nvPr>
        </p:nvSpPr>
        <p:spPr>
          <a:xfrm>
            <a:off x="1752600" y="0"/>
            <a:ext cx="7391400" cy="533400"/>
          </a:xfrm>
        </p:spPr>
        <p:txBody>
          <a:bodyPr>
            <a:noAutofit/>
          </a:bodyPr>
          <a:lstStyle/>
          <a:p>
            <a:r>
              <a:rPr lang="en-US" sz="2400" dirty="0" smtClean="0"/>
              <a:t>  D-TEC Programming Environment</a:t>
            </a:r>
            <a:endParaRPr lang="en-US" sz="2400" dirty="0">
              <a:solidFill>
                <a:srgbClr val="000090"/>
              </a:solidFill>
            </a:endParaRPr>
          </a:p>
        </p:txBody>
      </p:sp>
      <p:pic>
        <p:nvPicPr>
          <p:cNvPr id="195" name="Picture 194"/>
          <p:cNvPicPr>
            <a:picLocks noChangeAspect="1"/>
          </p:cNvPicPr>
          <p:nvPr/>
        </p:nvPicPr>
        <p:blipFill>
          <a:blip r:embed="rId4" cstate="print"/>
          <a:stretch>
            <a:fillRect/>
          </a:stretch>
        </p:blipFill>
        <p:spPr>
          <a:xfrm>
            <a:off x="378926" y="0"/>
            <a:ext cx="1219200" cy="485223"/>
          </a:xfrm>
          <a:prstGeom prst="rect">
            <a:avLst/>
          </a:prstGeom>
        </p:spPr>
      </p:pic>
    </p:spTree>
    <p:extLst>
      <p:ext uri="{BB962C8B-B14F-4D97-AF65-F5344CB8AC3E}">
        <p14:creationId xmlns:p14="http://schemas.microsoft.com/office/powerpoint/2010/main" val="1212891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7391400" cy="762000"/>
          </a:xfrm>
        </p:spPr>
        <p:txBody>
          <a:bodyPr>
            <a:noAutofit/>
          </a:bodyPr>
          <a:lstStyle/>
          <a:p>
            <a:r>
              <a:rPr lang="en-US" sz="2400" dirty="0" smtClean="0"/>
              <a:t>Traleika Programming Environment</a:t>
            </a:r>
            <a:endParaRPr lang="en-US" sz="2400" dirty="0"/>
          </a:p>
        </p:txBody>
      </p:sp>
      <p:sp>
        <p:nvSpPr>
          <p:cNvPr id="97" name="TextBox 96"/>
          <p:cNvSpPr txBox="1"/>
          <p:nvPr/>
        </p:nvSpPr>
        <p:spPr>
          <a:xfrm>
            <a:off x="8398042" y="1944636"/>
            <a:ext cx="412293" cy="276999"/>
          </a:xfrm>
          <a:prstGeom prst="rect">
            <a:avLst/>
          </a:prstGeom>
          <a:noFill/>
        </p:spPr>
        <p:txBody>
          <a:bodyPr wrap="square" rtlCol="0">
            <a:spAutoFit/>
          </a:bodyPr>
          <a:lstStyle/>
          <a:p>
            <a:r>
              <a:rPr lang="en-US" sz="1200" dirty="0"/>
              <a:t>. . .</a:t>
            </a:r>
          </a:p>
        </p:txBody>
      </p:sp>
      <p:pic>
        <p:nvPicPr>
          <p:cNvPr id="57" name="Picture 56"/>
          <p:cNvPicPr>
            <a:picLocks noChangeAspect="1"/>
          </p:cNvPicPr>
          <p:nvPr/>
        </p:nvPicPr>
        <p:blipFill>
          <a:blip r:embed="rId3" cstate="print"/>
          <a:stretch>
            <a:fillRect/>
          </a:stretch>
        </p:blipFill>
        <p:spPr>
          <a:xfrm>
            <a:off x="304800" y="152400"/>
            <a:ext cx="1219200" cy="485223"/>
          </a:xfrm>
          <a:prstGeom prst="rect">
            <a:avLst/>
          </a:prstGeom>
        </p:spPr>
      </p:pic>
      <p:pic>
        <p:nvPicPr>
          <p:cNvPr id="9" name="Picture 8"/>
          <p:cNvPicPr>
            <a:picLocks noChangeAspect="1"/>
          </p:cNvPicPr>
          <p:nvPr/>
        </p:nvPicPr>
        <p:blipFill>
          <a:blip r:embed="rId4"/>
          <a:stretch>
            <a:fillRect/>
          </a:stretch>
        </p:blipFill>
        <p:spPr>
          <a:xfrm>
            <a:off x="139700" y="762000"/>
            <a:ext cx="9004300" cy="5511800"/>
          </a:xfrm>
          <a:prstGeom prst="rect">
            <a:avLst/>
          </a:prstGeom>
        </p:spPr>
      </p:pic>
    </p:spTree>
    <p:extLst>
      <p:ext uri="{BB962C8B-B14F-4D97-AF65-F5344CB8AC3E}">
        <p14:creationId xmlns:p14="http://schemas.microsoft.com/office/powerpoint/2010/main" val="1853945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7391400" cy="685800"/>
          </a:xfrm>
        </p:spPr>
        <p:txBody>
          <a:bodyPr>
            <a:noAutofit/>
          </a:bodyPr>
          <a:lstStyle/>
          <a:p>
            <a:r>
              <a:rPr lang="en-US" sz="2400" dirty="0" smtClean="0"/>
              <a:t>DEGAS Programming Environment</a:t>
            </a:r>
            <a:endParaRPr lang="en-US" sz="2400" dirty="0"/>
          </a:p>
        </p:txBody>
      </p:sp>
      <p:grpSp>
        <p:nvGrpSpPr>
          <p:cNvPr id="5" name="Group 4"/>
          <p:cNvGrpSpPr/>
          <p:nvPr/>
        </p:nvGrpSpPr>
        <p:grpSpPr>
          <a:xfrm>
            <a:off x="381000" y="685800"/>
            <a:ext cx="8597900" cy="6172200"/>
            <a:chOff x="381000" y="685800"/>
            <a:chExt cx="8597900" cy="6172200"/>
          </a:xfrm>
        </p:grpSpPr>
        <p:pic>
          <p:nvPicPr>
            <p:cNvPr id="3" name="Picture 2"/>
            <p:cNvPicPr>
              <a:picLocks noChangeAspect="1"/>
            </p:cNvPicPr>
            <p:nvPr/>
          </p:nvPicPr>
          <p:blipFill>
            <a:blip r:embed="rId3"/>
            <a:stretch>
              <a:fillRect/>
            </a:stretch>
          </p:blipFill>
          <p:spPr>
            <a:xfrm>
              <a:off x="990600" y="685800"/>
              <a:ext cx="7988300" cy="5855781"/>
            </a:xfrm>
            <a:prstGeom prst="rect">
              <a:avLst/>
            </a:prstGeom>
          </p:spPr>
        </p:pic>
        <p:pic>
          <p:nvPicPr>
            <p:cNvPr id="4" name="Picture 3" descr="Office of Scienc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 y="6248400"/>
              <a:ext cx="2946398" cy="609600"/>
            </a:xfrm>
            <a:prstGeom prst="rect">
              <a:avLst/>
            </a:prstGeom>
            <a:ln>
              <a:noFill/>
            </a:ln>
          </p:spPr>
        </p:pic>
      </p:grpSp>
      <p:pic>
        <p:nvPicPr>
          <p:cNvPr id="83" name="Picture 82"/>
          <p:cNvPicPr>
            <a:picLocks noChangeAspect="1"/>
          </p:cNvPicPr>
          <p:nvPr/>
        </p:nvPicPr>
        <p:blipFill>
          <a:blip r:embed="rId5" cstate="print"/>
          <a:stretch>
            <a:fillRect/>
          </a:stretch>
        </p:blipFill>
        <p:spPr>
          <a:xfrm>
            <a:off x="304800" y="152400"/>
            <a:ext cx="1219200" cy="485223"/>
          </a:xfrm>
          <a:prstGeom prst="rect">
            <a:avLst/>
          </a:prstGeom>
        </p:spPr>
      </p:pic>
    </p:spTree>
    <p:extLst>
      <p:ext uri="{BB962C8B-B14F-4D97-AF65-F5344CB8AC3E}">
        <p14:creationId xmlns:p14="http://schemas.microsoft.com/office/powerpoint/2010/main" val="3700841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Rounded Rectangle 112"/>
          <p:cNvSpPr/>
          <p:nvPr/>
        </p:nvSpPr>
        <p:spPr>
          <a:xfrm>
            <a:off x="3886200" y="3704896"/>
            <a:ext cx="1524000" cy="2877843"/>
          </a:xfrm>
          <a:prstGeom prst="roundRect">
            <a:avLst/>
          </a:prstGeom>
          <a:solidFill>
            <a:schemeClr val="bg1">
              <a:alpha val="50000"/>
            </a:schemeClr>
          </a:solidFill>
          <a:ln>
            <a:solidFill>
              <a:schemeClr val="bg1">
                <a:alpha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dirty="0" smtClean="0">
              <a:solidFill>
                <a:schemeClr val="tx1"/>
              </a:solidFill>
            </a:endParaRPr>
          </a:p>
        </p:txBody>
      </p:sp>
      <p:sp>
        <p:nvSpPr>
          <p:cNvPr id="123" name="Rounded Rectangle 122"/>
          <p:cNvSpPr/>
          <p:nvPr/>
        </p:nvSpPr>
        <p:spPr>
          <a:xfrm>
            <a:off x="1422103" y="1705171"/>
            <a:ext cx="1591774" cy="604768"/>
          </a:xfrm>
          <a:prstGeom prst="roundRect">
            <a:avLst/>
          </a:prstGeom>
          <a:solidFill>
            <a:schemeClr val="accent1"/>
          </a:solidFill>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solidFill>
                  <a:schemeClr val="tx1"/>
                </a:solidFill>
              </a:rPr>
              <a:t>OpenUH Compiler</a:t>
            </a:r>
          </a:p>
        </p:txBody>
      </p:sp>
      <p:sp>
        <p:nvSpPr>
          <p:cNvPr id="120" name="Rounded Rectangle 119"/>
          <p:cNvSpPr/>
          <p:nvPr/>
        </p:nvSpPr>
        <p:spPr>
          <a:xfrm>
            <a:off x="5926594" y="3168736"/>
            <a:ext cx="1608646" cy="2103228"/>
          </a:xfrm>
          <a:prstGeom prst="roundRect">
            <a:avLst/>
          </a:prstGeom>
          <a:solidFill>
            <a:schemeClr val="accent3">
              <a:lumMod val="50000"/>
            </a:schemeClr>
          </a:solidFill>
          <a:ln>
            <a:solidFill>
              <a:schemeClr val="accent3">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119" name="Rounded Rectangle 118"/>
          <p:cNvSpPr/>
          <p:nvPr/>
        </p:nvSpPr>
        <p:spPr>
          <a:xfrm>
            <a:off x="1334136" y="3168736"/>
            <a:ext cx="1920884" cy="2103228"/>
          </a:xfrm>
          <a:prstGeom prst="roundRect">
            <a:avLst/>
          </a:prstGeom>
          <a:solidFill>
            <a:schemeClr val="accent3">
              <a:lumMod val="50000"/>
            </a:schemeClr>
          </a:solidFill>
          <a:ln>
            <a:solidFill>
              <a:schemeClr val="accent3">
                <a:lumMod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115" name="Rounded Rectangle 114"/>
          <p:cNvSpPr/>
          <p:nvPr/>
        </p:nvSpPr>
        <p:spPr>
          <a:xfrm>
            <a:off x="5551544" y="1705171"/>
            <a:ext cx="1978491" cy="599355"/>
          </a:xfrm>
          <a:prstGeom prst="roundRect">
            <a:avLst/>
          </a:prstGeom>
          <a:solidFill>
            <a:schemeClr val="accent1"/>
          </a:solidFill>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solidFill>
                  <a:schemeClr val="tx1"/>
                </a:solidFill>
              </a:rPr>
              <a:t>PXC</a:t>
            </a:r>
          </a:p>
        </p:txBody>
      </p:sp>
      <p:sp>
        <p:nvSpPr>
          <p:cNvPr id="4" name="Title 3"/>
          <p:cNvSpPr>
            <a:spLocks noGrp="1"/>
          </p:cNvSpPr>
          <p:nvPr>
            <p:ph type="title"/>
          </p:nvPr>
        </p:nvSpPr>
        <p:spPr>
          <a:xfrm>
            <a:off x="1828800" y="0"/>
            <a:ext cx="7315200" cy="533400"/>
          </a:xfrm>
        </p:spPr>
        <p:txBody>
          <a:bodyPr>
            <a:normAutofit/>
          </a:bodyPr>
          <a:lstStyle/>
          <a:p>
            <a:r>
              <a:rPr lang="en-US" sz="2400" dirty="0" smtClean="0">
                <a:latin typeface="+mj-lt"/>
              </a:rPr>
              <a:t>XPRESS Programming Environment</a:t>
            </a:r>
            <a:endParaRPr lang="en-US" sz="2400" dirty="0">
              <a:latin typeface="+mj-lt"/>
            </a:endParaRPr>
          </a:p>
        </p:txBody>
      </p:sp>
      <p:grpSp>
        <p:nvGrpSpPr>
          <p:cNvPr id="62" name="Group 61"/>
          <p:cNvGrpSpPr/>
          <p:nvPr/>
        </p:nvGrpSpPr>
        <p:grpSpPr>
          <a:xfrm>
            <a:off x="5834801" y="706236"/>
            <a:ext cx="1524000" cy="609600"/>
            <a:chOff x="1752600" y="1505900"/>
            <a:chExt cx="1524000" cy="609600"/>
          </a:xfrm>
        </p:grpSpPr>
        <p:sp>
          <p:nvSpPr>
            <p:cNvPr id="63" name="Oval 62"/>
            <p:cNvSpPr/>
            <p:nvPr/>
          </p:nvSpPr>
          <p:spPr>
            <a:xfrm>
              <a:off x="1905000" y="16583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64" name="Oval 63"/>
            <p:cNvSpPr/>
            <p:nvPr/>
          </p:nvSpPr>
          <p:spPr>
            <a:xfrm>
              <a:off x="1828800" y="15821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65" name="Oval 64"/>
            <p:cNvSpPr/>
            <p:nvPr/>
          </p:nvSpPr>
          <p:spPr>
            <a:xfrm>
              <a:off x="1752600" y="15059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smtClean="0">
                  <a:solidFill>
                    <a:schemeClr val="tx1"/>
                  </a:solidFill>
                </a:rPr>
                <a:t>DSLs</a:t>
              </a:r>
              <a:endParaRPr lang="en-US" sz="1100" dirty="0">
                <a:solidFill>
                  <a:schemeClr val="tx1"/>
                </a:solidFill>
              </a:endParaRPr>
            </a:p>
          </p:txBody>
        </p:sp>
      </p:grpSp>
      <p:sp>
        <p:nvSpPr>
          <p:cNvPr id="80" name="Rounded Rectangle 79"/>
          <p:cNvSpPr/>
          <p:nvPr/>
        </p:nvSpPr>
        <p:spPr>
          <a:xfrm>
            <a:off x="3346377" y="3207643"/>
            <a:ext cx="2504966" cy="804571"/>
          </a:xfrm>
          <a:prstGeom prst="roundRect">
            <a:avLst/>
          </a:prstGeom>
          <a:solidFill>
            <a:schemeClr val="tx2"/>
          </a:solidFill>
          <a:ln>
            <a:solidFill>
              <a:schemeClr val="tx2"/>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90" name="Rounded Rectangle 89"/>
          <p:cNvSpPr/>
          <p:nvPr/>
        </p:nvSpPr>
        <p:spPr>
          <a:xfrm>
            <a:off x="2267369" y="4034217"/>
            <a:ext cx="4581027" cy="1246506"/>
          </a:xfrm>
          <a:prstGeom prst="roundRect">
            <a:avLst/>
          </a:prstGeom>
          <a:solidFill>
            <a:schemeClr val="accent3"/>
          </a:solidFill>
          <a:ln>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82" name="Rounded Rectangle 81"/>
          <p:cNvSpPr/>
          <p:nvPr/>
        </p:nvSpPr>
        <p:spPr>
          <a:xfrm>
            <a:off x="4658871" y="4566852"/>
            <a:ext cx="2057400" cy="543101"/>
          </a:xfrm>
          <a:prstGeom prst="roundRect">
            <a:avLst/>
          </a:prstGeom>
          <a:solidFill>
            <a:schemeClr val="accent2"/>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a:solidFill>
                <a:schemeClr val="tx1"/>
              </a:solidFill>
            </a:endParaRPr>
          </a:p>
        </p:txBody>
      </p:sp>
      <p:sp>
        <p:nvSpPr>
          <p:cNvPr id="86" name="Rectangle 85"/>
          <p:cNvSpPr/>
          <p:nvPr/>
        </p:nvSpPr>
        <p:spPr>
          <a:xfrm>
            <a:off x="4729655" y="4687535"/>
            <a:ext cx="1891861" cy="317249"/>
          </a:xfrm>
          <a:prstGeom prst="rect">
            <a:avLst/>
          </a:prstGeom>
          <a:solidFill>
            <a:schemeClr val="accent2"/>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HPX-5</a:t>
            </a:r>
          </a:p>
        </p:txBody>
      </p:sp>
      <p:sp>
        <p:nvSpPr>
          <p:cNvPr id="95" name="Rounded Rectangle 94"/>
          <p:cNvSpPr/>
          <p:nvPr/>
        </p:nvSpPr>
        <p:spPr>
          <a:xfrm>
            <a:off x="1404205" y="5679372"/>
            <a:ext cx="3194655" cy="507513"/>
          </a:xfrm>
          <a:prstGeom prst="roundRect">
            <a:avLst/>
          </a:prstGeom>
          <a:solidFill>
            <a:schemeClr val="accent6">
              <a:lumMod val="50000"/>
            </a:schemeClr>
          </a:solidFill>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96" name="TextBox 95"/>
          <p:cNvSpPr txBox="1"/>
          <p:nvPr/>
        </p:nvSpPr>
        <p:spPr>
          <a:xfrm>
            <a:off x="1455902" y="5782558"/>
            <a:ext cx="789726" cy="276999"/>
          </a:xfrm>
          <a:prstGeom prst="rect">
            <a:avLst/>
          </a:prstGeom>
          <a:solidFill>
            <a:schemeClr val="accent6">
              <a:lumMod val="5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b="1" dirty="0" smtClean="0"/>
              <a:t>Linux</a:t>
            </a:r>
          </a:p>
        </p:txBody>
      </p:sp>
      <p:grpSp>
        <p:nvGrpSpPr>
          <p:cNvPr id="98" name="Group 97"/>
          <p:cNvGrpSpPr/>
          <p:nvPr/>
        </p:nvGrpSpPr>
        <p:grpSpPr>
          <a:xfrm>
            <a:off x="4640856" y="5679372"/>
            <a:ext cx="2894383" cy="507513"/>
            <a:chOff x="4445619" y="5106953"/>
            <a:chExt cx="2269497" cy="589947"/>
          </a:xfrm>
          <a:solidFill>
            <a:srgbClr val="800000"/>
          </a:solidFill>
        </p:grpSpPr>
        <p:sp>
          <p:nvSpPr>
            <p:cNvPr id="99" name="Rounded Rectangle 98"/>
            <p:cNvSpPr/>
            <p:nvPr/>
          </p:nvSpPr>
          <p:spPr>
            <a:xfrm>
              <a:off x="4445619" y="5106953"/>
              <a:ext cx="2269497" cy="589947"/>
            </a:xfrm>
            <a:prstGeom prst="roundRect">
              <a:avLst/>
            </a:prstGeom>
            <a:grpFill/>
            <a:ln>
              <a:solidFill>
                <a:srgbClr val="8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100" name="TextBox 99"/>
            <p:cNvSpPr txBox="1"/>
            <p:nvPr/>
          </p:nvSpPr>
          <p:spPr>
            <a:xfrm>
              <a:off x="5542688" y="5135264"/>
              <a:ext cx="1086712" cy="321991"/>
            </a:xfrm>
            <a:prstGeom prst="rect">
              <a:avLst/>
            </a:prstGeom>
            <a:grpFill/>
            <a:ln>
              <a:solidFill>
                <a:srgbClr val="80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US" sz="1200" b="1" dirty="0" smtClean="0"/>
                <a:t>LXK</a:t>
              </a:r>
            </a:p>
          </p:txBody>
        </p:sp>
      </p:grpSp>
      <p:sp>
        <p:nvSpPr>
          <p:cNvPr id="103" name="Rounded Rectangle 102"/>
          <p:cNvSpPr/>
          <p:nvPr/>
        </p:nvSpPr>
        <p:spPr>
          <a:xfrm>
            <a:off x="2470276" y="4566852"/>
            <a:ext cx="2057400" cy="543102"/>
          </a:xfrm>
          <a:prstGeom prst="roundRect">
            <a:avLst/>
          </a:prstGeom>
          <a:solidFill>
            <a:schemeClr val="accent4"/>
          </a:solidFill>
          <a:ln>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a:solidFill>
                <a:schemeClr val="tx1"/>
              </a:solidFill>
            </a:endParaRPr>
          </a:p>
        </p:txBody>
      </p:sp>
      <p:sp>
        <p:nvSpPr>
          <p:cNvPr id="105" name="Rectangle 104"/>
          <p:cNvSpPr/>
          <p:nvPr/>
        </p:nvSpPr>
        <p:spPr>
          <a:xfrm>
            <a:off x="2548759" y="4715750"/>
            <a:ext cx="1891862" cy="289034"/>
          </a:xfrm>
          <a:prstGeom prst="rect">
            <a:avLst/>
          </a:prstGeom>
          <a:solidFill>
            <a:schemeClr val="accent4"/>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HPX-3</a:t>
            </a:r>
          </a:p>
        </p:txBody>
      </p:sp>
      <p:sp>
        <p:nvSpPr>
          <p:cNvPr id="108" name="Rounded Rectangle 107"/>
          <p:cNvSpPr/>
          <p:nvPr/>
        </p:nvSpPr>
        <p:spPr>
          <a:xfrm>
            <a:off x="1404205" y="5271964"/>
            <a:ext cx="6131034" cy="398476"/>
          </a:xfrm>
          <a:prstGeom prst="roundRect">
            <a:avLst/>
          </a:prstGeom>
          <a:solidFill>
            <a:schemeClr val="accent5"/>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b="1" dirty="0" smtClean="0">
              <a:solidFill>
                <a:schemeClr val="tx1"/>
              </a:solidFill>
            </a:endParaRPr>
          </a:p>
        </p:txBody>
      </p:sp>
      <p:sp>
        <p:nvSpPr>
          <p:cNvPr id="109" name="Rectangle 108"/>
          <p:cNvSpPr/>
          <p:nvPr/>
        </p:nvSpPr>
        <p:spPr>
          <a:xfrm>
            <a:off x="2383586" y="4094321"/>
            <a:ext cx="664414" cy="249080"/>
          </a:xfrm>
          <a:prstGeom prst="rect">
            <a:avLst/>
          </a:prstGeom>
          <a:solidFill>
            <a:schemeClr val="accent3"/>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sz="1200" b="1" dirty="0" smtClean="0">
                <a:solidFill>
                  <a:schemeClr val="tx1"/>
                </a:solidFill>
              </a:rPr>
              <a:t>HPX</a:t>
            </a:r>
          </a:p>
        </p:txBody>
      </p:sp>
      <p:sp>
        <p:nvSpPr>
          <p:cNvPr id="111" name="Rounded Rectangle 110"/>
          <p:cNvSpPr/>
          <p:nvPr/>
        </p:nvSpPr>
        <p:spPr>
          <a:xfrm>
            <a:off x="1404205" y="6202555"/>
            <a:ext cx="6131034" cy="507513"/>
          </a:xfrm>
          <a:prstGeom prst="roundRect">
            <a:avLst/>
          </a:prstGeom>
          <a:solidFill>
            <a:srgbClr val="CCFFCC"/>
          </a:solidFill>
          <a:ln>
            <a:solidFill>
              <a:srgbClr val="CCFFCC"/>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dirty="0">
              <a:solidFill>
                <a:schemeClr val="tx1"/>
              </a:solidFill>
            </a:endParaRPr>
          </a:p>
        </p:txBody>
      </p:sp>
      <p:sp>
        <p:nvSpPr>
          <p:cNvPr id="112" name="TextBox 111"/>
          <p:cNvSpPr txBox="1"/>
          <p:nvPr/>
        </p:nvSpPr>
        <p:spPr>
          <a:xfrm>
            <a:off x="1460710" y="6305741"/>
            <a:ext cx="806659" cy="276999"/>
          </a:xfrm>
          <a:prstGeom prst="rect">
            <a:avLst/>
          </a:prstGeom>
          <a:solidFill>
            <a:srgbClr val="CCFFCC"/>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b="1" dirty="0" smtClean="0"/>
              <a:t>Hardware</a:t>
            </a:r>
          </a:p>
        </p:txBody>
      </p:sp>
      <p:sp>
        <p:nvSpPr>
          <p:cNvPr id="114" name="TextBox 113"/>
          <p:cNvSpPr txBox="1"/>
          <p:nvPr/>
        </p:nvSpPr>
        <p:spPr>
          <a:xfrm>
            <a:off x="4303596" y="4215246"/>
            <a:ext cx="878004" cy="280554"/>
          </a:xfrm>
          <a:prstGeom prst="rect">
            <a:avLst/>
          </a:prstGeom>
          <a:solidFill>
            <a:schemeClr val="bg1">
              <a:alpha val="5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b="1" dirty="0" smtClean="0"/>
              <a:t>APEX</a:t>
            </a:r>
          </a:p>
        </p:txBody>
      </p:sp>
      <p:sp>
        <p:nvSpPr>
          <p:cNvPr id="121" name="TextBox 120"/>
          <p:cNvSpPr txBox="1"/>
          <p:nvPr/>
        </p:nvSpPr>
        <p:spPr>
          <a:xfrm>
            <a:off x="1493940" y="3568110"/>
            <a:ext cx="1601275" cy="276999"/>
          </a:xfrm>
          <a:prstGeom prst="rect">
            <a:avLst/>
          </a:prstGeom>
          <a:noFill/>
        </p:spPr>
        <p:txBody>
          <a:bodyPr wrap="square" rtlCol="0">
            <a:spAutoFit/>
          </a:bodyPr>
          <a:lstStyle/>
          <a:p>
            <a:pPr algn="ctr"/>
            <a:r>
              <a:rPr lang="en-US" sz="1200" b="1" dirty="0" smtClean="0"/>
              <a:t>OpenUH Runtime</a:t>
            </a:r>
            <a:endParaRPr lang="en-US" sz="1200" b="1" dirty="0"/>
          </a:p>
        </p:txBody>
      </p:sp>
      <p:sp>
        <p:nvSpPr>
          <p:cNvPr id="122" name="TextBox 121"/>
          <p:cNvSpPr txBox="1"/>
          <p:nvPr/>
        </p:nvSpPr>
        <p:spPr>
          <a:xfrm>
            <a:off x="6022999" y="3552902"/>
            <a:ext cx="1402923" cy="276999"/>
          </a:xfrm>
          <a:prstGeom prst="rect">
            <a:avLst/>
          </a:prstGeom>
          <a:noFill/>
        </p:spPr>
        <p:txBody>
          <a:bodyPr wrap="none" rtlCol="0">
            <a:spAutoFit/>
          </a:bodyPr>
          <a:lstStyle/>
          <a:p>
            <a:pPr algn="r"/>
            <a:r>
              <a:rPr lang="en-US" sz="1200" b="1" dirty="0" smtClean="0"/>
              <a:t>Open MPI Runtime</a:t>
            </a:r>
            <a:endParaRPr lang="en-US" sz="1200" b="1" dirty="0"/>
          </a:p>
        </p:txBody>
      </p:sp>
      <p:grpSp>
        <p:nvGrpSpPr>
          <p:cNvPr id="125" name="Group 124"/>
          <p:cNvGrpSpPr/>
          <p:nvPr/>
        </p:nvGrpSpPr>
        <p:grpSpPr>
          <a:xfrm>
            <a:off x="1481414" y="706236"/>
            <a:ext cx="1524000" cy="609600"/>
            <a:chOff x="1752600" y="1505900"/>
            <a:chExt cx="1524000" cy="609600"/>
          </a:xfrm>
        </p:grpSpPr>
        <p:sp>
          <p:nvSpPr>
            <p:cNvPr id="126" name="Oval 125"/>
            <p:cNvSpPr/>
            <p:nvPr/>
          </p:nvSpPr>
          <p:spPr>
            <a:xfrm>
              <a:off x="1905000" y="16583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27" name="Oval 126"/>
            <p:cNvSpPr/>
            <p:nvPr/>
          </p:nvSpPr>
          <p:spPr>
            <a:xfrm>
              <a:off x="1828800" y="15821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28" name="Oval 127"/>
            <p:cNvSpPr/>
            <p:nvPr/>
          </p:nvSpPr>
          <p:spPr>
            <a:xfrm>
              <a:off x="1752600" y="15059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smtClean="0">
                  <a:solidFill>
                    <a:schemeClr val="tx1"/>
                  </a:solidFill>
                </a:rPr>
                <a:t>Legacy OpenMP</a:t>
              </a:r>
              <a:endParaRPr lang="en-US" sz="1100" dirty="0">
                <a:solidFill>
                  <a:schemeClr val="tx1"/>
                </a:solidFill>
              </a:endParaRPr>
            </a:p>
          </p:txBody>
        </p:sp>
      </p:grpSp>
      <p:grpSp>
        <p:nvGrpSpPr>
          <p:cNvPr id="129" name="Group 128"/>
          <p:cNvGrpSpPr/>
          <p:nvPr/>
        </p:nvGrpSpPr>
        <p:grpSpPr>
          <a:xfrm>
            <a:off x="3631439" y="706236"/>
            <a:ext cx="1524000" cy="609600"/>
            <a:chOff x="1752600" y="1505900"/>
            <a:chExt cx="1524000" cy="609600"/>
          </a:xfrm>
        </p:grpSpPr>
        <p:sp>
          <p:nvSpPr>
            <p:cNvPr id="130" name="Oval 129"/>
            <p:cNvSpPr/>
            <p:nvPr/>
          </p:nvSpPr>
          <p:spPr>
            <a:xfrm>
              <a:off x="1905000" y="16583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31" name="Oval 130"/>
            <p:cNvSpPr/>
            <p:nvPr/>
          </p:nvSpPr>
          <p:spPr>
            <a:xfrm>
              <a:off x="1828800" y="15821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100" dirty="0">
                <a:solidFill>
                  <a:schemeClr val="tx1"/>
                </a:solidFill>
              </a:endParaRPr>
            </a:p>
          </p:txBody>
        </p:sp>
        <p:sp>
          <p:nvSpPr>
            <p:cNvPr id="132" name="Oval 131"/>
            <p:cNvSpPr/>
            <p:nvPr/>
          </p:nvSpPr>
          <p:spPr>
            <a:xfrm>
              <a:off x="1752600" y="1505900"/>
              <a:ext cx="1371600" cy="4572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200" dirty="0" smtClean="0">
                  <a:solidFill>
                    <a:schemeClr val="tx1"/>
                  </a:solidFill>
                </a:rPr>
                <a:t>Legacy MPI</a:t>
              </a:r>
              <a:endParaRPr lang="en-US" sz="1100" dirty="0">
                <a:solidFill>
                  <a:schemeClr val="tx1"/>
                </a:solidFill>
              </a:endParaRPr>
            </a:p>
          </p:txBody>
        </p:sp>
      </p:grpSp>
      <p:sp>
        <p:nvSpPr>
          <p:cNvPr id="133" name="Rounded Rectangle 132"/>
          <p:cNvSpPr/>
          <p:nvPr/>
        </p:nvSpPr>
        <p:spPr>
          <a:xfrm>
            <a:off x="3549103" y="1705171"/>
            <a:ext cx="1591774" cy="604768"/>
          </a:xfrm>
          <a:prstGeom prst="roundRect">
            <a:avLst/>
          </a:prstGeom>
          <a:solidFill>
            <a:schemeClr val="accent1"/>
          </a:solidFill>
          <a:ln>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200" b="1" dirty="0" smtClean="0">
                <a:solidFill>
                  <a:schemeClr val="tx1"/>
                </a:solidFill>
              </a:rPr>
              <a:t>C, C++ Compiler</a:t>
            </a:r>
          </a:p>
        </p:txBody>
      </p:sp>
      <p:sp>
        <p:nvSpPr>
          <p:cNvPr id="134" name="Rectangle 133"/>
          <p:cNvSpPr/>
          <p:nvPr/>
        </p:nvSpPr>
        <p:spPr>
          <a:xfrm>
            <a:off x="3433379" y="3274885"/>
            <a:ext cx="2329793" cy="271389"/>
          </a:xfrm>
          <a:prstGeom prst="rect">
            <a:avLst/>
          </a:prstGeom>
          <a:solidFill>
            <a:schemeClr val="tx2"/>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XPI</a:t>
            </a:r>
          </a:p>
        </p:txBody>
      </p:sp>
      <p:sp>
        <p:nvSpPr>
          <p:cNvPr id="135" name="Rectangle 134"/>
          <p:cNvSpPr/>
          <p:nvPr/>
        </p:nvSpPr>
        <p:spPr>
          <a:xfrm>
            <a:off x="1455902" y="5331879"/>
            <a:ext cx="523546" cy="271389"/>
          </a:xfrm>
          <a:prstGeom prst="rect">
            <a:avLst/>
          </a:prstGeom>
          <a:solidFill>
            <a:schemeClr val="accent5"/>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sz="1200" b="1" dirty="0" smtClean="0">
                <a:solidFill>
                  <a:schemeClr val="tx1"/>
                </a:solidFill>
              </a:rPr>
              <a:t>RIOS</a:t>
            </a:r>
          </a:p>
        </p:txBody>
      </p:sp>
      <p:cxnSp>
        <p:nvCxnSpPr>
          <p:cNvPr id="137" name="Straight Arrow Connector 136"/>
          <p:cNvCxnSpPr>
            <a:stCxn id="128" idx="4"/>
            <a:endCxn id="123" idx="0"/>
          </p:cNvCxnSpPr>
          <p:nvPr/>
        </p:nvCxnSpPr>
        <p:spPr>
          <a:xfrm>
            <a:off x="2167214" y="1163436"/>
            <a:ext cx="50776" cy="54173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9" name="Straight Arrow Connector 138"/>
          <p:cNvCxnSpPr>
            <a:stCxn id="132" idx="4"/>
            <a:endCxn id="133" idx="0"/>
          </p:cNvCxnSpPr>
          <p:nvPr/>
        </p:nvCxnSpPr>
        <p:spPr>
          <a:xfrm>
            <a:off x="4317239" y="1163436"/>
            <a:ext cx="27751" cy="54173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7" name="Straight Arrow Connector 146"/>
          <p:cNvCxnSpPr>
            <a:stCxn id="123" idx="3"/>
            <a:endCxn id="133" idx="1"/>
          </p:cNvCxnSpPr>
          <p:nvPr/>
        </p:nvCxnSpPr>
        <p:spPr>
          <a:xfrm>
            <a:off x="3013877" y="2007555"/>
            <a:ext cx="535226"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9" name="Straight Arrow Connector 148"/>
          <p:cNvCxnSpPr>
            <a:stCxn id="123" idx="2"/>
            <a:endCxn id="119" idx="0"/>
          </p:cNvCxnSpPr>
          <p:nvPr/>
        </p:nvCxnSpPr>
        <p:spPr>
          <a:xfrm>
            <a:off x="2217990" y="2309939"/>
            <a:ext cx="76588" cy="8587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1" name="Straight Arrow Connector 150"/>
          <p:cNvCxnSpPr>
            <a:endCxn id="119" idx="0"/>
          </p:cNvCxnSpPr>
          <p:nvPr/>
        </p:nvCxnSpPr>
        <p:spPr>
          <a:xfrm flipH="1">
            <a:off x="2294578" y="2309939"/>
            <a:ext cx="1762264" cy="8587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3" name="Straight Arrow Connector 152"/>
          <p:cNvCxnSpPr>
            <a:stCxn id="65" idx="4"/>
            <a:endCxn id="115" idx="0"/>
          </p:cNvCxnSpPr>
          <p:nvPr/>
        </p:nvCxnSpPr>
        <p:spPr>
          <a:xfrm>
            <a:off x="6520601" y="1163436"/>
            <a:ext cx="20189" cy="54173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a:stCxn id="115" idx="2"/>
            <a:endCxn id="80" idx="0"/>
          </p:cNvCxnSpPr>
          <p:nvPr/>
        </p:nvCxnSpPr>
        <p:spPr>
          <a:xfrm flipH="1">
            <a:off x="4598860" y="2304526"/>
            <a:ext cx="1941930" cy="90311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7" name="Straight Arrow Connector 156"/>
          <p:cNvCxnSpPr>
            <a:endCxn id="120" idx="0"/>
          </p:cNvCxnSpPr>
          <p:nvPr/>
        </p:nvCxnSpPr>
        <p:spPr>
          <a:xfrm>
            <a:off x="4852127" y="2309939"/>
            <a:ext cx="1878790" cy="8587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64" name="Rounded Rectangle 163"/>
          <p:cNvSpPr/>
          <p:nvPr/>
        </p:nvSpPr>
        <p:spPr>
          <a:xfrm>
            <a:off x="3562643" y="5558182"/>
            <a:ext cx="1979994" cy="348211"/>
          </a:xfrm>
          <a:prstGeom prst="roundRect">
            <a:avLst/>
          </a:prstGeom>
          <a:solidFill>
            <a:srgbClr val="FFFF00"/>
          </a:solidFill>
          <a:ln>
            <a:solidFill>
              <a:srgbClr val="FFFF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a:solidFill>
                <a:schemeClr val="tx1"/>
              </a:solidFill>
            </a:endParaRPr>
          </a:p>
        </p:txBody>
      </p:sp>
      <p:sp>
        <p:nvSpPr>
          <p:cNvPr id="165" name="Rectangle 164"/>
          <p:cNvSpPr/>
          <p:nvPr/>
        </p:nvSpPr>
        <p:spPr>
          <a:xfrm>
            <a:off x="4134069" y="5585750"/>
            <a:ext cx="945169" cy="235953"/>
          </a:xfrm>
          <a:prstGeom prst="rect">
            <a:avLst/>
          </a:prstGeom>
          <a:solidFill>
            <a:srgbClr val="FFFF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b="1" dirty="0" smtClean="0">
                <a:solidFill>
                  <a:schemeClr val="tx1"/>
                </a:solidFill>
              </a:rPr>
              <a:t>RCR</a:t>
            </a:r>
          </a:p>
        </p:txBody>
      </p:sp>
      <p:pic>
        <p:nvPicPr>
          <p:cNvPr id="51" name="Picture 50"/>
          <p:cNvPicPr>
            <a:picLocks noChangeAspect="1"/>
          </p:cNvPicPr>
          <p:nvPr/>
        </p:nvPicPr>
        <p:blipFill>
          <a:blip r:embed="rId3" cstate="print"/>
          <a:stretch>
            <a:fillRect/>
          </a:stretch>
        </p:blipFill>
        <p:spPr>
          <a:xfrm>
            <a:off x="304800" y="0"/>
            <a:ext cx="1219200" cy="485223"/>
          </a:xfrm>
          <a:prstGeom prst="rect">
            <a:avLst/>
          </a:prstGeom>
        </p:spPr>
      </p:pic>
      <p:sp>
        <p:nvSpPr>
          <p:cNvPr id="52" name="Rounded Rectangle 51"/>
          <p:cNvSpPr/>
          <p:nvPr/>
        </p:nvSpPr>
        <p:spPr>
          <a:xfrm>
            <a:off x="4056842" y="3704896"/>
            <a:ext cx="1084035" cy="2877843"/>
          </a:xfrm>
          <a:prstGeom prst="roundRect">
            <a:avLst/>
          </a:prstGeom>
          <a:solidFill>
            <a:schemeClr val="bg1">
              <a:alpha val="50000"/>
            </a:schemeClr>
          </a:solidFill>
          <a:ln>
            <a:solidFill>
              <a:schemeClr val="bg1">
                <a:alpha val="5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200" dirty="0" smtClean="0">
              <a:solidFill>
                <a:schemeClr val="tx1"/>
              </a:solidFill>
            </a:endParaRPr>
          </a:p>
        </p:txBody>
      </p:sp>
    </p:spTree>
    <p:extLst>
      <p:ext uri="{BB962C8B-B14F-4D97-AF65-F5344CB8AC3E}">
        <p14:creationId xmlns:p14="http://schemas.microsoft.com/office/powerpoint/2010/main" val="1528917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441"/>
            <a:ext cx="8229600" cy="634033"/>
          </a:xfrm>
        </p:spPr>
        <p:txBody>
          <a:bodyPr/>
          <a:lstStyle/>
          <a:p>
            <a:r>
              <a:rPr lang="en-US" sz="3200" dirty="0" smtClean="0"/>
              <a:t>GVR Vision for Resilience at Extreme-scale</a:t>
            </a:r>
            <a:endParaRPr lang="en-US" sz="3200" dirty="0"/>
          </a:p>
        </p:txBody>
      </p:sp>
      <p:sp>
        <p:nvSpPr>
          <p:cNvPr id="3" name="Content Placeholder 2"/>
          <p:cNvSpPr>
            <a:spLocks noGrp="1"/>
          </p:cNvSpPr>
          <p:nvPr>
            <p:ph idx="1"/>
          </p:nvPr>
        </p:nvSpPr>
        <p:spPr>
          <a:xfrm>
            <a:off x="457200" y="3995895"/>
            <a:ext cx="8229600" cy="2408845"/>
          </a:xfrm>
        </p:spPr>
        <p:txBody>
          <a:bodyPr>
            <a:normAutofit fontScale="85000" lnSpcReduction="20000"/>
          </a:bodyPr>
          <a:lstStyle/>
          <a:p>
            <a:r>
              <a:rPr lang="en-US" dirty="0" smtClean="0"/>
              <a:t>GVR provides flexible resilience thru versioned, distributed arrays, usable by all the X-stack center projects </a:t>
            </a:r>
          </a:p>
          <a:p>
            <a:pPr lvl="1"/>
            <a:r>
              <a:rPr lang="en-US" dirty="0" smtClean="0"/>
              <a:t>Direct use by application program, exploiting application semantics, via GVR library calls passed through compilation system for </a:t>
            </a:r>
            <a:r>
              <a:rPr lang="en-US" dirty="0" err="1" smtClean="0"/>
              <a:t>Traleika</a:t>
            </a:r>
            <a:r>
              <a:rPr lang="en-US" dirty="0" smtClean="0"/>
              <a:t> or XPRESS programs</a:t>
            </a:r>
          </a:p>
          <a:p>
            <a:pPr lvl="1"/>
            <a:r>
              <a:rPr lang="en-US" dirty="0" smtClean="0"/>
              <a:t>Compiler generated GVR calls, exploiting DSL or analyzed application semantics, as a runtime resilience service for D-TEC or DEGAS programs</a:t>
            </a:r>
          </a:p>
          <a:p>
            <a:pPr lvl="1"/>
            <a:r>
              <a:rPr lang="en-US" dirty="0" smtClean="0"/>
              <a:t>Indirect use by applications, through high-level libraries that use GVR,, </a:t>
            </a:r>
            <a:r>
              <a:rPr lang="en-US" dirty="0"/>
              <a:t>exploiting </a:t>
            </a:r>
            <a:r>
              <a:rPr lang="en-US" dirty="0" smtClean="0"/>
              <a:t>algorithm semantics</a:t>
            </a:r>
            <a:r>
              <a:rPr lang="en-US" dirty="0"/>
              <a:t>, </a:t>
            </a:r>
            <a:r>
              <a:rPr lang="en-US" dirty="0" smtClean="0"/>
              <a:t>via GVR </a:t>
            </a:r>
            <a:r>
              <a:rPr lang="en-US" dirty="0"/>
              <a:t>library </a:t>
            </a:r>
            <a:r>
              <a:rPr lang="en-US" dirty="0" smtClean="0"/>
              <a:t>calls</a:t>
            </a:r>
          </a:p>
          <a:p>
            <a:r>
              <a:rPr lang="en-US" dirty="0" smtClean="0"/>
              <a:t>GVR also provides cross-layer resilience exposing errors from hardware, runtime, operating system, and application for error recovery by the application/library/compiler-generated software</a:t>
            </a:r>
            <a:endParaRPr lang="en-US" dirty="0"/>
          </a:p>
        </p:txBody>
      </p:sp>
      <p:sp>
        <p:nvSpPr>
          <p:cNvPr id="5" name="Footer Placeholder 4"/>
          <p:cNvSpPr>
            <a:spLocks noGrp="1"/>
          </p:cNvSpPr>
          <p:nvPr>
            <p:ph type="ftr" sz="quarter" idx="4294967295"/>
          </p:nvPr>
        </p:nvSpPr>
        <p:spPr>
          <a:xfrm>
            <a:off x="659175" y="6356360"/>
            <a:ext cx="4288303" cy="365125"/>
          </a:xfrm>
          <a:prstGeom prst="rect">
            <a:avLst/>
          </a:prstGeom>
        </p:spPr>
        <p:txBody>
          <a:bodyPr/>
          <a:lstStyle/>
          <a:p>
            <a:r>
              <a:rPr lang="en-US" smtClean="0"/>
              <a:t>Global-view Resilience (GVR): X-stack Resilience Vision</a:t>
            </a:r>
            <a:endParaRPr lang="en-US"/>
          </a:p>
        </p:txBody>
      </p:sp>
      <p:grpSp>
        <p:nvGrpSpPr>
          <p:cNvPr id="4" name="Group 3"/>
          <p:cNvGrpSpPr/>
          <p:nvPr/>
        </p:nvGrpSpPr>
        <p:grpSpPr>
          <a:xfrm flipH="1">
            <a:off x="1101337" y="2956538"/>
            <a:ext cx="1787344" cy="377956"/>
            <a:chOff x="1101337" y="3367768"/>
            <a:chExt cx="1787344" cy="377956"/>
          </a:xfrm>
        </p:grpSpPr>
        <p:sp>
          <p:nvSpPr>
            <p:cNvPr id="7" name="Rectangle 6"/>
            <p:cNvSpPr/>
            <p:nvPr/>
          </p:nvSpPr>
          <p:spPr>
            <a:xfrm>
              <a:off x="2387407" y="3367768"/>
              <a:ext cx="501274" cy="3779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smtClean="0"/>
                <a:t>GVR</a:t>
              </a:r>
              <a:endParaRPr lang="en-US" sz="1100" dirty="0"/>
            </a:p>
          </p:txBody>
        </p:sp>
        <p:sp>
          <p:nvSpPr>
            <p:cNvPr id="8" name="Rectangle 7"/>
            <p:cNvSpPr/>
            <p:nvPr/>
          </p:nvSpPr>
          <p:spPr>
            <a:xfrm>
              <a:off x="1744372" y="3367768"/>
              <a:ext cx="501274" cy="3779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dirty="0" smtClean="0"/>
                <a:t>...</a:t>
              </a:r>
              <a:endParaRPr lang="en-US" sz="1100" dirty="0"/>
            </a:p>
          </p:txBody>
        </p:sp>
        <p:sp>
          <p:nvSpPr>
            <p:cNvPr id="9" name="Rectangle 8"/>
            <p:cNvSpPr/>
            <p:nvPr/>
          </p:nvSpPr>
          <p:spPr>
            <a:xfrm>
              <a:off x="1101337" y="3367768"/>
              <a:ext cx="501274" cy="3779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a:t>
              </a:r>
              <a:endParaRPr lang="en-US" sz="1100" dirty="0"/>
            </a:p>
          </p:txBody>
        </p:sp>
      </p:grpSp>
      <p:sp>
        <p:nvSpPr>
          <p:cNvPr id="29" name="Rectangle 28"/>
          <p:cNvSpPr/>
          <p:nvPr/>
        </p:nvSpPr>
        <p:spPr>
          <a:xfrm>
            <a:off x="5818296" y="2462131"/>
            <a:ext cx="484818" cy="31541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dirty="0" err="1" smtClean="0"/>
              <a:t>Petsc</a:t>
            </a:r>
            <a:endParaRPr lang="en-US" sz="1050" dirty="0"/>
          </a:p>
        </p:txBody>
      </p:sp>
      <p:sp>
        <p:nvSpPr>
          <p:cNvPr id="30" name="Rectangle 29"/>
          <p:cNvSpPr/>
          <p:nvPr/>
        </p:nvSpPr>
        <p:spPr>
          <a:xfrm>
            <a:off x="6473845" y="2461734"/>
            <a:ext cx="737450" cy="31468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100" dirty="0" err="1" smtClean="0"/>
              <a:t>Trilinos</a:t>
            </a:r>
            <a:endParaRPr lang="en-US" sz="1100" dirty="0"/>
          </a:p>
        </p:txBody>
      </p:sp>
      <p:sp>
        <p:nvSpPr>
          <p:cNvPr id="31" name="Rectangle 30"/>
          <p:cNvSpPr/>
          <p:nvPr/>
        </p:nvSpPr>
        <p:spPr>
          <a:xfrm>
            <a:off x="7297203" y="2462131"/>
            <a:ext cx="319891" cy="3197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a:t>
            </a:r>
            <a:endParaRPr lang="en-US" sz="1200" dirty="0"/>
          </a:p>
        </p:txBody>
      </p:sp>
      <p:grpSp>
        <p:nvGrpSpPr>
          <p:cNvPr id="38" name="Group 37"/>
          <p:cNvGrpSpPr/>
          <p:nvPr/>
        </p:nvGrpSpPr>
        <p:grpSpPr>
          <a:xfrm flipH="1">
            <a:off x="3613571" y="2955819"/>
            <a:ext cx="1787344" cy="377956"/>
            <a:chOff x="1101337" y="3367768"/>
            <a:chExt cx="1787344" cy="377956"/>
          </a:xfrm>
        </p:grpSpPr>
        <p:sp>
          <p:nvSpPr>
            <p:cNvPr id="39" name="Rectangle 38"/>
            <p:cNvSpPr/>
            <p:nvPr/>
          </p:nvSpPr>
          <p:spPr>
            <a:xfrm>
              <a:off x="2387407" y="3367768"/>
              <a:ext cx="501274" cy="3779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smtClean="0"/>
                <a:t>GVR</a:t>
              </a:r>
              <a:endParaRPr lang="en-US" sz="1100" dirty="0"/>
            </a:p>
          </p:txBody>
        </p:sp>
        <p:sp>
          <p:nvSpPr>
            <p:cNvPr id="40" name="Rectangle 39"/>
            <p:cNvSpPr/>
            <p:nvPr/>
          </p:nvSpPr>
          <p:spPr>
            <a:xfrm>
              <a:off x="1744372" y="3367768"/>
              <a:ext cx="501274" cy="3779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050" dirty="0" smtClean="0"/>
                <a:t>HPX, OCR</a:t>
              </a:r>
              <a:endParaRPr lang="en-US" sz="1050" dirty="0"/>
            </a:p>
          </p:txBody>
        </p:sp>
        <p:sp>
          <p:nvSpPr>
            <p:cNvPr id="41" name="Rectangle 40"/>
            <p:cNvSpPr/>
            <p:nvPr/>
          </p:nvSpPr>
          <p:spPr>
            <a:xfrm>
              <a:off x="1101337" y="3367768"/>
              <a:ext cx="501274" cy="3779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a:t>
              </a:r>
              <a:endParaRPr lang="en-US" sz="1100" dirty="0"/>
            </a:p>
          </p:txBody>
        </p:sp>
      </p:grpSp>
      <p:sp>
        <p:nvSpPr>
          <p:cNvPr id="42" name="Rectangle 41"/>
          <p:cNvSpPr/>
          <p:nvPr/>
        </p:nvSpPr>
        <p:spPr>
          <a:xfrm>
            <a:off x="1369206" y="2142939"/>
            <a:ext cx="1132421" cy="48092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dirty="0" smtClean="0"/>
              <a:t>Global Program Transformation + Optimization</a:t>
            </a:r>
            <a:endParaRPr lang="en-US" sz="1050" dirty="0"/>
          </a:p>
        </p:txBody>
      </p:sp>
      <p:sp>
        <p:nvSpPr>
          <p:cNvPr id="43" name="Rectangle 42"/>
          <p:cNvSpPr/>
          <p:nvPr/>
        </p:nvSpPr>
        <p:spPr>
          <a:xfrm>
            <a:off x="4108829" y="2142939"/>
            <a:ext cx="910244" cy="51289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050" dirty="0" smtClean="0"/>
              <a:t>Local</a:t>
            </a:r>
          </a:p>
          <a:p>
            <a:pPr algn="ctr"/>
            <a:r>
              <a:rPr lang="en-US" sz="1050" dirty="0" smtClean="0"/>
              <a:t>Optimizing Compilers</a:t>
            </a:r>
            <a:endParaRPr lang="en-US" sz="1050" dirty="0"/>
          </a:p>
        </p:txBody>
      </p:sp>
      <p:sp>
        <p:nvSpPr>
          <p:cNvPr id="23" name="TextBox 22"/>
          <p:cNvSpPr txBox="1"/>
          <p:nvPr/>
        </p:nvSpPr>
        <p:spPr>
          <a:xfrm>
            <a:off x="1305964" y="3489178"/>
            <a:ext cx="1775747" cy="276999"/>
          </a:xfrm>
          <a:prstGeom prst="rect">
            <a:avLst/>
          </a:prstGeom>
          <a:noFill/>
        </p:spPr>
        <p:txBody>
          <a:bodyPr wrap="none" rtlCol="0">
            <a:spAutoFit/>
          </a:bodyPr>
          <a:lstStyle/>
          <a:p>
            <a:r>
              <a:rPr lang="en-US" sz="1200" dirty="0" smtClean="0"/>
              <a:t>Rich Runtime Libraries</a:t>
            </a:r>
            <a:endParaRPr lang="en-US" sz="1200" dirty="0"/>
          </a:p>
        </p:txBody>
      </p:sp>
      <p:sp>
        <p:nvSpPr>
          <p:cNvPr id="44" name="TextBox 43"/>
          <p:cNvSpPr txBox="1"/>
          <p:nvPr/>
        </p:nvSpPr>
        <p:spPr>
          <a:xfrm>
            <a:off x="3599585" y="3489178"/>
            <a:ext cx="1775747" cy="276999"/>
          </a:xfrm>
          <a:prstGeom prst="rect">
            <a:avLst/>
          </a:prstGeom>
          <a:noFill/>
        </p:spPr>
        <p:txBody>
          <a:bodyPr wrap="none" rtlCol="0">
            <a:spAutoFit/>
          </a:bodyPr>
          <a:lstStyle/>
          <a:p>
            <a:r>
              <a:rPr lang="en-US" sz="1200" dirty="0" smtClean="0"/>
              <a:t>Rich Runtime Libraries</a:t>
            </a:r>
            <a:endParaRPr lang="en-US" sz="1200" dirty="0"/>
          </a:p>
        </p:txBody>
      </p:sp>
      <p:sp>
        <p:nvSpPr>
          <p:cNvPr id="45" name="TextBox 44"/>
          <p:cNvSpPr txBox="1"/>
          <p:nvPr/>
        </p:nvSpPr>
        <p:spPr>
          <a:xfrm>
            <a:off x="5893206" y="3489178"/>
            <a:ext cx="1775747" cy="276999"/>
          </a:xfrm>
          <a:prstGeom prst="rect">
            <a:avLst/>
          </a:prstGeom>
          <a:noFill/>
        </p:spPr>
        <p:txBody>
          <a:bodyPr wrap="none" rtlCol="0">
            <a:spAutoFit/>
          </a:bodyPr>
          <a:lstStyle/>
          <a:p>
            <a:r>
              <a:rPr lang="en-US" sz="1200" dirty="0" smtClean="0"/>
              <a:t>Rich Runtime Libraries</a:t>
            </a:r>
            <a:endParaRPr lang="en-US" sz="1200" dirty="0"/>
          </a:p>
        </p:txBody>
      </p:sp>
      <p:sp>
        <p:nvSpPr>
          <p:cNvPr id="46" name="TextBox 45"/>
          <p:cNvSpPr txBox="1"/>
          <p:nvPr/>
        </p:nvSpPr>
        <p:spPr>
          <a:xfrm>
            <a:off x="1305964" y="1260695"/>
            <a:ext cx="1249060" cy="430887"/>
          </a:xfrm>
          <a:prstGeom prst="rect">
            <a:avLst/>
          </a:prstGeom>
          <a:noFill/>
        </p:spPr>
        <p:txBody>
          <a:bodyPr wrap="none" rtlCol="0">
            <a:spAutoFit/>
          </a:bodyPr>
          <a:lstStyle/>
          <a:p>
            <a:pPr algn="ctr"/>
            <a:r>
              <a:rPr lang="en-US" sz="1100" dirty="0" smtClean="0"/>
              <a:t>D-TEC + DEGAS </a:t>
            </a:r>
          </a:p>
          <a:p>
            <a:pPr algn="ctr"/>
            <a:r>
              <a:rPr lang="en-US" sz="1100" dirty="0" smtClean="0"/>
              <a:t>Applications</a:t>
            </a:r>
            <a:endParaRPr lang="en-US" sz="1100" dirty="0"/>
          </a:p>
        </p:txBody>
      </p:sp>
      <p:sp>
        <p:nvSpPr>
          <p:cNvPr id="47" name="TextBox 46"/>
          <p:cNvSpPr txBox="1"/>
          <p:nvPr/>
        </p:nvSpPr>
        <p:spPr>
          <a:xfrm>
            <a:off x="3894226" y="1260695"/>
            <a:ext cx="1338828" cy="430887"/>
          </a:xfrm>
          <a:prstGeom prst="rect">
            <a:avLst/>
          </a:prstGeom>
          <a:noFill/>
        </p:spPr>
        <p:txBody>
          <a:bodyPr wrap="none" rtlCol="0">
            <a:spAutoFit/>
          </a:bodyPr>
          <a:lstStyle/>
          <a:p>
            <a:pPr algn="ctr"/>
            <a:r>
              <a:rPr lang="en-US" sz="1100" dirty="0" err="1" smtClean="0"/>
              <a:t>Traleika</a:t>
            </a:r>
            <a:r>
              <a:rPr lang="en-US" sz="1100" dirty="0" smtClean="0"/>
              <a:t> + XPRESS</a:t>
            </a:r>
          </a:p>
          <a:p>
            <a:pPr algn="ctr"/>
            <a:r>
              <a:rPr lang="en-US" sz="1100" dirty="0" smtClean="0"/>
              <a:t>Applications</a:t>
            </a:r>
            <a:endParaRPr lang="en-US" sz="1100" dirty="0"/>
          </a:p>
        </p:txBody>
      </p:sp>
      <p:sp>
        <p:nvSpPr>
          <p:cNvPr id="48" name="TextBox 47"/>
          <p:cNvSpPr txBox="1"/>
          <p:nvPr/>
        </p:nvSpPr>
        <p:spPr>
          <a:xfrm>
            <a:off x="6093913" y="1260695"/>
            <a:ext cx="985178" cy="430887"/>
          </a:xfrm>
          <a:prstGeom prst="rect">
            <a:avLst/>
          </a:prstGeom>
          <a:noFill/>
        </p:spPr>
        <p:txBody>
          <a:bodyPr wrap="none" rtlCol="0">
            <a:spAutoFit/>
          </a:bodyPr>
          <a:lstStyle/>
          <a:p>
            <a:pPr algn="ctr"/>
            <a:r>
              <a:rPr lang="en-US" sz="1100" dirty="0" smtClean="0"/>
              <a:t>MPI+X</a:t>
            </a:r>
          </a:p>
          <a:p>
            <a:pPr algn="ctr"/>
            <a:r>
              <a:rPr lang="en-US" sz="1100" dirty="0" smtClean="0"/>
              <a:t>Applications</a:t>
            </a:r>
            <a:endParaRPr lang="en-US" sz="1100" dirty="0"/>
          </a:p>
        </p:txBody>
      </p:sp>
      <p:grpSp>
        <p:nvGrpSpPr>
          <p:cNvPr id="49" name="Group 48"/>
          <p:cNvGrpSpPr/>
          <p:nvPr/>
        </p:nvGrpSpPr>
        <p:grpSpPr>
          <a:xfrm flipH="1">
            <a:off x="5990613" y="2954103"/>
            <a:ext cx="1787344" cy="377956"/>
            <a:chOff x="1101337" y="3367768"/>
            <a:chExt cx="1787344" cy="377956"/>
          </a:xfrm>
        </p:grpSpPr>
        <p:sp>
          <p:nvSpPr>
            <p:cNvPr id="50" name="Rectangle 49"/>
            <p:cNvSpPr/>
            <p:nvPr/>
          </p:nvSpPr>
          <p:spPr>
            <a:xfrm>
              <a:off x="2387407" y="3367768"/>
              <a:ext cx="501274" cy="3779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smtClean="0"/>
                <a:t>GVR</a:t>
              </a:r>
              <a:endParaRPr lang="en-US" sz="1100" dirty="0"/>
            </a:p>
          </p:txBody>
        </p:sp>
        <p:sp>
          <p:nvSpPr>
            <p:cNvPr id="51" name="Rectangle 50"/>
            <p:cNvSpPr/>
            <p:nvPr/>
          </p:nvSpPr>
          <p:spPr>
            <a:xfrm>
              <a:off x="1744372" y="3367768"/>
              <a:ext cx="501274" cy="3779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050" dirty="0" smtClean="0"/>
                <a:t>HPX, OCR</a:t>
              </a:r>
              <a:endParaRPr lang="en-US" sz="1050" dirty="0"/>
            </a:p>
          </p:txBody>
        </p:sp>
        <p:sp>
          <p:nvSpPr>
            <p:cNvPr id="52" name="Rectangle 51"/>
            <p:cNvSpPr/>
            <p:nvPr/>
          </p:nvSpPr>
          <p:spPr>
            <a:xfrm>
              <a:off x="1101337" y="3367768"/>
              <a:ext cx="501274" cy="3779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100" dirty="0" smtClean="0"/>
                <a:t>...</a:t>
              </a:r>
              <a:endParaRPr lang="en-US" sz="1100" dirty="0"/>
            </a:p>
          </p:txBody>
        </p:sp>
      </p:grpSp>
      <p:sp>
        <p:nvSpPr>
          <p:cNvPr id="53" name="TextBox 52"/>
          <p:cNvSpPr txBox="1"/>
          <p:nvPr/>
        </p:nvSpPr>
        <p:spPr>
          <a:xfrm>
            <a:off x="7768030" y="2396851"/>
            <a:ext cx="966931" cy="430887"/>
          </a:xfrm>
          <a:prstGeom prst="rect">
            <a:avLst/>
          </a:prstGeom>
          <a:noFill/>
        </p:spPr>
        <p:txBody>
          <a:bodyPr wrap="none" rtlCol="0">
            <a:spAutoFit/>
          </a:bodyPr>
          <a:lstStyle/>
          <a:p>
            <a:r>
              <a:rPr lang="en-US" sz="1100" dirty="0" smtClean="0"/>
              <a:t>Higher-level</a:t>
            </a:r>
          </a:p>
          <a:p>
            <a:r>
              <a:rPr lang="en-US" sz="1100" dirty="0" smtClean="0"/>
              <a:t>Libraries</a:t>
            </a:r>
            <a:endParaRPr lang="en-US" sz="1100" dirty="0"/>
          </a:p>
        </p:txBody>
      </p:sp>
      <p:cxnSp>
        <p:nvCxnSpPr>
          <p:cNvPr id="55" name="Straight Arrow Connector 54"/>
          <p:cNvCxnSpPr>
            <a:stCxn id="46" idx="2"/>
            <a:endCxn id="42" idx="0"/>
          </p:cNvCxnSpPr>
          <p:nvPr/>
        </p:nvCxnSpPr>
        <p:spPr>
          <a:xfrm>
            <a:off x="1930494" y="1691582"/>
            <a:ext cx="4923" cy="4513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47" idx="2"/>
            <a:endCxn id="43" idx="0"/>
          </p:cNvCxnSpPr>
          <p:nvPr/>
        </p:nvCxnSpPr>
        <p:spPr>
          <a:xfrm>
            <a:off x="4563640" y="1691582"/>
            <a:ext cx="311" cy="4513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6620450" y="1691582"/>
            <a:ext cx="311" cy="4513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Date Placeholder 59"/>
          <p:cNvSpPr>
            <a:spLocks noGrp="1"/>
          </p:cNvSpPr>
          <p:nvPr>
            <p:ph type="dt" sz="half" idx="4294967295"/>
          </p:nvPr>
        </p:nvSpPr>
        <p:spPr>
          <a:xfrm>
            <a:off x="6363347" y="6356360"/>
            <a:ext cx="2085975" cy="365125"/>
          </a:xfrm>
          <a:prstGeom prst="rect">
            <a:avLst/>
          </a:prstGeom>
        </p:spPr>
        <p:txBody>
          <a:bodyPr/>
          <a:lstStyle/>
          <a:p>
            <a:fld id="{2692601B-C015-8643-B626-482541CBA275}" type="datetime1">
              <a:rPr lang="en-US" smtClean="0"/>
              <a:t>10/20/2014</a:t>
            </a:fld>
            <a:endParaRPr lang="en-US"/>
          </a:p>
        </p:txBody>
      </p:sp>
    </p:spTree>
    <p:extLst>
      <p:ext uri="{BB962C8B-B14F-4D97-AF65-F5344CB8AC3E}">
        <p14:creationId xmlns:p14="http://schemas.microsoft.com/office/powerpoint/2010/main" val="1132974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p:cNvSpPr>
            <a:spLocks/>
          </p:cNvSpPr>
          <p:nvPr/>
        </p:nvSpPr>
        <p:spPr bwMode="auto">
          <a:xfrm>
            <a:off x="785813" y="2152055"/>
            <a:ext cx="1134070" cy="794742"/>
          </a:xfrm>
          <a:prstGeom prst="roundRect">
            <a:avLst>
              <a:gd name="adj" fmla="val 16852"/>
            </a:avLst>
          </a:prstGeom>
          <a:solidFill>
            <a:schemeClr val="accent1"/>
          </a:solidFill>
          <a:ln w="25400" cap="flat">
            <a:solidFill>
              <a:schemeClr val="tx1"/>
            </a:solidFill>
            <a:prstDash val="solid"/>
            <a:miter lim="800000"/>
            <a:headEnd type="none" w="med" len="med"/>
            <a:tailEnd type="none" w="med" len="med"/>
          </a:ln>
        </p:spPr>
        <p:txBody>
          <a:bodyPr lIns="0" tIns="0" rIns="0" bIns="0" anchor="ctr"/>
          <a:lstStyle/>
          <a:p>
            <a:pPr>
              <a:defRPr/>
            </a:pPr>
            <a:r>
              <a:rPr lang="en-US" sz="1300">
                <a:solidFill>
                  <a:schemeClr val="tx1"/>
                </a:solidFill>
                <a:effectLst>
                  <a:outerShdw blurRad="38100" dist="38100" dir="2700000" algn="tl">
                    <a:srgbClr val="FFFFFF"/>
                  </a:outerShdw>
                </a:effectLst>
                <a:ea typeface="MS PGothic" pitchFamily="34" charset="-128"/>
              </a:rPr>
              <a:t>domain-specific </a:t>
            </a:r>
          </a:p>
          <a:p>
            <a:pPr>
              <a:defRPr/>
            </a:pPr>
            <a:r>
              <a:rPr lang="en-US" sz="1300">
                <a:solidFill>
                  <a:schemeClr val="tx1"/>
                </a:solidFill>
                <a:effectLst>
                  <a:outerShdw blurRad="38100" dist="38100" dir="2700000" algn="tl">
                    <a:srgbClr val="FFFFFF"/>
                  </a:outerShdw>
                </a:effectLst>
                <a:ea typeface="MS PGothic" pitchFamily="34" charset="-128"/>
              </a:rPr>
              <a:t>algorithm</a:t>
            </a:r>
          </a:p>
        </p:txBody>
      </p:sp>
      <p:sp>
        <p:nvSpPr>
          <p:cNvPr id="14339" name="AutoShape 2"/>
          <p:cNvSpPr>
            <a:spLocks/>
          </p:cNvSpPr>
          <p:nvPr/>
        </p:nvSpPr>
        <p:spPr bwMode="auto">
          <a:xfrm>
            <a:off x="2089547" y="1232297"/>
            <a:ext cx="4839891" cy="1875234"/>
          </a:xfrm>
          <a:prstGeom prst="roundRect">
            <a:avLst>
              <a:gd name="adj" fmla="val 7139"/>
            </a:avLst>
          </a:prstGeom>
          <a:solidFill>
            <a:srgbClr val="E6E6E6"/>
          </a:solidFill>
          <a:ln w="25400">
            <a:solidFill>
              <a:schemeClr val="tx1"/>
            </a:solidFill>
            <a:prstDash val="sysDot"/>
            <a:miter lim="800000"/>
            <a:headEnd/>
            <a:tailEnd/>
          </a:ln>
        </p:spPr>
        <p:txBody>
          <a:bodyPr lIns="0" tIns="0" rIns="0" bIns="0"/>
          <a:lstStyle/>
          <a:p>
            <a:endParaRPr lang="en-US"/>
          </a:p>
        </p:txBody>
      </p:sp>
      <p:sp>
        <p:nvSpPr>
          <p:cNvPr id="14340" name="Rectangle 3"/>
          <p:cNvSpPr>
            <a:spLocks/>
          </p:cNvSpPr>
          <p:nvPr/>
        </p:nvSpPr>
        <p:spPr bwMode="auto">
          <a:xfrm>
            <a:off x="2888754" y="1214437"/>
            <a:ext cx="3036094"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r>
              <a:rPr lang="en-US" sz="1700">
                <a:solidFill>
                  <a:schemeClr val="tx1"/>
                </a:solidFill>
                <a:ea typeface="MS PGothic" pitchFamily="34" charset="-128"/>
              </a:rPr>
              <a:t>search space</a:t>
            </a:r>
          </a:p>
        </p:txBody>
      </p:sp>
      <p:sp>
        <p:nvSpPr>
          <p:cNvPr id="14341" name="AutoShape 4"/>
          <p:cNvSpPr>
            <a:spLocks/>
          </p:cNvSpPr>
          <p:nvPr/>
        </p:nvSpPr>
        <p:spPr bwMode="auto">
          <a:xfrm>
            <a:off x="7170539" y="1437680"/>
            <a:ext cx="1134070" cy="732234"/>
          </a:xfrm>
          <a:prstGeom prst="roundRect">
            <a:avLst>
              <a:gd name="adj" fmla="val 18292"/>
            </a:avLst>
          </a:prstGeom>
          <a:solidFill>
            <a:schemeClr val="accent1"/>
          </a:solidFill>
          <a:ln w="25400">
            <a:solidFill>
              <a:schemeClr val="tx1"/>
            </a:solidFill>
            <a:miter lim="800000"/>
            <a:headEnd/>
            <a:tailEnd/>
          </a:ln>
        </p:spPr>
        <p:txBody>
          <a:bodyPr lIns="0" tIns="0" rIns="0" bIns="0"/>
          <a:lstStyle/>
          <a:p>
            <a:endParaRPr lang="en-US"/>
          </a:p>
        </p:txBody>
      </p:sp>
      <p:sp>
        <p:nvSpPr>
          <p:cNvPr id="14342" name="Line 5"/>
          <p:cNvSpPr>
            <a:spLocks noChangeShapeType="1"/>
          </p:cNvSpPr>
          <p:nvPr/>
        </p:nvSpPr>
        <p:spPr bwMode="auto">
          <a:xfrm flipH="1">
            <a:off x="1830586" y="1678781"/>
            <a:ext cx="266775" cy="10046"/>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43" name="Line 6"/>
          <p:cNvSpPr>
            <a:spLocks noChangeShapeType="1"/>
          </p:cNvSpPr>
          <p:nvPr/>
        </p:nvSpPr>
        <p:spPr bwMode="auto">
          <a:xfrm flipH="1">
            <a:off x="6911578" y="1884164"/>
            <a:ext cx="266775" cy="10046"/>
          </a:xfrm>
          <a:prstGeom prst="line">
            <a:avLst/>
          </a:prstGeom>
          <a:noFill/>
          <a:ln w="38100">
            <a:solidFill>
              <a:schemeClr val="tx1"/>
            </a:solidFill>
            <a:miter lim="800000"/>
            <a:headEnd type="stealth" w="med" len="med"/>
            <a:tailEnd type="stealth" w="med" len="med"/>
          </a:ln>
          <a:extLst>
            <a:ext uri="{909E8E84-426E-40DD-AFC4-6F175D3DCCD1}">
              <a14:hiddenFill xmlns:a14="http://schemas.microsoft.com/office/drawing/2010/main">
                <a:noFill/>
              </a14:hiddenFill>
            </a:ext>
          </a:extLst>
        </p:spPr>
        <p:txBody>
          <a:bodyPr lIns="0" tIns="0" rIns="0" bIns="0"/>
          <a:lstStyle/>
          <a:p>
            <a:endParaRPr lang="en-US"/>
          </a:p>
        </p:txBody>
      </p:sp>
      <p:sp>
        <p:nvSpPr>
          <p:cNvPr id="14344" name="Rectangle 7"/>
          <p:cNvSpPr>
            <a:spLocks/>
          </p:cNvSpPr>
          <p:nvPr/>
        </p:nvSpPr>
        <p:spPr bwMode="auto">
          <a:xfrm>
            <a:off x="3491508" y="5353348"/>
            <a:ext cx="1875234" cy="776883"/>
          </a:xfrm>
          <a:prstGeom prst="rect">
            <a:avLst/>
          </a:prstGeom>
          <a:solidFill>
            <a:srgbClr val="E6E6E6"/>
          </a:solidFill>
          <a:ln w="12700">
            <a:solidFill>
              <a:schemeClr val="tx1"/>
            </a:solidFill>
            <a:miter lim="800000"/>
            <a:headEnd/>
            <a:tailEnd/>
          </a:ln>
        </p:spPr>
        <p:txBody>
          <a:bodyPr lIns="0" tIns="0" rIns="0" bIns="0" anchor="ctr"/>
          <a:lstStyle/>
          <a:p>
            <a:endParaRPr lang="en-US" sz="1300">
              <a:solidFill>
                <a:schemeClr val="tx1"/>
              </a:solidFill>
              <a:ea typeface="MS PGothic" pitchFamily="34" charset="-128"/>
            </a:endParaRPr>
          </a:p>
          <a:p>
            <a:r>
              <a:rPr lang="en-US" sz="1700">
                <a:solidFill>
                  <a:schemeClr val="tx1"/>
                </a:solidFill>
                <a:ea typeface="MS PGothic" pitchFamily="34" charset="-128"/>
              </a:rPr>
              <a:t>empirical evaluation</a:t>
            </a:r>
          </a:p>
          <a:p>
            <a:endParaRPr lang="en-US" sz="1700">
              <a:solidFill>
                <a:schemeClr val="tx1"/>
              </a:solidFill>
              <a:ea typeface="MS PGothic" pitchFamily="34" charset="-128"/>
            </a:endParaRPr>
          </a:p>
        </p:txBody>
      </p:sp>
      <p:sp>
        <p:nvSpPr>
          <p:cNvPr id="14345" name="Line 8"/>
          <p:cNvSpPr>
            <a:spLocks noChangeShapeType="1"/>
          </p:cNvSpPr>
          <p:nvPr/>
        </p:nvSpPr>
        <p:spPr bwMode="auto">
          <a:xfrm>
            <a:off x="7465219" y="3053953"/>
            <a:ext cx="0" cy="2629793"/>
          </a:xfrm>
          <a:prstGeom prst="line">
            <a:avLst/>
          </a:prstGeom>
          <a:noFill/>
          <a:ln w="57150">
            <a:solidFill>
              <a:srgbClr val="008000"/>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46" name="Rectangle 9"/>
          <p:cNvSpPr>
            <a:spLocks/>
          </p:cNvSpPr>
          <p:nvPr/>
        </p:nvSpPr>
        <p:spPr bwMode="auto">
          <a:xfrm>
            <a:off x="3372074" y="4558606"/>
            <a:ext cx="2116336" cy="589359"/>
          </a:xfrm>
          <a:prstGeom prst="rect">
            <a:avLst/>
          </a:prstGeom>
          <a:solidFill>
            <a:srgbClr val="98B7FE"/>
          </a:solidFill>
          <a:ln w="12700">
            <a:solidFill>
              <a:schemeClr val="tx1"/>
            </a:solidFill>
            <a:miter lim="800000"/>
            <a:headEnd/>
            <a:tailEnd/>
          </a:ln>
        </p:spPr>
        <p:txBody>
          <a:bodyPr lIns="0" tIns="0" rIns="0" bIns="0" anchor="ctr"/>
          <a:lstStyle/>
          <a:p>
            <a:r>
              <a:rPr lang="en-US" sz="1700" i="1">
                <a:solidFill>
                  <a:schemeClr val="tx1"/>
                </a:solidFill>
                <a:ea typeface="MS PGothic" pitchFamily="34" charset="-128"/>
              </a:rPr>
              <a:t>code variant with instantiated parameters</a:t>
            </a:r>
          </a:p>
        </p:txBody>
      </p:sp>
      <p:sp>
        <p:nvSpPr>
          <p:cNvPr id="14347" name="Line 10"/>
          <p:cNvSpPr>
            <a:spLocks noChangeShapeType="1"/>
          </p:cNvSpPr>
          <p:nvPr/>
        </p:nvSpPr>
        <p:spPr bwMode="auto">
          <a:xfrm rot="10800000">
            <a:off x="4404569" y="3128740"/>
            <a:ext cx="17859" cy="473273"/>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48" name="Line 11"/>
          <p:cNvSpPr>
            <a:spLocks noChangeShapeType="1"/>
          </p:cNvSpPr>
          <p:nvPr/>
        </p:nvSpPr>
        <p:spPr bwMode="auto">
          <a:xfrm rot="10800000">
            <a:off x="4438055" y="4304110"/>
            <a:ext cx="0" cy="261193"/>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49" name="Rectangle 12"/>
          <p:cNvSpPr>
            <a:spLocks/>
          </p:cNvSpPr>
          <p:nvPr/>
        </p:nvSpPr>
        <p:spPr bwMode="auto">
          <a:xfrm>
            <a:off x="2062758" y="191988"/>
            <a:ext cx="2116336" cy="589359"/>
          </a:xfrm>
          <a:prstGeom prst="rect">
            <a:avLst/>
          </a:prstGeom>
          <a:solidFill>
            <a:srgbClr val="CADBFE"/>
          </a:solidFill>
          <a:ln w="12700">
            <a:solidFill>
              <a:schemeClr val="tx1"/>
            </a:solidFill>
            <a:miter lim="800000"/>
            <a:headEnd/>
            <a:tailEnd/>
          </a:ln>
        </p:spPr>
        <p:txBody>
          <a:bodyPr lIns="0" tIns="0" rIns="0" bIns="0" anchor="ctr"/>
          <a:lstStyle/>
          <a:p>
            <a:pPr algn="l"/>
            <a:r>
              <a:rPr lang="en-US" sz="1700" i="1">
                <a:solidFill>
                  <a:schemeClr val="tx1"/>
                </a:solidFill>
                <a:ea typeface="MS PGothic" pitchFamily="34" charset="-128"/>
              </a:rPr>
              <a:t>program with autotuning language extensions</a:t>
            </a:r>
          </a:p>
        </p:txBody>
      </p:sp>
      <p:sp>
        <p:nvSpPr>
          <p:cNvPr id="14350" name="Rectangle 13"/>
          <p:cNvSpPr>
            <a:spLocks/>
          </p:cNvSpPr>
          <p:nvPr/>
        </p:nvSpPr>
        <p:spPr bwMode="auto">
          <a:xfrm>
            <a:off x="4429125" y="187524"/>
            <a:ext cx="1919883" cy="589359"/>
          </a:xfrm>
          <a:prstGeom prst="rect">
            <a:avLst/>
          </a:prstGeom>
          <a:solidFill>
            <a:srgbClr val="FED1CF"/>
          </a:solidFill>
          <a:ln w="12700">
            <a:solidFill>
              <a:schemeClr val="tx1"/>
            </a:solidFill>
            <a:miter lim="800000"/>
            <a:headEnd/>
            <a:tailEnd/>
          </a:ln>
        </p:spPr>
        <p:txBody>
          <a:bodyPr lIns="0" tIns="0" rIns="0" bIns="0" anchor="ctr"/>
          <a:lstStyle/>
          <a:p>
            <a:pPr algn="l"/>
            <a:r>
              <a:rPr lang="en-US" sz="1700" i="1">
                <a:solidFill>
                  <a:schemeClr val="tx1"/>
                </a:solidFill>
                <a:ea typeface="MS PGothic" pitchFamily="34" charset="-128"/>
              </a:rPr>
              <a:t>programmer-specified  </a:t>
            </a:r>
          </a:p>
          <a:p>
            <a:pPr algn="l"/>
            <a:r>
              <a:rPr lang="en-US" sz="1700" i="1">
                <a:solidFill>
                  <a:schemeClr val="tx1"/>
                </a:solidFill>
                <a:ea typeface="MS PGothic" pitchFamily="34" charset="-128"/>
              </a:rPr>
              <a:t>mappings (recipes)</a:t>
            </a:r>
          </a:p>
        </p:txBody>
      </p:sp>
      <p:sp>
        <p:nvSpPr>
          <p:cNvPr id="15374" name="AutoShape 14"/>
          <p:cNvSpPr>
            <a:spLocks/>
          </p:cNvSpPr>
          <p:nvPr/>
        </p:nvSpPr>
        <p:spPr bwMode="auto">
          <a:xfrm>
            <a:off x="705445" y="1268016"/>
            <a:ext cx="1134070" cy="794742"/>
          </a:xfrm>
          <a:prstGeom prst="roundRect">
            <a:avLst>
              <a:gd name="adj" fmla="val 16852"/>
            </a:avLst>
          </a:prstGeom>
          <a:solidFill>
            <a:schemeClr val="accent1"/>
          </a:solidFill>
          <a:ln w="25400" cap="flat">
            <a:solidFill>
              <a:schemeClr val="tx1"/>
            </a:solidFill>
            <a:prstDash val="solid"/>
            <a:miter lim="800000"/>
            <a:headEnd type="none" w="med" len="med"/>
            <a:tailEnd type="none" w="med" len="med"/>
          </a:ln>
        </p:spPr>
        <p:txBody>
          <a:bodyPr lIns="0" tIns="0" rIns="0" bIns="0" anchor="ctr"/>
          <a:lstStyle/>
          <a:p>
            <a:pPr>
              <a:defRPr/>
            </a:pPr>
            <a:r>
              <a:rPr lang="en-US" sz="1500">
                <a:solidFill>
                  <a:schemeClr val="tx1"/>
                </a:solidFill>
                <a:effectLst>
                  <a:outerShdw blurRad="38100" dist="38100" dir="2700000" algn="tl">
                    <a:srgbClr val="FFFFFF"/>
                  </a:outerShdw>
                </a:effectLst>
                <a:ea typeface="MS PGothic" pitchFamily="34" charset="-128"/>
              </a:rPr>
              <a:t>compiler decision algorithms</a:t>
            </a:r>
          </a:p>
        </p:txBody>
      </p:sp>
      <p:sp>
        <p:nvSpPr>
          <p:cNvPr id="14352" name="AutoShape 15"/>
          <p:cNvSpPr>
            <a:spLocks/>
          </p:cNvSpPr>
          <p:nvPr/>
        </p:nvSpPr>
        <p:spPr bwMode="auto">
          <a:xfrm>
            <a:off x="2089547" y="3625453"/>
            <a:ext cx="4839891" cy="669727"/>
          </a:xfrm>
          <a:prstGeom prst="roundRect">
            <a:avLst>
              <a:gd name="adj" fmla="val 20000"/>
            </a:avLst>
          </a:prstGeom>
          <a:solidFill>
            <a:schemeClr val="accent1"/>
          </a:solidFill>
          <a:ln w="25400">
            <a:solidFill>
              <a:schemeClr val="tx1"/>
            </a:solidFill>
            <a:miter lim="800000"/>
            <a:headEnd/>
            <a:tailEnd/>
          </a:ln>
        </p:spPr>
        <p:txBody>
          <a:bodyPr lIns="0" tIns="0" rIns="0" bIns="0" anchor="ctr"/>
          <a:lstStyle/>
          <a:p>
            <a:r>
              <a:rPr lang="en-US" sz="1300">
                <a:solidFill>
                  <a:schemeClr val="tx1"/>
                </a:solidFill>
                <a:ea typeface="MS PGothic" pitchFamily="34" charset="-128"/>
              </a:rPr>
              <a:t> </a:t>
            </a:r>
          </a:p>
        </p:txBody>
      </p:sp>
      <p:sp>
        <p:nvSpPr>
          <p:cNvPr id="14353" name="Line 16"/>
          <p:cNvSpPr>
            <a:spLocks noChangeShapeType="1"/>
          </p:cNvSpPr>
          <p:nvPr/>
        </p:nvSpPr>
        <p:spPr bwMode="auto">
          <a:xfrm rot="10800000" flipH="1">
            <a:off x="4438055" y="5155779"/>
            <a:ext cx="2232" cy="213196"/>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54" name="Rectangle 17"/>
          <p:cNvSpPr>
            <a:spLocks/>
          </p:cNvSpPr>
          <p:nvPr/>
        </p:nvSpPr>
        <p:spPr bwMode="auto">
          <a:xfrm>
            <a:off x="7188398" y="6384727"/>
            <a:ext cx="1714500" cy="339328"/>
          </a:xfrm>
          <a:prstGeom prst="rect">
            <a:avLst/>
          </a:prstGeom>
          <a:solidFill>
            <a:srgbClr val="98B7FE"/>
          </a:solidFill>
          <a:ln w="12700">
            <a:solidFill>
              <a:schemeClr val="tx1"/>
            </a:solidFill>
            <a:miter lim="800000"/>
            <a:headEnd/>
            <a:tailEnd/>
          </a:ln>
        </p:spPr>
        <p:txBody>
          <a:bodyPr lIns="0" tIns="0" rIns="0" bIns="0" anchor="ctr"/>
          <a:lstStyle/>
          <a:p>
            <a:r>
              <a:rPr lang="en-US" sz="1700" i="1">
                <a:solidFill>
                  <a:schemeClr val="tx1"/>
                </a:solidFill>
                <a:ea typeface="MS PGothic" pitchFamily="34" charset="-128"/>
              </a:rPr>
              <a:t>optimized program  </a:t>
            </a:r>
          </a:p>
        </p:txBody>
      </p:sp>
      <p:sp>
        <p:nvSpPr>
          <p:cNvPr id="14355" name="Line 18"/>
          <p:cNvSpPr>
            <a:spLocks noChangeShapeType="1"/>
          </p:cNvSpPr>
          <p:nvPr/>
        </p:nvSpPr>
        <p:spPr bwMode="auto">
          <a:xfrm rot="10800000">
            <a:off x="7891612" y="3063999"/>
            <a:ext cx="11162" cy="3317379"/>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56" name="Line 19"/>
          <p:cNvSpPr>
            <a:spLocks noChangeShapeType="1"/>
          </p:cNvSpPr>
          <p:nvPr/>
        </p:nvSpPr>
        <p:spPr bwMode="auto">
          <a:xfrm rot="10800000">
            <a:off x="7750969" y="2169914"/>
            <a:ext cx="13395" cy="460995"/>
          </a:xfrm>
          <a:prstGeom prst="line">
            <a:avLst/>
          </a:prstGeom>
          <a:noFill/>
          <a:ln w="38100">
            <a:solidFill>
              <a:schemeClr val="tx1"/>
            </a:solidFill>
            <a:miter lim="800000"/>
            <a:headEnd type="stealth" w="med" len="med"/>
            <a:tailEnd type="triangle" w="med" len="med"/>
          </a:ln>
          <a:extLst>
            <a:ext uri="{909E8E84-426E-40DD-AFC4-6F175D3DCCD1}">
              <a14:hiddenFill xmlns:a14="http://schemas.microsoft.com/office/drawing/2010/main">
                <a:noFill/>
              </a14:hiddenFill>
            </a:ext>
          </a:extLst>
        </p:spPr>
        <p:txBody>
          <a:bodyPr lIns="0" tIns="0" rIns="0" bIns="0"/>
          <a:lstStyle/>
          <a:p>
            <a:endParaRPr lang="en-US"/>
          </a:p>
        </p:txBody>
      </p:sp>
      <p:sp>
        <p:nvSpPr>
          <p:cNvPr id="14357" name="Rectangle 20"/>
          <p:cNvSpPr>
            <a:spLocks/>
          </p:cNvSpPr>
          <p:nvPr/>
        </p:nvSpPr>
        <p:spPr bwMode="auto">
          <a:xfrm>
            <a:off x="2624213" y="3820581"/>
            <a:ext cx="398827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r>
              <a:rPr lang="en-US" sz="1700">
                <a:solidFill>
                  <a:schemeClr val="tx1"/>
                </a:solidFill>
                <a:ea typeface="MS PGothic" pitchFamily="34" charset="-128"/>
              </a:rPr>
              <a:t>code transformation and code generation</a:t>
            </a:r>
          </a:p>
        </p:txBody>
      </p:sp>
      <p:sp>
        <p:nvSpPr>
          <p:cNvPr id="14358" name="Rectangle 21"/>
          <p:cNvSpPr>
            <a:spLocks/>
          </p:cNvSpPr>
          <p:nvPr/>
        </p:nvSpPr>
        <p:spPr bwMode="auto">
          <a:xfrm>
            <a:off x="7356947" y="1677456"/>
            <a:ext cx="70371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r>
              <a:rPr lang="en-US" sz="1700">
                <a:solidFill>
                  <a:schemeClr val="tx1"/>
                </a:solidFill>
                <a:ea typeface="MS PGothic" pitchFamily="34" charset="-128"/>
              </a:rPr>
              <a:t>models</a:t>
            </a:r>
          </a:p>
        </p:txBody>
      </p:sp>
      <p:sp>
        <p:nvSpPr>
          <p:cNvPr id="14359" name="AutoShape 22"/>
          <p:cNvSpPr>
            <a:spLocks/>
          </p:cNvSpPr>
          <p:nvPr/>
        </p:nvSpPr>
        <p:spPr bwMode="auto">
          <a:xfrm>
            <a:off x="7179469" y="2634258"/>
            <a:ext cx="1303734" cy="437555"/>
          </a:xfrm>
          <a:prstGeom prst="roundRect">
            <a:avLst>
              <a:gd name="adj" fmla="val 30611"/>
            </a:avLst>
          </a:prstGeom>
          <a:solidFill>
            <a:schemeClr val="accent1"/>
          </a:solidFill>
          <a:ln w="25400">
            <a:solidFill>
              <a:schemeClr val="tx1"/>
            </a:solidFill>
            <a:miter lim="800000"/>
            <a:headEnd/>
            <a:tailEnd/>
          </a:ln>
        </p:spPr>
        <p:txBody>
          <a:bodyPr lIns="0" tIns="0" rIns="0" bIns="0"/>
          <a:lstStyle/>
          <a:p>
            <a:endParaRPr lang="en-US"/>
          </a:p>
        </p:txBody>
      </p:sp>
      <p:sp>
        <p:nvSpPr>
          <p:cNvPr id="14360" name="Rectangle 23"/>
          <p:cNvSpPr>
            <a:spLocks/>
          </p:cNvSpPr>
          <p:nvPr/>
        </p:nvSpPr>
        <p:spPr bwMode="auto">
          <a:xfrm>
            <a:off x="7200677" y="2722230"/>
            <a:ext cx="137377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r>
              <a:rPr lang="en-US" sz="1700">
                <a:solidFill>
                  <a:schemeClr val="tx1"/>
                </a:solidFill>
                <a:ea typeface="MS PGothic" pitchFamily="34" charset="-128"/>
              </a:rPr>
              <a:t>search engine</a:t>
            </a:r>
          </a:p>
        </p:txBody>
      </p:sp>
      <p:sp>
        <p:nvSpPr>
          <p:cNvPr id="14361" name="Line 25"/>
          <p:cNvSpPr>
            <a:spLocks noChangeShapeType="1"/>
          </p:cNvSpPr>
          <p:nvPr/>
        </p:nvSpPr>
        <p:spPr bwMode="auto">
          <a:xfrm rot="10800000">
            <a:off x="3052838" y="795859"/>
            <a:ext cx="1116" cy="420811"/>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62" name="Line 26"/>
          <p:cNvSpPr>
            <a:spLocks noChangeShapeType="1"/>
          </p:cNvSpPr>
          <p:nvPr/>
        </p:nvSpPr>
        <p:spPr bwMode="auto">
          <a:xfrm rot="10800000" flipH="1">
            <a:off x="5411391" y="799207"/>
            <a:ext cx="6697" cy="399604"/>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63" name="Rectangle 27"/>
          <p:cNvSpPr>
            <a:spLocks/>
          </p:cNvSpPr>
          <p:nvPr/>
        </p:nvSpPr>
        <p:spPr bwMode="auto">
          <a:xfrm>
            <a:off x="5108898" y="1467609"/>
            <a:ext cx="2005357" cy="261610"/>
          </a:xfrm>
          <a:prstGeom prst="rect">
            <a:avLst/>
          </a:prstGeom>
          <a:solidFill>
            <a:srgbClr val="FFA49F"/>
          </a:solidFill>
          <a:ln w="12700">
            <a:solidFill>
              <a:schemeClr val="tx1"/>
            </a:solidFill>
            <a:miter lim="800000"/>
            <a:headEnd/>
            <a:tailEnd/>
          </a:ln>
        </p:spPr>
        <p:txBody>
          <a:bodyPr wrap="none" lIns="0" tIns="0" rIns="0" bIns="0" anchor="ctr">
            <a:spAutoFit/>
          </a:bodyPr>
          <a:lstStyle/>
          <a:p>
            <a:pPr algn="l"/>
            <a:r>
              <a:rPr lang="en-US" sz="1700" i="1">
                <a:solidFill>
                  <a:schemeClr val="tx1"/>
                </a:solidFill>
                <a:ea typeface="MS PGothic" pitchFamily="34" charset="-128"/>
              </a:rPr>
              <a:t>performance bounds</a:t>
            </a:r>
          </a:p>
        </p:txBody>
      </p:sp>
      <p:sp>
        <p:nvSpPr>
          <p:cNvPr id="14364" name="Rectangle 28"/>
          <p:cNvSpPr>
            <a:spLocks/>
          </p:cNvSpPr>
          <p:nvPr/>
        </p:nvSpPr>
        <p:spPr bwMode="auto">
          <a:xfrm>
            <a:off x="5616774" y="2253422"/>
            <a:ext cx="1360950" cy="261610"/>
          </a:xfrm>
          <a:prstGeom prst="rect">
            <a:avLst/>
          </a:prstGeom>
          <a:solidFill>
            <a:srgbClr val="DA77FE"/>
          </a:solidFill>
          <a:ln w="12700">
            <a:solidFill>
              <a:schemeClr val="tx1"/>
            </a:solidFill>
            <a:miter lim="800000"/>
            <a:headEnd/>
            <a:tailEnd/>
          </a:ln>
        </p:spPr>
        <p:txBody>
          <a:bodyPr wrap="none" lIns="0" tIns="0" rIns="0" bIns="0" anchor="ctr">
            <a:spAutoFit/>
          </a:bodyPr>
          <a:lstStyle/>
          <a:p>
            <a:pPr algn="l"/>
            <a:r>
              <a:rPr lang="en-US" sz="1700" i="1">
                <a:solidFill>
                  <a:schemeClr val="tx1"/>
                </a:solidFill>
                <a:ea typeface="MS PGothic" pitchFamily="34" charset="-128"/>
              </a:rPr>
              <a:t>starting points</a:t>
            </a:r>
          </a:p>
        </p:txBody>
      </p:sp>
      <p:sp>
        <p:nvSpPr>
          <p:cNvPr id="14365" name="Rectangle 29"/>
          <p:cNvSpPr>
            <a:spLocks/>
          </p:cNvSpPr>
          <p:nvPr/>
        </p:nvSpPr>
        <p:spPr bwMode="auto">
          <a:xfrm>
            <a:off x="5601147" y="1821656"/>
            <a:ext cx="1250156" cy="339328"/>
          </a:xfrm>
          <a:prstGeom prst="rect">
            <a:avLst/>
          </a:prstGeom>
          <a:solidFill>
            <a:srgbClr val="FFA49F"/>
          </a:solidFill>
          <a:ln w="12700">
            <a:solidFill>
              <a:schemeClr val="tx1"/>
            </a:solidFill>
            <a:miter lim="800000"/>
            <a:headEnd/>
            <a:tailEnd/>
          </a:ln>
        </p:spPr>
        <p:txBody>
          <a:bodyPr lIns="0" tIns="0" rIns="0" bIns="0" anchor="ctr"/>
          <a:lstStyle/>
          <a:p>
            <a:pPr algn="l"/>
            <a:r>
              <a:rPr lang="en-US" sz="1700" i="1">
                <a:solidFill>
                  <a:schemeClr val="tx1"/>
                </a:solidFill>
                <a:ea typeface="MS PGothic" pitchFamily="34" charset="-128"/>
              </a:rPr>
              <a:t>power bounds</a:t>
            </a:r>
          </a:p>
        </p:txBody>
      </p:sp>
      <p:sp>
        <p:nvSpPr>
          <p:cNvPr id="14366" name="Rectangle 30"/>
          <p:cNvSpPr>
            <a:spLocks/>
          </p:cNvSpPr>
          <p:nvPr/>
        </p:nvSpPr>
        <p:spPr bwMode="auto">
          <a:xfrm>
            <a:off x="4902398" y="6393656"/>
            <a:ext cx="2116336" cy="339328"/>
          </a:xfrm>
          <a:prstGeom prst="rect">
            <a:avLst/>
          </a:prstGeom>
          <a:solidFill>
            <a:srgbClr val="98B7FE"/>
          </a:solidFill>
          <a:ln w="12700">
            <a:solidFill>
              <a:schemeClr val="tx1"/>
            </a:solidFill>
            <a:miter lim="800000"/>
            <a:headEnd/>
            <a:tailEnd/>
          </a:ln>
        </p:spPr>
        <p:txBody>
          <a:bodyPr lIns="0" tIns="0" rIns="0" bIns="0" anchor="ctr"/>
          <a:lstStyle/>
          <a:p>
            <a:r>
              <a:rPr lang="en-US" sz="1700" i="1">
                <a:solidFill>
                  <a:schemeClr val="tx1"/>
                </a:solidFill>
                <a:ea typeface="MS PGothic" pitchFamily="34" charset="-128"/>
              </a:rPr>
              <a:t>domain-specific library</a:t>
            </a:r>
          </a:p>
        </p:txBody>
      </p:sp>
      <p:sp>
        <p:nvSpPr>
          <p:cNvPr id="15391" name="AutoShape 31"/>
          <p:cNvSpPr>
            <a:spLocks/>
          </p:cNvSpPr>
          <p:nvPr/>
        </p:nvSpPr>
        <p:spPr bwMode="auto">
          <a:xfrm>
            <a:off x="705445" y="2223492"/>
            <a:ext cx="1134070" cy="794742"/>
          </a:xfrm>
          <a:prstGeom prst="roundRect">
            <a:avLst>
              <a:gd name="adj" fmla="val 16852"/>
            </a:avLst>
          </a:prstGeom>
          <a:solidFill>
            <a:schemeClr val="accent1"/>
          </a:solidFill>
          <a:ln w="25400" cap="flat">
            <a:solidFill>
              <a:schemeClr val="tx1"/>
            </a:solidFill>
            <a:prstDash val="solid"/>
            <a:miter lim="800000"/>
            <a:headEnd type="none" w="med" len="med"/>
            <a:tailEnd type="none" w="med" len="med"/>
          </a:ln>
        </p:spPr>
        <p:txBody>
          <a:bodyPr lIns="0" tIns="0" rIns="0" bIns="0" anchor="ctr"/>
          <a:lstStyle/>
          <a:p>
            <a:pPr>
              <a:defRPr/>
            </a:pPr>
            <a:r>
              <a:rPr lang="en-US" sz="1500">
                <a:solidFill>
                  <a:schemeClr val="tx1"/>
                </a:solidFill>
                <a:effectLst>
                  <a:outerShdw blurRad="38100" dist="38100" dir="2700000" algn="tl">
                    <a:srgbClr val="FFFFFF"/>
                  </a:outerShdw>
                </a:effectLst>
                <a:ea typeface="MS PGothic" pitchFamily="34" charset="-128"/>
              </a:rPr>
              <a:t>domain-specific </a:t>
            </a:r>
          </a:p>
          <a:p>
            <a:pPr>
              <a:defRPr/>
            </a:pPr>
            <a:r>
              <a:rPr lang="en-US" sz="1500">
                <a:solidFill>
                  <a:schemeClr val="tx1"/>
                </a:solidFill>
                <a:effectLst>
                  <a:outerShdw blurRad="38100" dist="38100" dir="2700000" algn="tl">
                    <a:srgbClr val="FFFFFF"/>
                  </a:outerShdw>
                </a:effectLst>
                <a:ea typeface="MS PGothic" pitchFamily="34" charset="-128"/>
              </a:rPr>
              <a:t>algorithm</a:t>
            </a:r>
          </a:p>
        </p:txBody>
      </p:sp>
      <p:sp>
        <p:nvSpPr>
          <p:cNvPr id="14368" name="Line 32"/>
          <p:cNvSpPr>
            <a:spLocks noChangeShapeType="1"/>
          </p:cNvSpPr>
          <p:nvPr/>
        </p:nvSpPr>
        <p:spPr bwMode="auto">
          <a:xfrm flipH="1">
            <a:off x="1830586" y="2625328"/>
            <a:ext cx="266775" cy="10046"/>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69" name="Line 33"/>
          <p:cNvSpPr>
            <a:spLocks noChangeShapeType="1"/>
          </p:cNvSpPr>
          <p:nvPr/>
        </p:nvSpPr>
        <p:spPr bwMode="auto">
          <a:xfrm flipH="1">
            <a:off x="1926580" y="2366367"/>
            <a:ext cx="206499" cy="7814"/>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70" name="Line 34"/>
          <p:cNvSpPr>
            <a:spLocks noChangeShapeType="1"/>
          </p:cNvSpPr>
          <p:nvPr/>
        </p:nvSpPr>
        <p:spPr bwMode="auto">
          <a:xfrm rot="10800000" flipH="1">
            <a:off x="1285875" y="459879"/>
            <a:ext cx="746745" cy="10046"/>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71" name="Line 35"/>
          <p:cNvSpPr>
            <a:spLocks noChangeShapeType="1"/>
          </p:cNvSpPr>
          <p:nvPr/>
        </p:nvSpPr>
        <p:spPr bwMode="auto">
          <a:xfrm rot="10800000" flipH="1">
            <a:off x="1273598" y="464344"/>
            <a:ext cx="2232" cy="766837"/>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72" name="Rectangle 36"/>
          <p:cNvSpPr>
            <a:spLocks/>
          </p:cNvSpPr>
          <p:nvPr/>
        </p:nvSpPr>
        <p:spPr bwMode="auto">
          <a:xfrm>
            <a:off x="2464594" y="1535906"/>
            <a:ext cx="1526977" cy="589359"/>
          </a:xfrm>
          <a:prstGeom prst="rect">
            <a:avLst/>
          </a:prstGeom>
          <a:solidFill>
            <a:srgbClr val="98B7FE"/>
          </a:solidFill>
          <a:ln w="12700">
            <a:solidFill>
              <a:schemeClr val="tx1"/>
            </a:solidFill>
            <a:miter lim="800000"/>
            <a:headEnd/>
            <a:tailEnd/>
          </a:ln>
        </p:spPr>
        <p:txBody>
          <a:bodyPr lIns="0" tIns="0" rIns="0" bIns="0" anchor="ctr"/>
          <a:lstStyle/>
          <a:p>
            <a:r>
              <a:rPr lang="en-US" sz="1700" i="1">
                <a:solidFill>
                  <a:schemeClr val="tx1"/>
                </a:solidFill>
                <a:ea typeface="MS PGothic" pitchFamily="34" charset="-128"/>
              </a:rPr>
              <a:t>code variant with  parameter ranges</a:t>
            </a:r>
          </a:p>
        </p:txBody>
      </p:sp>
      <p:sp>
        <p:nvSpPr>
          <p:cNvPr id="14373" name="Rectangle 37"/>
          <p:cNvSpPr>
            <a:spLocks/>
          </p:cNvSpPr>
          <p:nvPr/>
        </p:nvSpPr>
        <p:spPr bwMode="auto">
          <a:xfrm>
            <a:off x="2402086" y="1607344"/>
            <a:ext cx="1526977" cy="589359"/>
          </a:xfrm>
          <a:prstGeom prst="rect">
            <a:avLst/>
          </a:prstGeom>
          <a:solidFill>
            <a:srgbClr val="98B7FE"/>
          </a:solidFill>
          <a:ln w="12700">
            <a:solidFill>
              <a:schemeClr val="tx1"/>
            </a:solidFill>
            <a:miter lim="800000"/>
            <a:headEnd/>
            <a:tailEnd/>
          </a:ln>
        </p:spPr>
        <p:txBody>
          <a:bodyPr lIns="0" tIns="0" rIns="0" bIns="0" anchor="ctr"/>
          <a:lstStyle/>
          <a:p>
            <a:r>
              <a:rPr lang="en-US" sz="1700" i="1">
                <a:solidFill>
                  <a:schemeClr val="tx1"/>
                </a:solidFill>
                <a:ea typeface="MS PGothic" pitchFamily="34" charset="-128"/>
              </a:rPr>
              <a:t>code variant with  parameter ranges</a:t>
            </a:r>
          </a:p>
        </p:txBody>
      </p:sp>
      <p:sp>
        <p:nvSpPr>
          <p:cNvPr id="14374" name="Rectangle 38"/>
          <p:cNvSpPr>
            <a:spLocks/>
          </p:cNvSpPr>
          <p:nvPr/>
        </p:nvSpPr>
        <p:spPr bwMode="auto">
          <a:xfrm>
            <a:off x="2339578" y="1678781"/>
            <a:ext cx="1526977" cy="589359"/>
          </a:xfrm>
          <a:prstGeom prst="rect">
            <a:avLst/>
          </a:prstGeom>
          <a:solidFill>
            <a:srgbClr val="98B7FE"/>
          </a:solidFill>
          <a:ln w="12700">
            <a:solidFill>
              <a:schemeClr val="tx1"/>
            </a:solidFill>
            <a:miter lim="800000"/>
            <a:headEnd/>
            <a:tailEnd/>
          </a:ln>
        </p:spPr>
        <p:txBody>
          <a:bodyPr lIns="0" tIns="0" rIns="0" bIns="0" anchor="ctr"/>
          <a:lstStyle/>
          <a:p>
            <a:r>
              <a:rPr lang="en-US" sz="1700" i="1">
                <a:solidFill>
                  <a:schemeClr val="tx1"/>
                </a:solidFill>
                <a:ea typeface="MS PGothic" pitchFamily="34" charset="-128"/>
              </a:rPr>
              <a:t>code variant with  parameter ranges</a:t>
            </a:r>
          </a:p>
        </p:txBody>
      </p:sp>
      <p:sp>
        <p:nvSpPr>
          <p:cNvPr id="14375" name="Rectangle 39"/>
          <p:cNvSpPr>
            <a:spLocks/>
          </p:cNvSpPr>
          <p:nvPr/>
        </p:nvSpPr>
        <p:spPr bwMode="auto">
          <a:xfrm>
            <a:off x="5063133" y="2646328"/>
            <a:ext cx="2040623" cy="261610"/>
          </a:xfrm>
          <a:prstGeom prst="rect">
            <a:avLst/>
          </a:prstGeom>
          <a:solidFill>
            <a:srgbClr val="FED164"/>
          </a:solidFill>
          <a:ln w="12700">
            <a:solidFill>
              <a:schemeClr val="tx1"/>
            </a:solidFill>
            <a:miter lim="800000"/>
            <a:headEnd/>
            <a:tailEnd/>
          </a:ln>
        </p:spPr>
        <p:txBody>
          <a:bodyPr wrap="none" lIns="0" tIns="0" rIns="0" bIns="0" anchor="ctr">
            <a:spAutoFit/>
          </a:bodyPr>
          <a:lstStyle/>
          <a:p>
            <a:pPr algn="l"/>
            <a:r>
              <a:rPr lang="en-US" sz="1700" i="1">
                <a:solidFill>
                  <a:schemeClr val="tx1"/>
                </a:solidFill>
                <a:ea typeface="MS PGothic" pitchFamily="34" charset="-128"/>
              </a:rPr>
              <a:t>architectural features</a:t>
            </a:r>
          </a:p>
        </p:txBody>
      </p:sp>
      <p:sp>
        <p:nvSpPr>
          <p:cNvPr id="14376" name="Rectangle 40"/>
          <p:cNvSpPr>
            <a:spLocks/>
          </p:cNvSpPr>
          <p:nvPr/>
        </p:nvSpPr>
        <p:spPr bwMode="auto">
          <a:xfrm>
            <a:off x="89297" y="4084008"/>
            <a:ext cx="1968488" cy="261610"/>
          </a:xfrm>
          <a:prstGeom prst="rect">
            <a:avLst/>
          </a:prstGeom>
          <a:solidFill>
            <a:srgbClr val="A3D979"/>
          </a:solidFill>
          <a:ln w="12700">
            <a:solidFill>
              <a:schemeClr val="tx1"/>
            </a:solidFill>
            <a:miter lim="800000"/>
            <a:headEnd/>
            <a:tailEnd/>
          </a:ln>
        </p:spPr>
        <p:txBody>
          <a:bodyPr wrap="none" lIns="0" tIns="0" rIns="0" bIns="0" anchor="ctr">
            <a:spAutoFit/>
          </a:bodyPr>
          <a:lstStyle/>
          <a:p>
            <a:pPr algn="l"/>
            <a:r>
              <a:rPr lang="en-US" sz="1700" i="1">
                <a:solidFill>
                  <a:schemeClr val="tx1"/>
                </a:solidFill>
                <a:ea typeface="MS PGothic" pitchFamily="34" charset="-128"/>
              </a:rPr>
              <a:t>tensor computations</a:t>
            </a:r>
          </a:p>
        </p:txBody>
      </p:sp>
      <p:sp>
        <p:nvSpPr>
          <p:cNvPr id="14377" name="Rectangle 41"/>
          <p:cNvSpPr>
            <a:spLocks/>
          </p:cNvSpPr>
          <p:nvPr/>
        </p:nvSpPr>
        <p:spPr bwMode="auto">
          <a:xfrm>
            <a:off x="89297" y="3634383"/>
            <a:ext cx="1491258" cy="339328"/>
          </a:xfrm>
          <a:prstGeom prst="rect">
            <a:avLst/>
          </a:prstGeom>
          <a:solidFill>
            <a:srgbClr val="A3D979"/>
          </a:solidFill>
          <a:ln w="12700">
            <a:solidFill>
              <a:schemeClr val="tx1"/>
            </a:solidFill>
            <a:miter lim="800000"/>
            <a:headEnd/>
            <a:tailEnd/>
          </a:ln>
        </p:spPr>
        <p:txBody>
          <a:bodyPr lIns="0" tIns="0" rIns="0" bIns="0" anchor="ctr"/>
          <a:lstStyle/>
          <a:p>
            <a:pPr algn="l"/>
            <a:r>
              <a:rPr lang="en-US" sz="1700" i="1">
                <a:solidFill>
                  <a:schemeClr val="tx1"/>
                </a:solidFill>
                <a:ea typeface="MS PGothic" pitchFamily="34" charset="-128"/>
              </a:rPr>
              <a:t>ca-amr multigrid</a:t>
            </a:r>
          </a:p>
        </p:txBody>
      </p:sp>
      <p:sp>
        <p:nvSpPr>
          <p:cNvPr id="14378" name="Rectangle 42"/>
          <p:cNvSpPr>
            <a:spLocks/>
          </p:cNvSpPr>
          <p:nvPr/>
        </p:nvSpPr>
        <p:spPr bwMode="auto">
          <a:xfrm>
            <a:off x="89297" y="3262476"/>
            <a:ext cx="1468351" cy="261610"/>
          </a:xfrm>
          <a:prstGeom prst="rect">
            <a:avLst/>
          </a:prstGeom>
          <a:solidFill>
            <a:srgbClr val="A3D979"/>
          </a:solidFill>
          <a:ln w="12700">
            <a:solidFill>
              <a:schemeClr val="tx1"/>
            </a:solidFill>
            <a:miter lim="800000"/>
            <a:headEnd/>
            <a:tailEnd/>
          </a:ln>
        </p:spPr>
        <p:txBody>
          <a:bodyPr wrap="none" lIns="0" tIns="0" rIns="0" bIns="0" anchor="ctr">
            <a:spAutoFit/>
          </a:bodyPr>
          <a:lstStyle/>
          <a:p>
            <a:pPr algn="l"/>
            <a:r>
              <a:rPr lang="en-US" sz="1700" i="1">
                <a:solidFill>
                  <a:schemeClr val="tx1"/>
                </a:solidFill>
                <a:ea typeface="MS PGothic" pitchFamily="34" charset="-128"/>
              </a:rPr>
              <a:t>krylov methods</a:t>
            </a:r>
          </a:p>
        </p:txBody>
      </p:sp>
      <p:sp>
        <p:nvSpPr>
          <p:cNvPr id="14379" name="Line 43"/>
          <p:cNvSpPr>
            <a:spLocks noChangeShapeType="1"/>
          </p:cNvSpPr>
          <p:nvPr/>
        </p:nvSpPr>
        <p:spPr bwMode="auto">
          <a:xfrm rot="10800000" flipH="1">
            <a:off x="1279178" y="3013769"/>
            <a:ext cx="4465" cy="214313"/>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80" name="Line 44"/>
          <p:cNvSpPr>
            <a:spLocks noChangeShapeType="1"/>
          </p:cNvSpPr>
          <p:nvPr/>
        </p:nvSpPr>
        <p:spPr bwMode="auto">
          <a:xfrm rot="10800000">
            <a:off x="1482328" y="3018235"/>
            <a:ext cx="1117" cy="616148"/>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81" name="Line 45"/>
          <p:cNvSpPr>
            <a:spLocks noChangeShapeType="1"/>
          </p:cNvSpPr>
          <p:nvPr/>
        </p:nvSpPr>
        <p:spPr bwMode="auto">
          <a:xfrm rot="10800000">
            <a:off x="1660922" y="3027164"/>
            <a:ext cx="4465" cy="1009055"/>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82" name="Line 46"/>
          <p:cNvSpPr>
            <a:spLocks noChangeShapeType="1"/>
          </p:cNvSpPr>
          <p:nvPr/>
        </p:nvSpPr>
        <p:spPr bwMode="auto">
          <a:xfrm rot="10800000" flipH="1">
            <a:off x="5768578" y="5875735"/>
            <a:ext cx="2121917" cy="3349"/>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83" name="Line 47"/>
          <p:cNvSpPr>
            <a:spLocks noChangeShapeType="1"/>
          </p:cNvSpPr>
          <p:nvPr/>
        </p:nvSpPr>
        <p:spPr bwMode="auto">
          <a:xfrm rot="10800000">
            <a:off x="5786438" y="5876851"/>
            <a:ext cx="22324" cy="516805"/>
          </a:xfrm>
          <a:prstGeom prst="line">
            <a:avLst/>
          </a:prstGeom>
          <a:noFill/>
          <a:ln w="38100">
            <a:solidFill>
              <a:schemeClr val="tx1"/>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14384" name="Line 48"/>
          <p:cNvSpPr>
            <a:spLocks noChangeShapeType="1"/>
          </p:cNvSpPr>
          <p:nvPr/>
        </p:nvSpPr>
        <p:spPr bwMode="auto">
          <a:xfrm flipH="1">
            <a:off x="6920508" y="2830711"/>
            <a:ext cx="266775" cy="10046"/>
          </a:xfrm>
          <a:prstGeom prst="line">
            <a:avLst/>
          </a:prstGeom>
          <a:noFill/>
          <a:ln w="38100">
            <a:solidFill>
              <a:schemeClr val="tx1"/>
            </a:solidFill>
            <a:miter lim="800000"/>
            <a:headEnd type="stealth" w="med" len="med"/>
            <a:tailEnd type="stealth" w="med" len="med"/>
          </a:ln>
          <a:extLst>
            <a:ext uri="{909E8E84-426E-40DD-AFC4-6F175D3DCCD1}">
              <a14:hiddenFill xmlns:a14="http://schemas.microsoft.com/office/drawing/2010/main">
                <a:noFill/>
              </a14:hiddenFill>
            </a:ext>
          </a:extLst>
        </p:spPr>
        <p:txBody>
          <a:bodyPr lIns="0" tIns="0" rIns="0" bIns="0"/>
          <a:lstStyle/>
          <a:p>
            <a:endParaRPr lang="en-US"/>
          </a:p>
        </p:txBody>
      </p:sp>
      <p:sp>
        <p:nvSpPr>
          <p:cNvPr id="14385" name="TextBox 8"/>
          <p:cNvSpPr txBox="1">
            <a:spLocks noChangeArrowheads="1"/>
          </p:cNvSpPr>
          <p:nvPr/>
        </p:nvSpPr>
        <p:spPr bwMode="auto">
          <a:xfrm>
            <a:off x="17860" y="4446984"/>
            <a:ext cx="1289224" cy="410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100" b="1">
                <a:solidFill>
                  <a:srgbClr val="000090"/>
                </a:solidFill>
                <a:latin typeface="Arial" pitchFamily="34" charset="0"/>
              </a:rPr>
              <a:t>Algorithm,</a:t>
            </a:r>
          </a:p>
          <a:p>
            <a:pPr eaLnBrk="1" hangingPunct="1"/>
            <a:r>
              <a:rPr lang="en-US" sz="1100" b="1">
                <a:solidFill>
                  <a:srgbClr val="000090"/>
                </a:solidFill>
                <a:latin typeface="Arial" pitchFamily="34" charset="0"/>
              </a:rPr>
              <a:t>Tuning Expertise</a:t>
            </a:r>
          </a:p>
        </p:txBody>
      </p:sp>
      <p:sp>
        <p:nvSpPr>
          <p:cNvPr id="14386" name="TextBox 6"/>
          <p:cNvSpPr txBox="1">
            <a:spLocks noChangeArrowheads="1"/>
          </p:cNvSpPr>
          <p:nvPr/>
        </p:nvSpPr>
        <p:spPr bwMode="auto">
          <a:xfrm>
            <a:off x="5643563" y="4393406"/>
            <a:ext cx="1016869" cy="410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100" b="1">
                <a:solidFill>
                  <a:srgbClr val="000090"/>
                </a:solidFill>
                <a:latin typeface="Arial" pitchFamily="34" charset="0"/>
              </a:rPr>
              <a:t>CHiLL,</a:t>
            </a:r>
          </a:p>
          <a:p>
            <a:pPr eaLnBrk="1" hangingPunct="1"/>
            <a:r>
              <a:rPr lang="en-US" sz="1100" b="1">
                <a:solidFill>
                  <a:srgbClr val="000090"/>
                </a:solidFill>
                <a:latin typeface="Arial" pitchFamily="34" charset="0"/>
              </a:rPr>
              <a:t>CUDA-CHiLL</a:t>
            </a:r>
          </a:p>
        </p:txBody>
      </p:sp>
      <p:sp>
        <p:nvSpPr>
          <p:cNvPr id="14387" name="TextBox 5"/>
          <p:cNvSpPr txBox="1">
            <a:spLocks noChangeArrowheads="1"/>
          </p:cNvSpPr>
          <p:nvPr/>
        </p:nvSpPr>
        <p:spPr bwMode="auto">
          <a:xfrm>
            <a:off x="8322469" y="1571625"/>
            <a:ext cx="711728" cy="403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100" b="1">
                <a:solidFill>
                  <a:srgbClr val="000090"/>
                </a:solidFill>
                <a:latin typeface="Arial" pitchFamily="34" charset="0"/>
              </a:rPr>
              <a:t>PBound,</a:t>
            </a:r>
          </a:p>
          <a:p>
            <a:pPr eaLnBrk="1" hangingPunct="1"/>
            <a:r>
              <a:rPr lang="en-US" sz="1100" b="1" i="1">
                <a:solidFill>
                  <a:srgbClr val="000090"/>
                </a:solidFill>
                <a:latin typeface="Arial" pitchFamily="34" charset="0"/>
              </a:rPr>
              <a:t>Roofline</a:t>
            </a:r>
          </a:p>
        </p:txBody>
      </p:sp>
      <p:sp>
        <p:nvSpPr>
          <p:cNvPr id="14388" name="TextBox 5"/>
          <p:cNvSpPr txBox="1">
            <a:spLocks noChangeArrowheads="1"/>
          </p:cNvSpPr>
          <p:nvPr/>
        </p:nvSpPr>
        <p:spPr bwMode="auto">
          <a:xfrm>
            <a:off x="7922865" y="3161110"/>
            <a:ext cx="1221135" cy="58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91" tIns="32146" rIns="64291" bIns="32146">
            <a:spAutoFit/>
          </a:bodyPr>
          <a:lstStyle>
            <a:lvl1pPr eaLnBrk="0" hangingPunct="0">
              <a:defRPr sz="4200">
                <a:solidFill>
                  <a:srgbClr val="000000"/>
                </a:solidFill>
                <a:latin typeface="Gill Sans" charset="0"/>
                <a:ea typeface="ヒラギノ角ゴ ProN W3" charset="-128"/>
                <a:sym typeface="Gill Sans" charset="0"/>
              </a:defRPr>
            </a:lvl1pPr>
            <a:lvl2pPr marL="742950" indent="-285750" eaLnBrk="0" hangingPunct="0">
              <a:defRPr sz="4200">
                <a:solidFill>
                  <a:srgbClr val="000000"/>
                </a:solidFill>
                <a:latin typeface="Gill Sans" charset="0"/>
                <a:ea typeface="ヒラギノ角ゴ ProN W3" charset="-128"/>
                <a:sym typeface="Gill Sans" charset="0"/>
              </a:defRPr>
            </a:lvl2pPr>
            <a:lvl3pPr marL="1143000" indent="-228600" eaLnBrk="0" hangingPunct="0">
              <a:defRPr sz="4200">
                <a:solidFill>
                  <a:srgbClr val="000000"/>
                </a:solidFill>
                <a:latin typeface="Gill Sans" charset="0"/>
                <a:ea typeface="ヒラギノ角ゴ ProN W3" charset="-128"/>
                <a:sym typeface="Gill Sans" charset="0"/>
              </a:defRPr>
            </a:lvl3pPr>
            <a:lvl4pPr marL="1600200" indent="-228600" eaLnBrk="0" hangingPunct="0">
              <a:defRPr sz="4200">
                <a:solidFill>
                  <a:srgbClr val="000000"/>
                </a:solidFill>
                <a:latin typeface="Gill Sans" charset="0"/>
                <a:ea typeface="ヒラギノ角ゴ ProN W3" charset="-128"/>
                <a:sym typeface="Gill Sans" charset="0"/>
              </a:defRPr>
            </a:lvl4pPr>
            <a:lvl5pPr marL="2057400" indent="-228600" eaLnBrk="0" hangingPunct="0">
              <a:defRPr sz="42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128"/>
                <a:sym typeface="Gill Sans" charset="0"/>
              </a:defRPr>
            </a:lvl9pPr>
          </a:lstStyle>
          <a:p>
            <a:pPr eaLnBrk="1" hangingPunct="1"/>
            <a:r>
              <a:rPr lang="en-US" sz="1100" b="1" i="1">
                <a:solidFill>
                  <a:srgbClr val="000090"/>
                </a:solidFill>
                <a:latin typeface="Arial" pitchFamily="34" charset="0"/>
              </a:rPr>
              <a:t>Model-based </a:t>
            </a:r>
          </a:p>
          <a:p>
            <a:pPr eaLnBrk="1" hangingPunct="1"/>
            <a:r>
              <a:rPr lang="en-US" sz="1100" b="1" i="1">
                <a:solidFill>
                  <a:srgbClr val="000090"/>
                </a:solidFill>
                <a:latin typeface="Arial" pitchFamily="34" charset="0"/>
              </a:rPr>
              <a:t>Search Algorithm</a:t>
            </a:r>
          </a:p>
        </p:txBody>
      </p:sp>
      <p:sp>
        <p:nvSpPr>
          <p:cNvPr id="14389" name="Line 8"/>
          <p:cNvSpPr>
            <a:spLocks noChangeShapeType="1"/>
          </p:cNvSpPr>
          <p:nvPr/>
        </p:nvSpPr>
        <p:spPr bwMode="auto">
          <a:xfrm>
            <a:off x="5375672" y="5679281"/>
            <a:ext cx="2089547" cy="0"/>
          </a:xfrm>
          <a:prstGeom prst="line">
            <a:avLst/>
          </a:prstGeom>
          <a:noFill/>
          <a:ln w="57150">
            <a:solidFill>
              <a:srgbClr val="008000"/>
            </a:solidFill>
            <a:miter lim="800000"/>
            <a:headEnd type="stealth" w="med" len="med"/>
            <a:tailEnd/>
          </a:ln>
          <a:extLst>
            <a:ext uri="{909E8E84-426E-40DD-AFC4-6F175D3DCCD1}">
              <a14:hiddenFill xmlns:a14="http://schemas.microsoft.com/office/drawing/2010/main">
                <a:noFill/>
              </a14:hiddenFill>
            </a:ext>
          </a:extLst>
        </p:spPr>
        <p:txBody>
          <a:bodyPr lIns="0" tIns="0" rIns="0" bIns="0"/>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457200"/>
            <a:ext cx="9144000" cy="5932129"/>
          </a:xfrm>
          <a:prstGeom prst="rect">
            <a:avLst/>
          </a:prstGeom>
        </p:spPr>
      </p:pic>
    </p:spTree>
    <p:extLst>
      <p:ext uri="{BB962C8B-B14F-4D97-AF65-F5344CB8AC3E}">
        <p14:creationId xmlns:p14="http://schemas.microsoft.com/office/powerpoint/2010/main" val="3418538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025316" y="6277965"/>
            <a:ext cx="914399" cy="365125"/>
          </a:xfrm>
          <a:prstGeom prst="rect">
            <a:avLst/>
          </a:prstGeom>
        </p:spPr>
        <p:txBody>
          <a:bodyPr/>
          <a:lstStyle/>
          <a:p>
            <a:fld id="{9EF97E75-97A0-C64F-9576-F2FFE5D0CD7C}" type="slidenum">
              <a:rPr lang="en-US" smtClean="0"/>
              <a:pPr/>
              <a:t>8</a:t>
            </a:fld>
            <a:endParaRPr lang="en-US"/>
          </a:p>
        </p:txBody>
      </p:sp>
      <p:grpSp>
        <p:nvGrpSpPr>
          <p:cNvPr id="5" name="Group 4"/>
          <p:cNvGrpSpPr/>
          <p:nvPr/>
        </p:nvGrpSpPr>
        <p:grpSpPr>
          <a:xfrm>
            <a:off x="0" y="999112"/>
            <a:ext cx="5562600" cy="3429000"/>
            <a:chOff x="152400" y="685800"/>
            <a:chExt cx="5562600" cy="3429000"/>
          </a:xfrm>
        </p:grpSpPr>
        <p:sp>
          <p:nvSpPr>
            <p:cNvPr id="3" name="Rounded Rectangle 2"/>
            <p:cNvSpPr/>
            <p:nvPr/>
          </p:nvSpPr>
          <p:spPr>
            <a:xfrm>
              <a:off x="152400" y="685800"/>
              <a:ext cx="5562600" cy="3429000"/>
            </a:xfrm>
            <a:prstGeom prst="roundRect">
              <a:avLst/>
            </a:prstGeom>
          </p:spPr>
          <p:style>
            <a:lnRef idx="1">
              <a:schemeClr val="accent1"/>
            </a:lnRef>
            <a:fillRef idx="2">
              <a:schemeClr val="accent1"/>
            </a:fillRef>
            <a:effectRef idx="1">
              <a:schemeClr val="accent1"/>
            </a:effectRef>
            <a:fontRef idx="minor">
              <a:schemeClr val="dk1"/>
            </a:fontRef>
          </p:style>
          <p:txBody>
            <a:bodyPr tIns="0" rtlCol="0" anchor="ctr"/>
            <a:lstStyle/>
            <a:p>
              <a:pPr algn="ctr"/>
              <a:r>
                <a:rPr lang="en-US" sz="2400" u="sng" dirty="0" smtClean="0">
                  <a:latin typeface="Arial"/>
                  <a:cs typeface="Arial"/>
                </a:rPr>
                <a:t>Target Domain</a:t>
              </a:r>
            </a:p>
            <a:p>
              <a:pPr algn="ctr"/>
              <a:r>
                <a:rPr lang="en-US" sz="2000" dirty="0" smtClean="0">
                  <a:latin typeface="Arial"/>
                  <a:cs typeface="Arial"/>
                </a:rPr>
                <a:t>Hybrid Parallelism + Floating Point + Modularity</a:t>
              </a:r>
              <a:endParaRPr lang="en-US" sz="2000" dirty="0">
                <a:latin typeface="Arial"/>
                <a:cs typeface="Arial"/>
              </a:endParaRPr>
            </a:p>
            <a:p>
              <a:pPr algn="ctr"/>
              <a:endParaRPr lang="en-US" sz="2000" dirty="0">
                <a:latin typeface="Arial"/>
                <a:cs typeface="Arial"/>
              </a:endParaRPr>
            </a:p>
            <a:p>
              <a:pPr algn="ctr"/>
              <a:endParaRPr lang="en-US" sz="2000" dirty="0" smtClean="0">
                <a:latin typeface="Arial"/>
                <a:cs typeface="Arial"/>
              </a:endParaRPr>
            </a:p>
            <a:p>
              <a:pPr algn="ctr"/>
              <a:endParaRPr lang="en-US" sz="2000" dirty="0">
                <a:latin typeface="Arial"/>
                <a:cs typeface="Arial"/>
              </a:endParaRPr>
            </a:p>
            <a:p>
              <a:pPr algn="ctr"/>
              <a:endParaRPr lang="en-US" sz="2000" dirty="0" smtClean="0">
                <a:latin typeface="Arial"/>
                <a:cs typeface="Arial"/>
              </a:endParaRPr>
            </a:p>
            <a:p>
              <a:pPr algn="ctr"/>
              <a:endParaRPr lang="en-US" sz="2000" dirty="0">
                <a:latin typeface="Arial"/>
                <a:cs typeface="Arial"/>
              </a:endParaRPr>
            </a:p>
            <a:p>
              <a:pPr algn="ctr"/>
              <a:endParaRPr lang="en-US" sz="2000" dirty="0" smtClean="0">
                <a:latin typeface="Arial"/>
                <a:cs typeface="Arial"/>
              </a:endParaRPr>
            </a:p>
            <a:p>
              <a:pPr algn="ctr"/>
              <a:endParaRPr lang="en-US" sz="2000" dirty="0" smtClean="0">
                <a:latin typeface="Arial"/>
                <a:cs typeface="Arial"/>
              </a:endParaRPr>
            </a:p>
          </p:txBody>
        </p:sp>
        <p:sp>
          <p:nvSpPr>
            <p:cNvPr id="4" name="Round Single Corner Rectangle 3"/>
            <p:cNvSpPr/>
            <p:nvPr/>
          </p:nvSpPr>
          <p:spPr>
            <a:xfrm>
              <a:off x="228600" y="1922576"/>
              <a:ext cx="2286000" cy="2105422"/>
            </a:xfrm>
            <a:prstGeom prst="round1Rect">
              <a:avLst/>
            </a:prstGeom>
          </p:spPr>
          <p:style>
            <a:lnRef idx="2">
              <a:schemeClr val="dk1"/>
            </a:lnRef>
            <a:fillRef idx="1">
              <a:schemeClr val="lt1"/>
            </a:fillRef>
            <a:effectRef idx="0">
              <a:schemeClr val="dk1"/>
            </a:effectRef>
            <a:fontRef idx="minor">
              <a:schemeClr val="dk1"/>
            </a:fontRef>
          </p:style>
          <p:txBody>
            <a:bodyPr tIns="0" rtlCol="0" anchor="ctr"/>
            <a:lstStyle/>
            <a:p>
              <a:r>
                <a:rPr lang="en-US" u="sng" dirty="0" smtClean="0">
                  <a:latin typeface="Arial"/>
                  <a:cs typeface="Arial"/>
                </a:rPr>
                <a:t>DEGAS</a:t>
              </a:r>
            </a:p>
            <a:p>
              <a:r>
                <a:rPr lang="en-US" u="sng" dirty="0" smtClean="0">
                  <a:latin typeface="Arial"/>
                  <a:cs typeface="Arial"/>
                </a:rPr>
                <a:t>XPRESS</a:t>
              </a:r>
            </a:p>
            <a:p>
              <a:r>
                <a:rPr lang="en-US" u="sng" dirty="0" err="1" smtClean="0">
                  <a:latin typeface="Arial"/>
                  <a:cs typeface="Arial"/>
                </a:rPr>
                <a:t>Traleika</a:t>
              </a:r>
              <a:endParaRPr lang="en-US" u="sng" dirty="0" smtClean="0">
                <a:latin typeface="Arial"/>
                <a:cs typeface="Arial"/>
              </a:endParaRPr>
            </a:p>
            <a:p>
              <a:r>
                <a:rPr lang="en-US" u="sng" dirty="0" smtClean="0">
                  <a:latin typeface="Arial"/>
                  <a:cs typeface="Arial"/>
                </a:rPr>
                <a:t>D-TEC</a:t>
              </a:r>
            </a:p>
            <a:p>
              <a:r>
                <a:rPr lang="en-US" u="sng" dirty="0" smtClean="0">
                  <a:latin typeface="Arial"/>
                  <a:cs typeface="Arial"/>
                </a:rPr>
                <a:t>Hobbes</a:t>
              </a:r>
            </a:p>
            <a:p>
              <a:r>
                <a:rPr lang="en-US" u="sng" dirty="0" smtClean="0">
                  <a:latin typeface="Arial"/>
                  <a:cs typeface="Arial"/>
                </a:rPr>
                <a:t>Argo</a:t>
              </a:r>
            </a:p>
            <a:p>
              <a:r>
                <a:rPr lang="en-US" b="1" dirty="0" smtClean="0">
                  <a:latin typeface="Arial"/>
                  <a:cs typeface="Arial"/>
                </a:rPr>
                <a:t>APPLICATIONS</a:t>
              </a:r>
            </a:p>
          </p:txBody>
        </p:sp>
        <p:sp>
          <p:nvSpPr>
            <p:cNvPr id="8" name="Round Single Corner Rectangle 7"/>
            <p:cNvSpPr/>
            <p:nvPr/>
          </p:nvSpPr>
          <p:spPr>
            <a:xfrm>
              <a:off x="2514600" y="1959929"/>
              <a:ext cx="3124200" cy="2066126"/>
            </a:xfrm>
            <a:prstGeom prst="round1Rect">
              <a:avLst/>
            </a:prstGeom>
          </p:spPr>
          <p:style>
            <a:lnRef idx="2">
              <a:schemeClr val="dk1">
                <a:shade val="50000"/>
              </a:schemeClr>
            </a:lnRef>
            <a:fillRef idx="1">
              <a:schemeClr val="dk1"/>
            </a:fillRef>
            <a:effectRef idx="0">
              <a:schemeClr val="dk1"/>
            </a:effectRef>
            <a:fontRef idx="minor">
              <a:schemeClr val="lt1"/>
            </a:fontRef>
          </p:style>
          <p:txBody>
            <a:bodyPr tIns="0" rtlCol="0" anchor="ctr"/>
            <a:lstStyle/>
            <a:p>
              <a:pPr algn="ctr"/>
              <a:r>
                <a:rPr lang="en-US" u="sng" dirty="0" smtClean="0">
                  <a:latin typeface="Arial"/>
                  <a:cs typeface="Arial"/>
                </a:rPr>
                <a:t>All this software will have:</a:t>
              </a:r>
            </a:p>
            <a:p>
              <a:pPr marL="342900" indent="-342900">
                <a:buFont typeface="Arial"/>
                <a:buChar char="•"/>
              </a:pPr>
              <a:r>
                <a:rPr lang="en-US" dirty="0" smtClean="0">
                  <a:latin typeface="Arial"/>
                  <a:cs typeface="Arial"/>
                </a:rPr>
                <a:t>non-deterministic bugs</a:t>
              </a:r>
            </a:p>
            <a:p>
              <a:pPr marL="342900" indent="-342900">
                <a:buFont typeface="Arial"/>
                <a:buChar char="•"/>
              </a:pPr>
              <a:r>
                <a:rPr lang="en-US" dirty="0" smtClean="0">
                  <a:latin typeface="Arial"/>
                  <a:cs typeface="Arial"/>
                </a:rPr>
                <a:t>non-reproducible results</a:t>
              </a:r>
            </a:p>
            <a:p>
              <a:pPr marL="342900" indent="-342900">
                <a:buFont typeface="Arial"/>
                <a:buChar char="•"/>
              </a:pPr>
              <a:r>
                <a:rPr lang="en-US" dirty="0" smtClean="0">
                  <a:latin typeface="Arial"/>
                  <a:cs typeface="Arial"/>
                </a:rPr>
                <a:t>redundant syncs</a:t>
              </a:r>
            </a:p>
            <a:p>
              <a:pPr marL="342900" indent="-342900">
                <a:buFont typeface="Arial"/>
                <a:buChar char="•"/>
              </a:pPr>
              <a:r>
                <a:rPr lang="en-US" dirty="0" smtClean="0">
                  <a:latin typeface="Arial"/>
                  <a:cs typeface="Arial"/>
                </a:rPr>
                <a:t>redundant precision</a:t>
              </a:r>
            </a:p>
          </p:txBody>
        </p:sp>
      </p:grpSp>
      <p:sp>
        <p:nvSpPr>
          <p:cNvPr id="9" name="Round Same Side Corner Rectangle 8"/>
          <p:cNvSpPr/>
          <p:nvPr/>
        </p:nvSpPr>
        <p:spPr>
          <a:xfrm>
            <a:off x="5638800" y="1155545"/>
            <a:ext cx="3505200" cy="3340255"/>
          </a:xfrm>
          <a:prstGeom prst="round2SameRect">
            <a:avLst/>
          </a:prstGeom>
        </p:spPr>
        <p:style>
          <a:lnRef idx="1">
            <a:schemeClr val="accent2"/>
          </a:lnRef>
          <a:fillRef idx="2">
            <a:schemeClr val="accent2"/>
          </a:fillRef>
          <a:effectRef idx="1">
            <a:schemeClr val="accent2"/>
          </a:effectRef>
          <a:fontRef idx="minor">
            <a:schemeClr val="dk1"/>
          </a:fontRef>
        </p:style>
        <p:txBody>
          <a:bodyPr tIns="0" rtlCol="0" anchor="ctr"/>
          <a:lstStyle/>
          <a:p>
            <a:pPr algn="ctr"/>
            <a:r>
              <a:rPr lang="en-US" sz="2800" u="sng" dirty="0">
                <a:latin typeface="Arial"/>
                <a:cs typeface="Arial"/>
              </a:rPr>
              <a:t>Goals</a:t>
            </a:r>
            <a:r>
              <a:rPr lang="en-US" sz="2800" dirty="0" smtClean="0">
                <a:latin typeface="Arial"/>
                <a:cs typeface="Arial"/>
              </a:rPr>
              <a:t>:</a:t>
            </a:r>
          </a:p>
          <a:p>
            <a:pPr algn="ctr"/>
            <a:r>
              <a:rPr lang="en-US" dirty="0" smtClean="0">
                <a:latin typeface="Arial"/>
                <a:cs typeface="Arial"/>
              </a:rPr>
              <a:t>Correctness/Performance tools to help programmers with development</a:t>
            </a:r>
          </a:p>
          <a:p>
            <a:pPr marL="457200" indent="-457200">
              <a:buFont typeface="+mj-lt"/>
              <a:buAutoNum type="arabicPeriod"/>
            </a:pPr>
            <a:r>
              <a:rPr lang="en-US" sz="2000" dirty="0" smtClean="0">
                <a:latin typeface="Arial"/>
                <a:cs typeface="Arial"/>
              </a:rPr>
              <a:t>efficient</a:t>
            </a:r>
          </a:p>
          <a:p>
            <a:pPr marL="457200" indent="-457200">
              <a:buFont typeface="+mj-lt"/>
              <a:buAutoNum type="arabicPeriod"/>
            </a:pPr>
            <a:r>
              <a:rPr lang="en-US" sz="2000" dirty="0" smtClean="0">
                <a:latin typeface="Arial"/>
                <a:cs typeface="Arial"/>
              </a:rPr>
              <a:t>scalable</a:t>
            </a:r>
          </a:p>
          <a:p>
            <a:pPr marL="457200" indent="-457200">
              <a:buFont typeface="+mj-lt"/>
              <a:buAutoNum type="arabicPeriod"/>
            </a:pPr>
            <a:r>
              <a:rPr lang="en-US" sz="2000" dirty="0" smtClean="0">
                <a:latin typeface="Arial"/>
                <a:cs typeface="Arial"/>
              </a:rPr>
              <a:t>reproducible</a:t>
            </a:r>
          </a:p>
          <a:p>
            <a:pPr marL="457200" indent="-457200">
              <a:buFont typeface="+mj-lt"/>
              <a:buAutoNum type="arabicPeriod"/>
            </a:pPr>
            <a:r>
              <a:rPr lang="en-US" sz="2000" dirty="0" smtClean="0">
                <a:latin typeface="Arial"/>
                <a:cs typeface="Arial"/>
              </a:rPr>
              <a:t>precise</a:t>
            </a:r>
          </a:p>
          <a:p>
            <a:pPr marL="457200" indent="-457200">
              <a:buFont typeface="+mj-lt"/>
              <a:buAutoNum type="arabicPeriod"/>
            </a:pPr>
            <a:r>
              <a:rPr lang="en-US" sz="2000" dirty="0" smtClean="0">
                <a:latin typeface="Arial"/>
                <a:cs typeface="Arial"/>
              </a:rPr>
              <a:t>coverage</a:t>
            </a:r>
          </a:p>
          <a:p>
            <a:pPr marL="457200" indent="-457200">
              <a:buFont typeface="+mj-lt"/>
              <a:buAutoNum type="arabicPeriod"/>
            </a:pPr>
            <a:r>
              <a:rPr lang="en-US" sz="2000" b="1" dirty="0" smtClean="0">
                <a:latin typeface="Arial"/>
                <a:cs typeface="Arial"/>
              </a:rPr>
              <a:t>language agnostic</a:t>
            </a:r>
          </a:p>
        </p:txBody>
      </p:sp>
      <p:sp>
        <p:nvSpPr>
          <p:cNvPr id="11" name="Snip Same Side Corner Rectangle 10"/>
          <p:cNvSpPr/>
          <p:nvPr/>
        </p:nvSpPr>
        <p:spPr>
          <a:xfrm>
            <a:off x="6096000" y="4495800"/>
            <a:ext cx="3048000" cy="2362199"/>
          </a:xfrm>
          <a:prstGeom prst="snip2SameRect">
            <a:avLst/>
          </a:prstGeom>
        </p:spPr>
        <p:style>
          <a:lnRef idx="1">
            <a:schemeClr val="accent3"/>
          </a:lnRef>
          <a:fillRef idx="2">
            <a:schemeClr val="accent3"/>
          </a:fillRef>
          <a:effectRef idx="1">
            <a:schemeClr val="accent3"/>
          </a:effectRef>
          <a:fontRef idx="minor">
            <a:schemeClr val="dk1"/>
          </a:fontRef>
        </p:style>
        <p:txBody>
          <a:bodyPr tIns="0" rtlCol="0" anchor="ctr"/>
          <a:lstStyle/>
          <a:p>
            <a:r>
              <a:rPr lang="en-US" sz="2000" u="sng" dirty="0" smtClean="0">
                <a:latin typeface="Arial"/>
                <a:cs typeface="Arial"/>
              </a:rPr>
              <a:t>Our Approach:</a:t>
            </a:r>
          </a:p>
          <a:p>
            <a:pPr marL="457200" indent="-457200">
              <a:buFont typeface="+mj-lt"/>
              <a:buAutoNum type="arabicPeriod"/>
            </a:pPr>
            <a:r>
              <a:rPr lang="en-US" sz="2000" dirty="0" smtClean="0">
                <a:latin typeface="Arial"/>
                <a:cs typeface="Arial"/>
              </a:rPr>
              <a:t>Dynamic analysis</a:t>
            </a:r>
          </a:p>
          <a:p>
            <a:pPr marL="457200" indent="-457200">
              <a:buFont typeface="+mj-lt"/>
              <a:buAutoNum type="arabicPeriod"/>
            </a:pPr>
            <a:r>
              <a:rPr lang="en-US" sz="2000" dirty="0" smtClean="0">
                <a:latin typeface="Arial"/>
                <a:cs typeface="Arial"/>
              </a:rPr>
              <a:t>Symbolic execution</a:t>
            </a:r>
          </a:p>
          <a:p>
            <a:pPr marL="457200" indent="-457200">
              <a:buFont typeface="+mj-lt"/>
              <a:buAutoNum type="arabicPeriod"/>
            </a:pPr>
            <a:r>
              <a:rPr lang="en-US" sz="2000" dirty="0" smtClean="0">
                <a:latin typeface="Arial"/>
                <a:cs typeface="Arial"/>
              </a:rPr>
              <a:t>New Algorithms</a:t>
            </a:r>
          </a:p>
        </p:txBody>
      </p:sp>
      <p:sp>
        <p:nvSpPr>
          <p:cNvPr id="15" name="Up Ribbon 14"/>
          <p:cNvSpPr/>
          <p:nvPr/>
        </p:nvSpPr>
        <p:spPr>
          <a:xfrm>
            <a:off x="228600" y="28061"/>
            <a:ext cx="8724900" cy="1038739"/>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r>
              <a:rPr lang="en-US" sz="3200" dirty="0" smtClean="0">
                <a:latin typeface="Arial"/>
                <a:cs typeface="Arial"/>
              </a:rPr>
              <a:t>Vision</a:t>
            </a:r>
            <a:r>
              <a:rPr lang="en-US" sz="2000" dirty="0" smtClean="0">
                <a:latin typeface="Arial"/>
                <a:cs typeface="Arial"/>
              </a:rPr>
              <a:t>: Reduce</a:t>
            </a:r>
          </a:p>
          <a:p>
            <a:pPr algn="ctr"/>
            <a:r>
              <a:rPr lang="en-US" sz="2000" dirty="0" smtClean="0">
                <a:latin typeface="Arial"/>
                <a:cs typeface="Arial"/>
              </a:rPr>
              <a:t>Programming to Debugging ratio</a:t>
            </a:r>
          </a:p>
        </p:txBody>
      </p:sp>
      <p:sp>
        <p:nvSpPr>
          <p:cNvPr id="10" name="Snip Same Side Corner Rectangle 9"/>
          <p:cNvSpPr/>
          <p:nvPr/>
        </p:nvSpPr>
        <p:spPr>
          <a:xfrm>
            <a:off x="0" y="4495800"/>
            <a:ext cx="6096000" cy="2362200"/>
          </a:xfrm>
          <a:prstGeom prst="snip2SameRect">
            <a:avLst/>
          </a:prstGeom>
        </p:spPr>
        <p:style>
          <a:lnRef idx="1">
            <a:schemeClr val="accent3"/>
          </a:lnRef>
          <a:fillRef idx="2">
            <a:schemeClr val="accent3"/>
          </a:fillRef>
          <a:effectRef idx="1">
            <a:schemeClr val="accent3"/>
          </a:effectRef>
          <a:fontRef idx="minor">
            <a:schemeClr val="dk1"/>
          </a:fontRef>
        </p:style>
        <p:txBody>
          <a:bodyPr tIns="0" rtlCol="0" anchor="ctr"/>
          <a:lstStyle/>
          <a:p>
            <a:r>
              <a:rPr lang="en-US" sz="2000" b="1" u="sng" dirty="0" smtClean="0">
                <a:solidFill>
                  <a:srgbClr val="000090"/>
                </a:solidFill>
                <a:latin typeface="Arial"/>
                <a:cs typeface="Arial"/>
              </a:rPr>
              <a:t>Corvette provides language/runtime independent tools</a:t>
            </a:r>
          </a:p>
          <a:p>
            <a:pPr marL="457200" indent="-457200">
              <a:buFont typeface="+mj-lt"/>
              <a:buAutoNum type="arabicPeriod"/>
            </a:pPr>
            <a:r>
              <a:rPr lang="en-US" sz="2000" dirty="0" err="1" smtClean="0">
                <a:solidFill>
                  <a:srgbClr val="000090"/>
                </a:solidFill>
                <a:latin typeface="Arial"/>
                <a:cs typeface="Arial"/>
              </a:rPr>
              <a:t>Thrille</a:t>
            </a:r>
            <a:r>
              <a:rPr lang="en-US" sz="2000" dirty="0" smtClean="0">
                <a:solidFill>
                  <a:srgbClr val="000090"/>
                </a:solidFill>
                <a:latin typeface="Arial"/>
                <a:cs typeface="Arial"/>
              </a:rPr>
              <a:t>: data races</a:t>
            </a:r>
          </a:p>
          <a:p>
            <a:pPr marL="457200" indent="-457200">
              <a:buFont typeface="+mj-lt"/>
              <a:buAutoNum type="arabicPeriod"/>
            </a:pPr>
            <a:r>
              <a:rPr lang="en-US" sz="2000" dirty="0" err="1" smtClean="0">
                <a:solidFill>
                  <a:srgbClr val="008000"/>
                </a:solidFill>
                <a:latin typeface="Arial"/>
                <a:cs typeface="Arial"/>
              </a:rPr>
              <a:t>Precimonious</a:t>
            </a:r>
            <a:r>
              <a:rPr lang="en-US" sz="2000" dirty="0" smtClean="0">
                <a:solidFill>
                  <a:srgbClr val="008000"/>
                </a:solidFill>
                <a:latin typeface="Arial"/>
                <a:cs typeface="Arial"/>
              </a:rPr>
              <a:t>: FP precision tuning</a:t>
            </a:r>
          </a:p>
          <a:p>
            <a:pPr marL="457200" indent="-457200">
              <a:buFont typeface="+mj-lt"/>
              <a:buAutoNum type="arabicPeriod"/>
            </a:pPr>
            <a:r>
              <a:rPr lang="en-US" sz="2000" dirty="0" err="1" smtClean="0">
                <a:solidFill>
                  <a:srgbClr val="008000"/>
                </a:solidFill>
                <a:latin typeface="Arial"/>
                <a:cs typeface="Arial"/>
              </a:rPr>
              <a:t>ReproBLAS</a:t>
            </a:r>
            <a:r>
              <a:rPr lang="en-US" sz="2000" dirty="0" smtClean="0">
                <a:solidFill>
                  <a:srgbClr val="008000"/>
                </a:solidFill>
                <a:latin typeface="Arial"/>
                <a:cs typeface="Arial"/>
              </a:rPr>
              <a:t>: reproducible num. algorithms</a:t>
            </a:r>
          </a:p>
          <a:p>
            <a:pPr marL="457200" indent="-457200">
              <a:buFont typeface="+mj-lt"/>
              <a:buAutoNum type="arabicPeriod"/>
            </a:pPr>
            <a:r>
              <a:rPr lang="en-US" sz="2000" dirty="0" smtClean="0">
                <a:solidFill>
                  <a:schemeClr val="accent2"/>
                </a:solidFill>
                <a:latin typeface="Arial"/>
                <a:cs typeface="Arial"/>
              </a:rPr>
              <a:t>LLVM Shadow Execution: dynamic analysis</a:t>
            </a:r>
          </a:p>
          <a:p>
            <a:pPr marL="457200" indent="-457200">
              <a:buFont typeface="+mj-lt"/>
              <a:buAutoNum type="arabicPeriod"/>
            </a:pPr>
            <a:r>
              <a:rPr lang="en-US" sz="2000" dirty="0" smtClean="0">
                <a:solidFill>
                  <a:schemeClr val="accent2"/>
                </a:solidFill>
                <a:latin typeface="Arial"/>
                <a:cs typeface="Arial"/>
              </a:rPr>
              <a:t>Sync reduction: remove redundant syncs</a:t>
            </a:r>
          </a:p>
        </p:txBody>
      </p:sp>
      <p:sp>
        <p:nvSpPr>
          <p:cNvPr id="6" name="Right Arrow 5"/>
          <p:cNvSpPr/>
          <p:nvPr/>
        </p:nvSpPr>
        <p:spPr>
          <a:xfrm>
            <a:off x="1143000" y="3048000"/>
            <a:ext cx="11308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algn="ctr"/>
            <a:endParaRPr lang="en-US" sz="2400" dirty="0" smtClean="0">
              <a:latin typeface="Arial"/>
              <a:cs typeface="Arial"/>
            </a:endParaRPr>
          </a:p>
        </p:txBody>
      </p:sp>
    </p:spTree>
    <p:extLst>
      <p:ext uri="{BB962C8B-B14F-4D97-AF65-F5344CB8AC3E}">
        <p14:creationId xmlns:p14="http://schemas.microsoft.com/office/powerpoint/2010/main" val="1839476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FFFFFF"/>
          </a:solidFill>
          <a:prstDash val="solid"/>
          <a:miter lim="0"/>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Helvetica" charset="0"/>
            <a:ea typeface="ＭＳ Ｐゴシック" charset="0"/>
            <a:cs typeface="Helvetica"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FFFFFF"/>
          </a:solidFill>
          <a:prstDash val="solid"/>
          <a:miter lim="0"/>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Helvetica" charset="0"/>
            <a:ea typeface="ＭＳ Ｐゴシック" charset="0"/>
            <a:cs typeface="Helvetica" charset="0"/>
            <a:sym typeface="Helvetica"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4714</TotalTime>
  <Words>2178</Words>
  <Application>Microsoft Office PowerPoint</Application>
  <PresentationFormat>On-screen Show (4:3)</PresentationFormat>
  <Paragraphs>279</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2_Office Theme</vt:lpstr>
      <vt:lpstr>X-Stack Programming Environments</vt:lpstr>
      <vt:lpstr>  D-TEC Programming Environment</vt:lpstr>
      <vt:lpstr>Traleika Programming Environment</vt:lpstr>
      <vt:lpstr>DEGAS Programming Environment</vt:lpstr>
      <vt:lpstr>XPRESS Programming Environment</vt:lpstr>
      <vt:lpstr>GVR Vision for Resilience at Extreme-scale</vt:lpstr>
      <vt:lpstr>PowerPoint Presentation</vt:lpstr>
      <vt:lpstr>PowerPoint Presentation</vt:lpstr>
      <vt:lpstr>PowerPoint Presentation</vt:lpstr>
      <vt:lpstr>PIPER X-Stack Vision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Exascale Computing</dc:title>
  <dc:creator>Pao, Karen</dc:creator>
  <cp:lastModifiedBy>Sachs, Sonia</cp:lastModifiedBy>
  <cp:revision>190</cp:revision>
  <cp:lastPrinted>2013-12-10T17:11:44Z</cp:lastPrinted>
  <dcterms:modified xsi:type="dcterms:W3CDTF">2014-10-20T18:58:49Z</dcterms:modified>
</cp:coreProperties>
</file>