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1" r:id="rId4"/>
    <p:sldId id="262" r:id="rId5"/>
    <p:sldId id="266" r:id="rId6"/>
    <p:sldId id="258" r:id="rId7"/>
    <p:sldId id="264" r:id="rId8"/>
    <p:sldId id="25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0" autoAdjust="0"/>
    <p:restoredTop sz="86325" autoAdjust="0"/>
  </p:normalViewPr>
  <p:slideViewPr>
    <p:cSldViewPr snapToGrid="0" snapToObjects="1">
      <p:cViewPr varScale="1">
        <p:scale>
          <a:sx n="77" d="100"/>
          <a:sy n="77" d="100"/>
        </p:scale>
        <p:origin x="-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72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6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8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5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3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5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0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9D34C-243C-AA48-A00E-92138B75921E}" type="datetimeFigureOut">
              <a:rPr lang="en-US" smtClean="0"/>
              <a:t>9/19/12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0ECFE-D472-3A45-B48F-06FD13A2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Back-end (foundation)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X-stack PI Kickoff Meeting</a:t>
            </a:r>
          </a:p>
          <a:p>
            <a:r>
              <a:rPr lang="en-US" dirty="0" smtClean="0"/>
              <a:t>Sept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Ron Brightwell</a:t>
            </a:r>
          </a:p>
          <a:p>
            <a:r>
              <a:rPr lang="en-US" dirty="0"/>
              <a:t>Vivek Sarkar</a:t>
            </a:r>
          </a:p>
          <a:p>
            <a:r>
              <a:rPr lang="en-US" dirty="0" err="1"/>
              <a:t>Hartmut</a:t>
            </a:r>
            <a:r>
              <a:rPr lang="en-US" dirty="0"/>
              <a:t> Kaiser</a:t>
            </a:r>
          </a:p>
          <a:p>
            <a:r>
              <a:rPr lang="en-US" dirty="0" err="1"/>
              <a:t>Costin</a:t>
            </a:r>
            <a:r>
              <a:rPr lang="en-US" dirty="0"/>
              <a:t> </a:t>
            </a:r>
            <a:r>
              <a:rPr lang="en-US" dirty="0" err="1"/>
              <a:t>Iancu</a:t>
            </a:r>
            <a:endParaRPr lang="en-US" dirty="0"/>
          </a:p>
          <a:p>
            <a:r>
              <a:rPr lang="en-US" dirty="0" smtClean="0"/>
              <a:t>Andrew A. </a:t>
            </a:r>
            <a:r>
              <a:rPr lang="en-US" dirty="0" err="1"/>
              <a:t>Chien</a:t>
            </a:r>
            <a:endParaRPr lang="en-US" dirty="0"/>
          </a:p>
          <a:p>
            <a:r>
              <a:rPr lang="en-US" dirty="0"/>
              <a:t>Saman </a:t>
            </a:r>
            <a:r>
              <a:rPr lang="en-US" dirty="0" err="1" smtClean="0"/>
              <a:t>Amarsinghe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Wilfred Pinfold</a:t>
            </a:r>
          </a:p>
          <a:p>
            <a:r>
              <a:rPr lang="en-US" dirty="0" smtClean="0"/>
              <a:t>Shekhar Borkar</a:t>
            </a:r>
          </a:p>
          <a:p>
            <a:r>
              <a:rPr lang="en-US" dirty="0" err="1" smtClean="0"/>
              <a:t>Yonghong</a:t>
            </a:r>
            <a:r>
              <a:rPr lang="en-US" dirty="0" smtClean="0"/>
              <a:t> Yan</a:t>
            </a:r>
          </a:p>
          <a:p>
            <a:r>
              <a:rPr lang="en-US" dirty="0" err="1" smtClean="0"/>
              <a:t>Adolfi</a:t>
            </a:r>
            <a:r>
              <a:rPr lang="en-US" dirty="0" smtClean="0"/>
              <a:t> Hoisie</a:t>
            </a:r>
          </a:p>
          <a:p>
            <a:r>
              <a:rPr lang="en-US" dirty="0" smtClean="0"/>
              <a:t>Thomas Sterling</a:t>
            </a:r>
          </a:p>
          <a:p>
            <a:r>
              <a:rPr lang="en-US" dirty="0" err="1" smtClean="0"/>
              <a:t>Mattan</a:t>
            </a:r>
            <a:r>
              <a:rPr lang="en-US" dirty="0" smtClean="0"/>
              <a:t> </a:t>
            </a:r>
            <a:r>
              <a:rPr lang="en-US" dirty="0" err="1" smtClean="0"/>
              <a:t>Erez</a:t>
            </a:r>
            <a:endParaRPr lang="en-US" dirty="0" smtClean="0"/>
          </a:p>
          <a:p>
            <a:r>
              <a:rPr lang="en-US" dirty="0" smtClean="0"/>
              <a:t>Rishi Khan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9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Back-end 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Take </a:t>
            </a:r>
            <a:r>
              <a:rPr lang="en-US" i="1" dirty="0" smtClean="0"/>
              <a:t>Front-end information</a:t>
            </a:r>
            <a:r>
              <a:rPr lang="en-US" dirty="0" smtClean="0"/>
              <a:t> and </a:t>
            </a:r>
            <a:r>
              <a:rPr lang="en-US" i="1" dirty="0" smtClean="0"/>
              <a:t>Platform/system information</a:t>
            </a:r>
            <a:r>
              <a:rPr lang="en-US" dirty="0" smtClean="0"/>
              <a:t> achieve energy-efficient, desired performance, resilient execution in the face of extremely complex </a:t>
            </a:r>
            <a:r>
              <a:rPr lang="en-US" dirty="0" err="1" smtClean="0"/>
              <a:t>Exascale</a:t>
            </a:r>
            <a:r>
              <a:rPr lang="en-US" dirty="0"/>
              <a:t>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Front-end information: algorithmic choice, expression of parallelism, other HL semantic information, application goals)</a:t>
            </a:r>
          </a:p>
          <a:p>
            <a:pPr lvl="1"/>
            <a:r>
              <a:rPr lang="en-US" dirty="0" smtClean="0"/>
              <a:t>Platform/system information: configuration, capabilities, dynamic state, error/faults, other site/system constraints)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2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</a:t>
            </a:r>
            <a:r>
              <a:rPr lang="en-US" u="sng" baseline="0" dirty="0" smtClean="0"/>
              <a:t>not</a:t>
            </a:r>
            <a:r>
              <a:rPr lang="en-US" baseline="0" dirty="0" smtClean="0"/>
              <a:t> Back-End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Front-end Issues: (</a:t>
            </a:r>
            <a:r>
              <a:rPr lang="en-US" dirty="0"/>
              <a:t>P</a:t>
            </a:r>
            <a:r>
              <a:rPr lang="en-US" dirty="0" smtClean="0"/>
              <a:t>rogrammer </a:t>
            </a:r>
            <a:r>
              <a:rPr lang="en-US" dirty="0"/>
              <a:t>F</a:t>
            </a:r>
            <a:r>
              <a:rPr lang="en-US" dirty="0" smtClean="0"/>
              <a:t>acing…)</a:t>
            </a:r>
          </a:p>
          <a:p>
            <a:pPr lvl="1"/>
            <a:r>
              <a:rPr lang="en-US" dirty="0" smtClean="0"/>
              <a:t>expression of parallelization, algorithmic locality</a:t>
            </a:r>
          </a:p>
          <a:p>
            <a:pPr lvl="1"/>
            <a:r>
              <a:rPr lang="en-US" dirty="0" smtClean="0"/>
              <a:t>algorithmic details </a:t>
            </a:r>
          </a:p>
          <a:p>
            <a:pPr lvl="1"/>
            <a:r>
              <a:rPr lang="en-US" dirty="0" smtClean="0"/>
              <a:t>expression of locality</a:t>
            </a:r>
          </a:p>
          <a:p>
            <a:pPr lvl="1"/>
            <a:r>
              <a:rPr lang="en-US" dirty="0" smtClean="0"/>
              <a:t>domain specific information</a:t>
            </a:r>
          </a:p>
          <a:p>
            <a:pPr lvl="1"/>
            <a:r>
              <a:rPr lang="en-US" dirty="0" smtClean="0"/>
              <a:t>capture other high level semantic information</a:t>
            </a:r>
          </a:p>
          <a:p>
            <a:pPr lvl="1"/>
            <a:r>
              <a:rPr lang="en-US" dirty="0" smtClean="0"/>
              <a:t>tools (debugging, etc.)</a:t>
            </a:r>
          </a:p>
          <a:p>
            <a:pPr lvl="1"/>
            <a:r>
              <a:rPr lang="en-US" dirty="0" smtClean="0"/>
              <a:t>job scheduling</a:t>
            </a:r>
          </a:p>
        </p:txBody>
      </p:sp>
    </p:spTree>
    <p:extLst>
      <p:ext uri="{BB962C8B-B14F-4D97-AF65-F5344CB8AC3E}">
        <p14:creationId xmlns:p14="http://schemas.microsoft.com/office/powerpoint/2010/main" val="132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Back-End?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- what is the back end?  (parallelization, localization); platform-facing</a:t>
            </a:r>
          </a:p>
          <a:p>
            <a:r>
              <a:rPr lang="en-US" dirty="0" smtClean="0"/>
              <a:t>  - starts at the level of lowering in the compiler</a:t>
            </a:r>
          </a:p>
          <a:p>
            <a:r>
              <a:rPr lang="en-US" dirty="0" smtClean="0"/>
              <a:t>  - architecture level decisions</a:t>
            </a:r>
          </a:p>
          <a:p>
            <a:r>
              <a:rPr lang="en-US" dirty="0" smtClean="0"/>
              <a:t>  - runtime and resilience decisions</a:t>
            </a:r>
          </a:p>
          <a:p>
            <a:r>
              <a:rPr lang="en-US" dirty="0" smtClean="0"/>
              <a:t> - overlapping of management of technology spaces, but some concerns we will exclude</a:t>
            </a:r>
          </a:p>
          <a:p>
            <a:endParaRPr lang="en-US" dirty="0" smtClean="0"/>
          </a:p>
          <a:p>
            <a:r>
              <a:rPr lang="en-US" dirty="0" smtClean="0"/>
              <a:t>Is back-end synonymous with runtime?  </a:t>
            </a:r>
            <a:r>
              <a:rPr lang="en-US" u="sng" dirty="0" smtClean="0"/>
              <a:t>No</a:t>
            </a:r>
            <a:r>
              <a:rPr lang="en-US" dirty="0" smtClean="0"/>
              <a:t>, but there is some overlap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98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</a:t>
            </a:r>
            <a:r>
              <a:rPr lang="en-US" baseline="0" smtClean="0"/>
              <a:t>is Back-End</a:t>
            </a:r>
            <a:r>
              <a:rPr lang="en-US" baseline="0" dirty="0" smtClean="0"/>
              <a:t>? (though not exclusively)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(re)mapping the application</a:t>
            </a:r>
          </a:p>
          <a:p>
            <a:pPr lvl="0"/>
            <a:r>
              <a:rPr lang="en-US" dirty="0" smtClean="0"/>
              <a:t>dealing with the application execution aspects platform</a:t>
            </a:r>
          </a:p>
          <a:p>
            <a:pPr lvl="0"/>
            <a:r>
              <a:rPr lang="en-US" dirty="0" smtClean="0"/>
              <a:t>tuning annotations</a:t>
            </a:r>
          </a:p>
          <a:p>
            <a:pPr lvl="0"/>
            <a:r>
              <a:rPr lang="en-US" dirty="0" smtClean="0"/>
              <a:t>adaptive feedback (performance data capture for front end)</a:t>
            </a:r>
          </a:p>
          <a:p>
            <a:pPr lvl="0"/>
            <a:r>
              <a:rPr lang="en-US" dirty="0" err="1" smtClean="0"/>
              <a:t>Autotuning</a:t>
            </a:r>
            <a:endParaRPr lang="en-US" dirty="0" smtClean="0"/>
          </a:p>
          <a:p>
            <a:pPr lvl="0"/>
            <a:r>
              <a:rPr lang="en-US" dirty="0" smtClean="0"/>
              <a:t>dealing with compute element heterogeneity </a:t>
            </a:r>
          </a:p>
          <a:p>
            <a:pPr lvl="1"/>
            <a:r>
              <a:rPr lang="en-US" dirty="0" smtClean="0"/>
              <a:t>macroscopic (different chips)</a:t>
            </a:r>
          </a:p>
          <a:p>
            <a:pPr lvl="1"/>
            <a:r>
              <a:rPr lang="en-US" dirty="0" smtClean="0"/>
              <a:t>microscopic (on-chip)</a:t>
            </a:r>
          </a:p>
          <a:p>
            <a:pPr lvl="1"/>
            <a:r>
              <a:rPr lang="en-US" dirty="0" smtClean="0"/>
              <a:t>technology induced heterogeneity</a:t>
            </a:r>
          </a:p>
          <a:p>
            <a:r>
              <a:rPr lang="en-US" dirty="0" smtClean="0"/>
              <a:t>memory hierarchy heterogeneity</a:t>
            </a:r>
          </a:p>
          <a:p>
            <a:pPr lvl="0"/>
            <a:r>
              <a:rPr lang="en-US" dirty="0" smtClean="0"/>
              <a:t>Resiliency</a:t>
            </a:r>
            <a:endParaRPr lang="en-US" dirty="0"/>
          </a:p>
          <a:p>
            <a:pPr lvl="0"/>
            <a:r>
              <a:rPr lang="en-US" dirty="0" smtClean="0"/>
              <a:t>degradation / long term change</a:t>
            </a:r>
            <a:r>
              <a:rPr lang="en-US" dirty="0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scheduling - large-grain, fine-grain</a:t>
            </a:r>
          </a:p>
          <a:p>
            <a:pPr lvl="0"/>
            <a:r>
              <a:rPr lang="en-US" dirty="0" smtClean="0"/>
              <a:t>migration - large-grain, fine-grain</a:t>
            </a:r>
          </a:p>
          <a:p>
            <a:pPr lvl="0"/>
            <a:r>
              <a:rPr lang="en-US" dirty="0" smtClean="0"/>
              <a:t>data mapping (addressability, distribution)</a:t>
            </a:r>
          </a:p>
          <a:p>
            <a:pPr lvl="0"/>
            <a:r>
              <a:rPr lang="en-US" dirty="0" smtClean="0"/>
              <a:t>data movement</a:t>
            </a:r>
          </a:p>
          <a:p>
            <a:pPr lvl="0"/>
            <a:r>
              <a:rPr lang="en-US" dirty="0" smtClean="0"/>
              <a:t>implementation locality (and hierarchy)</a:t>
            </a:r>
          </a:p>
          <a:p>
            <a:pPr lvl="0"/>
            <a:r>
              <a:rPr lang="en-US" dirty="0" smtClean="0"/>
              <a:t>architecture locality (and hierarchy)</a:t>
            </a:r>
          </a:p>
          <a:p>
            <a:pPr lvl="0"/>
            <a:r>
              <a:rPr lang="en-US" dirty="0" smtClean="0"/>
              <a:t>energy management - </a:t>
            </a:r>
            <a:r>
              <a:rPr lang="en-US" dirty="0" err="1" smtClean="0"/>
              <a:t>dvfs</a:t>
            </a:r>
            <a:r>
              <a:rPr lang="en-US" dirty="0" smtClean="0"/>
              <a:t>, power state, speed </a:t>
            </a:r>
            <a:r>
              <a:rPr lang="en-US" dirty="0" err="1" smtClean="0"/>
              <a:t>config</a:t>
            </a:r>
            <a:r>
              <a:rPr lang="en-US" dirty="0" smtClean="0"/>
              <a:t>, reliability </a:t>
            </a:r>
            <a:r>
              <a:rPr lang="en-US" dirty="0" err="1" smtClean="0"/>
              <a:t>config</a:t>
            </a:r>
            <a:r>
              <a:rPr lang="en-US" dirty="0" smtClean="0"/>
              <a:t>, etc.</a:t>
            </a:r>
          </a:p>
          <a:p>
            <a:pPr lvl="0"/>
            <a:r>
              <a:rPr lang="en-US" dirty="0" smtClean="0"/>
              <a:t>over provisioned hardware (control)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7080" y="5944816"/>
            <a:ext cx="8786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=&gt; typically includes the part of the runtime which is application facing</a:t>
            </a:r>
          </a:p>
          <a:p>
            <a:pPr lvl="0"/>
            <a:r>
              <a:rPr lang="en-US" dirty="0" smtClean="0"/>
              <a:t>=&gt; typically doesn’t include the part of the runtime that is systems facing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4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324600" y="2430333"/>
            <a:ext cx="1094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Front End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395" y="415066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End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kern="120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Relation to Compiler, Runtime</a:t>
            </a:r>
            <a:r>
              <a:rPr lang="en-US" sz="40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, Operating Systems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96722" y="1524000"/>
            <a:ext cx="1542190" cy="5370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690362" y="2436180"/>
            <a:ext cx="1542190" cy="5370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HL Compiler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84002" y="3348360"/>
            <a:ext cx="1542190" cy="5370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 Compiler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677642" y="4725480"/>
            <a:ext cx="1542190" cy="5370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Runtime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682622" y="5649000"/>
            <a:ext cx="1542190" cy="5370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+ Hardware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895600" y="1701033"/>
            <a:ext cx="3276600" cy="20639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95600" y="3260467"/>
            <a:ext cx="3276600" cy="16838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5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Challenges</a:t>
            </a:r>
            <a:r>
              <a:rPr lang="en-US" baseline="0" dirty="0" smtClean="0"/>
              <a:t> for Back-end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1. Choice of implementation primitives to maximize parallelism and data placement flexibility </a:t>
            </a:r>
          </a:p>
          <a:p>
            <a:pPr marL="0" indent="0">
              <a:buNone/>
            </a:pPr>
            <a:r>
              <a:rPr lang="en-US" dirty="0" smtClean="0"/>
              <a:t>2. Manage algorithm and implementation variety/heterogeneity/multiplicity</a:t>
            </a:r>
          </a:p>
          <a:p>
            <a:pPr marL="0" indent="0">
              <a:buNone/>
            </a:pPr>
            <a:r>
              <a:rPr lang="en-US" dirty="0" smtClean="0"/>
              <a:t>3. Resilience and fault-diagnosis/error management/recovery</a:t>
            </a:r>
          </a:p>
          <a:p>
            <a:pPr marL="0" indent="0">
              <a:buNone/>
            </a:pPr>
            <a:r>
              <a:rPr lang="en-US" dirty="0" smtClean="0"/>
              <a:t>4. Intelligent placement/scheduling of compute and data, that balance parallelism (realized parallelism) and data locality -- from above</a:t>
            </a:r>
          </a:p>
          <a:p>
            <a:pPr marL="0" indent="0">
              <a:buNone/>
            </a:pPr>
            <a:r>
              <a:rPr lang="en-US" dirty="0" smtClean="0"/>
              <a:t>5. Online resource management (dynamic energy and configuration management, self-awareness) -- from below</a:t>
            </a:r>
          </a:p>
          <a:p>
            <a:pPr marL="0" indent="0">
              <a:buNone/>
            </a:pPr>
            <a:r>
              <a:rPr lang="en-US" dirty="0" smtClean="0"/>
              <a:t>6. Interface to OS and Platform - services that provide efficient, right information</a:t>
            </a:r>
          </a:p>
          <a:p>
            <a:pPr marL="0" indent="0">
              <a:buNone/>
            </a:pPr>
            <a:r>
              <a:rPr lang="en-US" dirty="0" smtClean="0"/>
              <a:t>   - static and system information </a:t>
            </a:r>
          </a:p>
          <a:p>
            <a:pPr marL="0" indent="0">
              <a:buNone/>
            </a:pPr>
            <a:r>
              <a:rPr lang="en-US" dirty="0" smtClean="0"/>
              <a:t>   - resource access and protection</a:t>
            </a:r>
          </a:p>
          <a:p>
            <a:pPr marL="0" indent="0">
              <a:buNone/>
            </a:pPr>
            <a:r>
              <a:rPr lang="en-US" dirty="0" smtClean="0"/>
              <a:t>   - resource configuration control (performance and energy, degree of parallelism, precision, memory hierarchy, redundancy - error coverage etc.)</a:t>
            </a:r>
          </a:p>
        </p:txBody>
      </p:sp>
    </p:spTree>
    <p:extLst>
      <p:ext uri="{BB962C8B-B14F-4D97-AF65-F5344CB8AC3E}">
        <p14:creationId xmlns:p14="http://schemas.microsoft.com/office/powerpoint/2010/main" val="3414094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Back-End X-stack Acti</a:t>
            </a:r>
            <a:r>
              <a:rPr lang="en-US" dirty="0" smtClean="0"/>
              <a:t>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035677"/>
              </p:ext>
            </p:extLst>
          </p:nvPr>
        </p:nvGraphicFramePr>
        <p:xfrm>
          <a:off x="457200" y="2057400"/>
          <a:ext cx="822959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184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D-TEK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TG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DEGAS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XPRESS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DAX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GVR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X-Tune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Corvette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 Narrow" pitchFamily="34" charset="0"/>
                        </a:rPr>
                        <a:t>SLEEC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Choice of primitives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 </a:t>
                      </a:r>
                      <a:r>
                        <a:rPr lang="en-US" dirty="0" err="1" smtClean="0"/>
                        <a:t>Algo</a:t>
                      </a:r>
                      <a:r>
                        <a:rPr lang="en-US" dirty="0" smtClean="0"/>
                        <a:t>. and Imp.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?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Resilience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Placement/ Scheduling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OS/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Platform Interface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269468"/>
            <a:ext cx="2429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Needs more investment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3411104" y="5005748"/>
            <a:ext cx="5275696" cy="1544061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Gaps </a:t>
            </a:r>
          </a:p>
          <a:p>
            <a:pPr lvl="0"/>
            <a:r>
              <a:rPr lang="en-US" dirty="0" smtClean="0"/>
              <a:t>Interoperation</a:t>
            </a:r>
          </a:p>
          <a:p>
            <a:pPr lvl="0"/>
            <a:r>
              <a:rPr lang="en-US" dirty="0" smtClean="0"/>
              <a:t>Support for “strong scaling” – latency minimization</a:t>
            </a:r>
          </a:p>
          <a:p>
            <a:pPr lvl="0"/>
            <a:r>
              <a:rPr lang="en-US" dirty="0" smtClean="0"/>
              <a:t>Others?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3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641</Words>
  <Application>Microsoft Macintosh PowerPoint</Application>
  <PresentationFormat>On-screen Show (4:3)</PresentationFormat>
  <Paragraphs>131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Back-end (foundation) Working group</vt:lpstr>
      <vt:lpstr>Team</vt:lpstr>
      <vt:lpstr>Back-end Mission </vt:lpstr>
      <vt:lpstr>What is not Back-End</vt:lpstr>
      <vt:lpstr>What is Back-End?</vt:lpstr>
      <vt:lpstr>What is Back-End? (though not exclusively)</vt:lpstr>
      <vt:lpstr>Relation to Compiler, Runtime, Operating Systems </vt:lpstr>
      <vt:lpstr>Top 5 Challenges for Back-end</vt:lpstr>
      <vt:lpstr>Back-End X-stack Activity</vt:lpstr>
    </vt:vector>
  </TitlesOfParts>
  <Company>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was here</dc:title>
  <dc:creator>Andrew Chien</dc:creator>
  <cp:lastModifiedBy>Andrew Chien</cp:lastModifiedBy>
  <cp:revision>26</cp:revision>
  <dcterms:created xsi:type="dcterms:W3CDTF">2012-09-19T20:18:31Z</dcterms:created>
  <dcterms:modified xsi:type="dcterms:W3CDTF">2012-09-19T20:49:15Z</dcterms:modified>
</cp:coreProperties>
</file>