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8" r:id="rId3"/>
    <p:sldId id="329" r:id="rId4"/>
    <p:sldId id="271" r:id="rId5"/>
    <p:sldId id="269" r:id="rId6"/>
    <p:sldId id="274" r:id="rId7"/>
    <p:sldId id="272" r:id="rId8"/>
    <p:sldId id="322" r:id="rId9"/>
    <p:sldId id="330" r:id="rId10"/>
    <p:sldId id="332" r:id="rId11"/>
    <p:sldId id="333" r:id="rId12"/>
    <p:sldId id="276" r:id="rId13"/>
    <p:sldId id="293" r:id="rId14"/>
    <p:sldId id="319" r:id="rId15"/>
    <p:sldId id="294" r:id="rId16"/>
    <p:sldId id="338" r:id="rId17"/>
    <p:sldId id="339" r:id="rId18"/>
    <p:sldId id="340" r:id="rId19"/>
    <p:sldId id="341" r:id="rId20"/>
    <p:sldId id="342" r:id="rId21"/>
    <p:sldId id="343" r:id="rId22"/>
    <p:sldId id="349" r:id="rId23"/>
    <p:sldId id="351" r:id="rId24"/>
    <p:sldId id="352" r:id="rId25"/>
    <p:sldId id="353" r:id="rId26"/>
    <p:sldId id="354" r:id="rId27"/>
    <p:sldId id="355" r:id="rId28"/>
    <p:sldId id="35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7300"/>
    <a:srgbClr val="98C723"/>
    <a:srgbClr val="3399FF"/>
    <a:srgbClr val="CC6600"/>
    <a:srgbClr val="9900CC"/>
    <a:srgbClr val="FFCC00"/>
    <a:srgbClr val="00CCFF"/>
    <a:srgbClr val="000000"/>
    <a:srgbClr val="E9E9F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0" autoAdjust="0"/>
    <p:restoredTop sz="88345" autoAdjust="0"/>
  </p:normalViewPr>
  <p:slideViewPr>
    <p:cSldViewPr>
      <p:cViewPr>
        <p:scale>
          <a:sx n="80" d="100"/>
          <a:sy n="80" d="100"/>
        </p:scale>
        <p:origin x="-132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901D5-02F0-423D-90DE-32E8660F1473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B75F7-0614-4CD8-A5E3-AC631DD1A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4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Heterogeneity</a:t>
            </a:r>
            <a:r>
              <a:rPr lang="en-US" baseline="0" dirty="0" smtClean="0"/>
              <a:t> is here. If you care about performance and energy efficiency, you will need to work with system with different specialized accelerators such as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.  Programing on heterogeneous system is hard, but making the program portable across different </a:t>
            </a:r>
            <a:r>
              <a:rPr lang="en-US" baseline="0" dirty="0" err="1" smtClean="0"/>
              <a:t>systmes</a:t>
            </a:r>
            <a:r>
              <a:rPr lang="en-US" baseline="0" dirty="0" smtClean="0"/>
              <a:t> is even harder.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9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Emphasize that </a:t>
            </a:r>
            <a:r>
              <a:rPr lang="en-US" dirty="0" err="1" smtClean="0"/>
              <a:t>autotuner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existing runtime system is based on work-stealing model.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this model doesn’t work with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because </a:t>
            </a:r>
            <a:r>
              <a:rPr lang="en-US" baseline="0" dirty="0" err="1" smtClean="0"/>
              <a:t>gpu</a:t>
            </a:r>
            <a:r>
              <a:rPr lang="en-US" baseline="0" dirty="0" smtClean="0"/>
              <a:t> requires different tasks and it has segregated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Therefore, we introduce a dedicated thread for GPU management that has FIFO queue where CPU workers can push GPU tasks to the end of the queue.</a:t>
            </a:r>
          </a:p>
          <a:p>
            <a:r>
              <a:rPr lang="en-US" baseline="0" dirty="0" smtClean="0"/>
              <a:t>Non-runnable tasks can also depend on GPU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75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OpenCL</a:t>
            </a:r>
            <a:r>
              <a:rPr lang="en-US" dirty="0" smtClean="0"/>
              <a:t> and GPU </a:t>
            </a:r>
            <a:r>
              <a:rPr lang="en-US" dirty="0" err="1" smtClean="0"/>
              <a:t>interchangably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Intro: here is a real program on </a:t>
            </a:r>
            <a:r>
              <a:rPr lang="en-US" smtClean="0"/>
              <a:t>real machines.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Points: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4 lines on each figure represent 4 different implementation</a:t>
            </a:r>
            <a:r>
              <a:rPr lang="en-US" baseline="0" dirty="0" smtClean="0"/>
              <a:t> of convolution in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There are 2 different algorithmic choices: 1-pass 2D convolution and 2-pass separable convolution.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Each algorithm has 2 version: using global and local memory.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These graphs show the runtime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kernel with (or think of it as a blur size of the image you do convolution on).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aseline="0" dirty="0" smtClean="0"/>
              <a:t>Transition: in practice, there are a lot more choices than what we show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have seen that there 2 common ways to do convolution.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18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Right configuration can provide huge performance improvement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this slides, I’ll show the override theme of the benchmarks. I look at the 3 configurations obtained from tuning on the 3 machines and compare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these 5 benchmarks, the best configurations show different mapping of program portions to different devices.</a:t>
            </a:r>
          </a:p>
          <a:p>
            <a:r>
              <a:rPr lang="en-US" baseline="0" dirty="0" smtClean="0"/>
              <a:t>The blue ones show that best algorithmic choices are changed across the machines.</a:t>
            </a:r>
          </a:p>
          <a:p>
            <a:r>
              <a:rPr lang="en-US" baseline="0" dirty="0" smtClean="0"/>
              <a:t>Different GPU-</a:t>
            </a:r>
            <a:r>
              <a:rPr lang="en-US" baseline="0" dirty="0" err="1" smtClean="0"/>
              <a:t>Cpu</a:t>
            </a:r>
            <a:r>
              <a:rPr lang="en-US" baseline="0" dirty="0" smtClean="0"/>
              <a:t> ratio affects performance in Black-</a:t>
            </a:r>
            <a:r>
              <a:rPr lang="en-US" baseline="0" dirty="0" err="1" smtClean="0"/>
              <a:t>sholes</a:t>
            </a:r>
            <a:r>
              <a:rPr lang="en-US" baseline="0" dirty="0" smtClean="0"/>
              <a:t>, while GPU/CPU task parallelism affects SVD benchmark.</a:t>
            </a:r>
          </a:p>
          <a:p>
            <a:r>
              <a:rPr lang="en-US" baseline="0" dirty="0" smtClean="0"/>
              <a:t>And global/local </a:t>
            </a:r>
            <a:r>
              <a:rPr lang="en-US" baseline="0" dirty="0" err="1" smtClean="0"/>
              <a:t>mem</a:t>
            </a:r>
            <a:r>
              <a:rPr lang="en-US" baseline="0" dirty="0" smtClean="0"/>
              <a:t> decision affects convolution.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Transition: we can</a:t>
            </a:r>
            <a:r>
              <a:rPr lang="en-US" baseline="0" dirty="0" smtClean="0"/>
              <a:t> represent this algorithmic choices in the existing </a:t>
            </a:r>
            <a:r>
              <a:rPr lang="en-US" baseline="0" dirty="0" err="1" smtClean="0"/>
              <a:t>ZettaBricks</a:t>
            </a:r>
            <a:r>
              <a:rPr lang="en-US" baseline="0" dirty="0" smtClean="0"/>
              <a:t> </a:t>
            </a:r>
            <a:r>
              <a:rPr lang="en-US" baseline="0" dirty="0" smtClean="0"/>
              <a:t>language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Convolution transform can convolves by using one of these 2 choices.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first rule maps from In to Out in a single pass, by directly applying the another transform Convolve2D.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Choice 2 maps in two passes, by first calling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ConvolveRows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ConvolveColumns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transform.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transition: In order to generate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opencl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code automatically.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7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r>
              <a:rPr lang="en-US" baseline="0" dirty="0" smtClean="0"/>
              <a:t> for algorithmic choices. It can </a:t>
            </a:r>
            <a:r>
              <a:rPr lang="en-US" baseline="0" dirty="0" err="1" smtClean="0"/>
              <a:t>autotune</a:t>
            </a:r>
            <a:r>
              <a:rPr lang="en-US" baseline="0" dirty="0" smtClean="0"/>
              <a:t> for both algorithmic choices and more fine-grained parameters.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5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perform data dependency analysis and syntactic conversion to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 using just GPU global </a:t>
            </a:r>
            <a:r>
              <a:rPr lang="en-US" baseline="0" dirty="0" err="1" smtClean="0"/>
              <a:t>mem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Step 3: we generate another version </a:t>
            </a:r>
            <a:r>
              <a:rPr lang="en-US" baseline="0" dirty="0" err="1" smtClean="0"/>
              <a:t>OpenCL</a:t>
            </a:r>
            <a:r>
              <a:rPr lang="en-US" baseline="0" dirty="0" smtClean="0"/>
              <a:t> code with GPU local memory if it has stencil computation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36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B75F7-0614-4CD8-A5E3-AC631DD1A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33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0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2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1460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0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9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6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ED53B-0E86-45D4-AE75-26A2DAF4AC36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C5C5E-2AA1-43B5-AD48-F9DC7F089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76600"/>
            <a:ext cx="9144000" cy="2209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0775"/>
            <a:ext cx="7772400" cy="17748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latin typeface="Candara" pitchFamily="34" charset="0"/>
              </a:rPr>
              <a:t/>
            </a:r>
            <a:br>
              <a:rPr lang="en-US" sz="4000" dirty="0" smtClean="0">
                <a:latin typeface="Candara" pitchFamily="34" charset="0"/>
              </a:rPr>
            </a:br>
            <a:r>
              <a:rPr lang="en-US" sz="4000" dirty="0" smtClean="0">
                <a:latin typeface="Candara" pitchFamily="34" charset="0"/>
              </a:rPr>
              <a:t/>
            </a:r>
            <a:br>
              <a:rPr lang="en-US" sz="4000" dirty="0" smtClean="0">
                <a:latin typeface="Candara" pitchFamily="34" charset="0"/>
              </a:rPr>
            </a:br>
            <a:r>
              <a:rPr lang="en-US" sz="4000" dirty="0" smtClean="0">
                <a:latin typeface="Candara" pitchFamily="34" charset="0"/>
              </a:rPr>
              <a:t>Keeping </a:t>
            </a:r>
            <a:r>
              <a:rPr lang="en-US" sz="4000" dirty="0" smtClean="0">
                <a:latin typeface="Candara" pitchFamily="34" charset="0"/>
              </a:rPr>
              <a:t>Performance Portable </a:t>
            </a:r>
            <a:r>
              <a:rPr lang="en-US" sz="4000" dirty="0" smtClean="0">
                <a:latin typeface="Candara" pitchFamily="34" charset="0"/>
              </a:rPr>
              <a:t/>
            </a:r>
            <a:br>
              <a:rPr lang="en-US" sz="4000" dirty="0" smtClean="0">
                <a:latin typeface="Candara" pitchFamily="34" charset="0"/>
              </a:rPr>
            </a:br>
            <a:r>
              <a:rPr lang="en-US" sz="4000" dirty="0" smtClean="0">
                <a:latin typeface="Candara" pitchFamily="34" charset="0"/>
              </a:rPr>
              <a:t>In H</a:t>
            </a:r>
            <a:r>
              <a:rPr lang="en-US" sz="4000" dirty="0" smtClean="0">
                <a:latin typeface="Candara" pitchFamily="34" charset="0"/>
              </a:rPr>
              <a:t>igh </a:t>
            </a:r>
            <a:r>
              <a:rPr lang="en-US" sz="4000" dirty="0">
                <a:latin typeface="Candara" pitchFamily="34" charset="0"/>
              </a:rPr>
              <a:t>P</a:t>
            </a:r>
            <a:r>
              <a:rPr lang="en-US" sz="4000" dirty="0" smtClean="0">
                <a:latin typeface="Candara" pitchFamily="34" charset="0"/>
              </a:rPr>
              <a:t>erformance </a:t>
            </a:r>
            <a:r>
              <a:rPr lang="en-US" sz="4000" dirty="0">
                <a:latin typeface="Candara" pitchFamily="34" charset="0"/>
              </a:rPr>
              <a:t>K</a:t>
            </a:r>
            <a:r>
              <a:rPr lang="en-US" sz="4000" dirty="0" smtClean="0">
                <a:latin typeface="Candara" pitchFamily="34" charset="0"/>
              </a:rPr>
              <a:t>ernels</a:t>
            </a:r>
            <a:r>
              <a:rPr lang="en-US" sz="4000" dirty="0" smtClean="0">
                <a:latin typeface="Candara" pitchFamily="34" charset="0"/>
              </a:rPr>
              <a:t/>
            </a:r>
            <a:br>
              <a:rPr lang="en-US" sz="4000" dirty="0" smtClean="0">
                <a:latin typeface="Candara" pitchFamily="34" charset="0"/>
              </a:rPr>
            </a:br>
            <a:endParaRPr lang="en-US" sz="4000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6"/>
                </a:solidFill>
                <a:latin typeface="Candara" pitchFamily="34" charset="0"/>
              </a:rPr>
              <a:t>Saman 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Amarasinghe</a:t>
            </a:r>
          </a:p>
          <a:p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Una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-May  O’Reilly</a:t>
            </a:r>
            <a:endParaRPr lang="en-US" dirty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n-US" dirty="0">
                <a:solidFill>
                  <a:schemeClr val="accent6"/>
                </a:solidFill>
                <a:latin typeface="Candara" pitchFamily="34" charset="0"/>
              </a:rPr>
              <a:t>Jason </a:t>
            </a:r>
            <a:r>
              <a:rPr lang="en-US" dirty="0" err="1">
                <a:solidFill>
                  <a:schemeClr val="accent6"/>
                </a:solidFill>
                <a:latin typeface="Candara" pitchFamily="34" charset="0"/>
              </a:rPr>
              <a:t>Ansel</a:t>
            </a:r>
            <a:endParaRPr lang="en-US" dirty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Phitchaya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Mangpo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Candara" pitchFamily="34" charset="0"/>
              </a:rPr>
              <a:t>Phothilimthana</a:t>
            </a:r>
            <a:endParaRPr lang="en-US" dirty="0" smtClean="0">
              <a:solidFill>
                <a:schemeClr val="accent6"/>
              </a:solidFill>
              <a:latin typeface="Candara" pitchFamily="34" charset="0"/>
            </a:endParaRPr>
          </a:p>
          <a:p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Jonathan 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Ragan-</a:t>
            </a:r>
            <a:r>
              <a:rPr lang="en-US" dirty="0" smtClean="0">
                <a:solidFill>
                  <a:schemeClr val="accent6"/>
                </a:solidFill>
                <a:latin typeface="Candara" pitchFamily="34" charset="0"/>
              </a:rPr>
              <a:t>Kelley</a:t>
            </a:r>
            <a:endParaRPr lang="en-US" dirty="0" smtClean="0">
              <a:solidFill>
                <a:schemeClr val="accent6"/>
              </a:solidFill>
              <a:latin typeface="Candar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89413" y="5981700"/>
            <a:ext cx="6400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ndara" pitchFamily="34" charset="0"/>
              </a:rPr>
              <a:t>Computer Science and Artificial Intelligence Laboratory</a:t>
            </a:r>
          </a:p>
          <a:p>
            <a:r>
              <a:rPr lang="en-US" dirty="0">
                <a:latin typeface="Candara" pitchFamily="34" charset="0"/>
              </a:rPr>
              <a:t>Massachusetts Institute of Technology</a:t>
            </a:r>
            <a:endParaRPr lang="en-US" dirty="0" smtClean="0">
              <a:latin typeface="Candara" pitchFamily="34" charset="0"/>
            </a:endParaRPr>
          </a:p>
        </p:txBody>
      </p:sp>
      <p:pic>
        <p:nvPicPr>
          <p:cNvPr id="1026" name="Picture 2" descr="D:\pbtalk\pb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33400"/>
            <a:ext cx="3352801" cy="13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7731866" y="5828662"/>
            <a:ext cx="1335934" cy="10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61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GPU Choice Representation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สี่เหลี่ยมผืนผ้า 5"/>
          <p:cNvSpPr/>
          <p:nvPr/>
        </p:nvSpPr>
        <p:spPr>
          <a:xfrm>
            <a:off x="359086" y="1219200"/>
            <a:ext cx="1905000" cy="556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ตัวยึดเนื้อหา 2"/>
          <p:cNvSpPr txBox="1">
            <a:spLocks/>
          </p:cNvSpPr>
          <p:nvPr/>
        </p:nvSpPr>
        <p:spPr>
          <a:xfrm>
            <a:off x="435286" y="1295401"/>
            <a:ext cx="1981199" cy="5486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3: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Convolve2D_opencl_local();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4: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</a:t>
            </a:r>
            <a:r>
              <a:rPr lang="en-US" sz="3200" dirty="0"/>
              <a:t> 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7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8: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9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10: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11: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สี่เหลี่ยมผืนผ้า 12"/>
          <p:cNvSpPr/>
          <p:nvPr/>
        </p:nvSpPr>
        <p:spPr>
          <a:xfrm>
            <a:off x="359086" y="1295400"/>
            <a:ext cx="1905000" cy="1066799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13"/>
          <p:cNvSpPr/>
          <p:nvPr/>
        </p:nvSpPr>
        <p:spPr>
          <a:xfrm>
            <a:off x="359086" y="2428874"/>
            <a:ext cx="1905000" cy="4276725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12"/>
          <p:cNvSpPr/>
          <p:nvPr/>
        </p:nvSpPr>
        <p:spPr>
          <a:xfrm>
            <a:off x="359085" y="1625434"/>
            <a:ext cx="1905001" cy="736765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สี่เหลี่ยมผืนผ้า 13"/>
          <p:cNvSpPr/>
          <p:nvPr/>
        </p:nvSpPr>
        <p:spPr>
          <a:xfrm>
            <a:off x="359086" y="2838047"/>
            <a:ext cx="1905000" cy="943255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สี่เหลี่ยมผืนผ้า 13"/>
          <p:cNvSpPr/>
          <p:nvPr/>
        </p:nvSpPr>
        <p:spPr>
          <a:xfrm>
            <a:off x="359086" y="3845513"/>
            <a:ext cx="1905000" cy="926390"/>
          </a:xfrm>
          <a:prstGeom prst="rect">
            <a:avLst/>
          </a:prstGeom>
          <a:solidFill>
            <a:srgbClr val="C06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13"/>
          <p:cNvSpPr/>
          <p:nvPr/>
        </p:nvSpPr>
        <p:spPr>
          <a:xfrm>
            <a:off x="359086" y="4857347"/>
            <a:ext cx="1905000" cy="1848251"/>
          </a:xfrm>
          <a:prstGeom prst="rect">
            <a:avLst/>
          </a:prstGeom>
          <a:solidFill>
            <a:srgbClr val="5C2E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3333359" y="3196701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0885" y="35447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0885" y="3882654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30885" y="42211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5885" y="251090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1/8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7370" y="2855307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7370" y="3196854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3/8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5885" y="396675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3188" y="34925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2727" y="1256102"/>
            <a:ext cx="17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Work Size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32280" y="12548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GPU-CPU Ratio</a:t>
            </a:r>
            <a:endParaRPr lang="en-US" dirty="0"/>
          </a:p>
        </p:txBody>
      </p:sp>
      <p:cxnSp>
        <p:nvCxnSpPr>
          <p:cNvPr id="13" name="Straight Connector 12"/>
          <p:cNvCxnSpPr>
            <a:endCxn id="3" idx="1"/>
          </p:cNvCxnSpPr>
          <p:nvPr/>
        </p:nvCxnSpPr>
        <p:spPr>
          <a:xfrm flipV="1">
            <a:off x="2264086" y="3334752"/>
            <a:ext cx="1069273" cy="209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2264086" y="3544703"/>
            <a:ext cx="1066799" cy="138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1"/>
          </p:cNvCxnSpPr>
          <p:nvPr/>
        </p:nvCxnSpPr>
        <p:spPr>
          <a:xfrm>
            <a:off x="2264086" y="3544703"/>
            <a:ext cx="1066799" cy="476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1"/>
          </p:cNvCxnSpPr>
          <p:nvPr/>
        </p:nvCxnSpPr>
        <p:spPr>
          <a:xfrm>
            <a:off x="2264086" y="3544703"/>
            <a:ext cx="1066799" cy="814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3"/>
            <a:endCxn id="21" idx="1"/>
          </p:cNvCxnSpPr>
          <p:nvPr/>
        </p:nvCxnSpPr>
        <p:spPr>
          <a:xfrm flipV="1">
            <a:off x="3904859" y="2648952"/>
            <a:ext cx="1331026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3"/>
            <a:endCxn id="23" idx="1"/>
          </p:cNvCxnSpPr>
          <p:nvPr/>
        </p:nvCxnSpPr>
        <p:spPr>
          <a:xfrm flipV="1">
            <a:off x="3904859" y="2993358"/>
            <a:ext cx="1332511" cy="341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3"/>
            <a:endCxn id="24" idx="1"/>
          </p:cNvCxnSpPr>
          <p:nvPr/>
        </p:nvCxnSpPr>
        <p:spPr>
          <a:xfrm>
            <a:off x="3904859" y="3334752"/>
            <a:ext cx="1332511" cy="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3"/>
            <a:endCxn id="25" idx="1"/>
          </p:cNvCxnSpPr>
          <p:nvPr/>
        </p:nvCxnSpPr>
        <p:spPr>
          <a:xfrm>
            <a:off x="3904859" y="3334752"/>
            <a:ext cx="1331026" cy="770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59085" y="3356944"/>
            <a:ext cx="1905001" cy="463862"/>
          </a:xfrm>
          <a:prstGeom prst="rect">
            <a:avLst/>
          </a:prstGeom>
          <a:solidFill>
            <a:srgbClr val="FF9933">
              <a:alpha val="43137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3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8" grpId="0"/>
      <p:bldP spid="11" grpId="0"/>
      <p:bldP spid="30" grpId="0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GPU Choice Representation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สี่เหลี่ยมผืนผ้า 5"/>
          <p:cNvSpPr/>
          <p:nvPr/>
        </p:nvSpPr>
        <p:spPr>
          <a:xfrm>
            <a:off x="359086" y="1219200"/>
            <a:ext cx="1905000" cy="556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ตัวยึดเนื้อหา 2"/>
          <p:cNvSpPr txBox="1">
            <a:spLocks/>
          </p:cNvSpPr>
          <p:nvPr/>
        </p:nvSpPr>
        <p:spPr>
          <a:xfrm>
            <a:off x="435286" y="1295401"/>
            <a:ext cx="1981199" cy="548639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3: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Convolve2D_opencl_local();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4: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</a:t>
            </a:r>
            <a:r>
              <a:rPr lang="en-US" sz="3200" dirty="0"/>
              <a:t> 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7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8: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9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10: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11: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12: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ConvolveColumns_opencl_local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33359" y="3196701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0885" y="35447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30885" y="3882654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30885" y="4221103"/>
            <a:ext cx="571500" cy="276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235885" y="251090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1/8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7370" y="2855307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237370" y="3196854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3/8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35885" y="3966751"/>
            <a:ext cx="571500" cy="2761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r>
              <a:rPr lang="en-US" dirty="0" smtClean="0">
                <a:solidFill>
                  <a:schemeClr val="tx1"/>
                </a:solidFill>
              </a:rPr>
              <a:t>/8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3188" y="349252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82727" y="1256102"/>
            <a:ext cx="1710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Work Size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32280" y="125482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GPU-CPU Ratio</a:t>
            </a:r>
            <a:endParaRPr lang="en-US" dirty="0"/>
          </a:p>
        </p:txBody>
      </p:sp>
      <p:cxnSp>
        <p:nvCxnSpPr>
          <p:cNvPr id="13" name="Straight Connector 12"/>
          <p:cNvCxnSpPr>
            <a:endCxn id="3" idx="1"/>
          </p:cNvCxnSpPr>
          <p:nvPr/>
        </p:nvCxnSpPr>
        <p:spPr>
          <a:xfrm flipV="1">
            <a:off x="2264086" y="3334752"/>
            <a:ext cx="1069273" cy="209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1"/>
          </p:cNvCxnSpPr>
          <p:nvPr/>
        </p:nvCxnSpPr>
        <p:spPr>
          <a:xfrm>
            <a:off x="2264086" y="3544703"/>
            <a:ext cx="1066799" cy="138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8" idx="1"/>
          </p:cNvCxnSpPr>
          <p:nvPr/>
        </p:nvCxnSpPr>
        <p:spPr>
          <a:xfrm>
            <a:off x="2264086" y="3544703"/>
            <a:ext cx="1066799" cy="476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0" idx="1"/>
          </p:cNvCxnSpPr>
          <p:nvPr/>
        </p:nvCxnSpPr>
        <p:spPr>
          <a:xfrm>
            <a:off x="2264086" y="3544703"/>
            <a:ext cx="1066799" cy="8144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" idx="3"/>
            <a:endCxn id="21" idx="1"/>
          </p:cNvCxnSpPr>
          <p:nvPr/>
        </p:nvCxnSpPr>
        <p:spPr>
          <a:xfrm flipV="1">
            <a:off x="3904859" y="2648952"/>
            <a:ext cx="1331026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" idx="3"/>
            <a:endCxn id="23" idx="1"/>
          </p:cNvCxnSpPr>
          <p:nvPr/>
        </p:nvCxnSpPr>
        <p:spPr>
          <a:xfrm flipV="1">
            <a:off x="3904859" y="2993358"/>
            <a:ext cx="1332511" cy="341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" idx="3"/>
            <a:endCxn id="24" idx="1"/>
          </p:cNvCxnSpPr>
          <p:nvPr/>
        </p:nvCxnSpPr>
        <p:spPr>
          <a:xfrm>
            <a:off x="3904859" y="3334752"/>
            <a:ext cx="1332511" cy="1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" idx="3"/>
            <a:endCxn id="25" idx="1"/>
          </p:cNvCxnSpPr>
          <p:nvPr/>
        </p:nvCxnSpPr>
        <p:spPr>
          <a:xfrm>
            <a:off x="3904859" y="3334752"/>
            <a:ext cx="1331026" cy="770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9941" y="1254825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Parameters …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99468" y="2447317"/>
            <a:ext cx="600308" cy="407990"/>
            <a:chOff x="6629400" y="3238642"/>
            <a:chExt cx="600308" cy="407990"/>
          </a:xfrm>
        </p:grpSpPr>
        <p:cxnSp>
          <p:nvCxnSpPr>
            <p:cNvPr id="54" name="Straight Connector 53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359085" y="3356944"/>
            <a:ext cx="1905001" cy="463862"/>
          </a:xfrm>
          <a:prstGeom prst="rect">
            <a:avLst/>
          </a:prstGeom>
          <a:solidFill>
            <a:srgbClr val="FF9933">
              <a:alpha val="43137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6392596" y="2246900"/>
            <a:ext cx="600308" cy="407990"/>
            <a:chOff x="6629400" y="3238642"/>
            <a:chExt cx="600308" cy="407990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6992904" y="2057400"/>
            <a:ext cx="600308" cy="407990"/>
            <a:chOff x="6629400" y="3238642"/>
            <a:chExt cx="600308" cy="407990"/>
          </a:xfrm>
        </p:grpSpPr>
        <p:cxnSp>
          <p:nvCxnSpPr>
            <p:cNvPr id="109" name="Straight Connector 108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2265323" y="2090986"/>
            <a:ext cx="533399" cy="511015"/>
            <a:chOff x="4690999" y="5047849"/>
            <a:chExt cx="1069273" cy="1024402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2265323" y="1655826"/>
            <a:ext cx="533399" cy="511015"/>
            <a:chOff x="4690999" y="5047849"/>
            <a:chExt cx="1069273" cy="1024402"/>
          </a:xfrm>
        </p:grpSpPr>
        <p:cxnSp>
          <p:nvCxnSpPr>
            <p:cNvPr id="122" name="Straight Connector 12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2265323" y="2528368"/>
            <a:ext cx="533399" cy="511015"/>
            <a:chOff x="4690999" y="5047849"/>
            <a:chExt cx="1069273" cy="1024402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2264086" y="2981278"/>
            <a:ext cx="533399" cy="511015"/>
            <a:chOff x="4690999" y="5047849"/>
            <a:chExt cx="1069273" cy="1024402"/>
          </a:xfrm>
        </p:grpSpPr>
        <p:cxnSp>
          <p:nvCxnSpPr>
            <p:cNvPr id="132" name="Straight Connector 13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2265323" y="3965595"/>
            <a:ext cx="533399" cy="511015"/>
            <a:chOff x="4690999" y="5047849"/>
            <a:chExt cx="1069273" cy="1024402"/>
          </a:xfrm>
        </p:grpSpPr>
        <p:cxnSp>
          <p:nvCxnSpPr>
            <p:cNvPr id="137" name="Straight Connector 13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2262852" y="4473385"/>
            <a:ext cx="533399" cy="511015"/>
            <a:chOff x="4690999" y="5047849"/>
            <a:chExt cx="1069273" cy="1024402"/>
          </a:xfrm>
        </p:grpSpPr>
        <p:cxnSp>
          <p:nvCxnSpPr>
            <p:cNvPr id="142" name="Straight Connector 14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2269639" y="4967967"/>
            <a:ext cx="533399" cy="511015"/>
            <a:chOff x="4690999" y="5047849"/>
            <a:chExt cx="1069273" cy="1024402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299184" y="5472505"/>
            <a:ext cx="533399" cy="511015"/>
            <a:chOff x="4690999" y="5047849"/>
            <a:chExt cx="1069273" cy="1024402"/>
          </a:xfrm>
        </p:grpSpPr>
        <p:cxnSp>
          <p:nvCxnSpPr>
            <p:cNvPr id="82" name="Straight Connector 8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2269639" y="5983520"/>
            <a:ext cx="533399" cy="511015"/>
            <a:chOff x="4690999" y="5047849"/>
            <a:chExt cx="1069273" cy="1024402"/>
          </a:xfrm>
        </p:grpSpPr>
        <p:cxnSp>
          <p:nvCxnSpPr>
            <p:cNvPr id="87" name="Straight Connector 86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315375" y="6494535"/>
            <a:ext cx="533399" cy="511015"/>
            <a:chOff x="4690999" y="5047849"/>
            <a:chExt cx="1069273" cy="1024402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4690999" y="5047849"/>
              <a:ext cx="1069273" cy="2099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690999" y="5257800"/>
              <a:ext cx="1066799" cy="1380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690999" y="5257800"/>
              <a:ext cx="1066799" cy="4760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690999" y="5257800"/>
              <a:ext cx="1066799" cy="814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925461" y="3310739"/>
            <a:ext cx="658306" cy="719240"/>
            <a:chOff x="3889520" y="4875060"/>
            <a:chExt cx="1332511" cy="1455850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3889520" y="4875060"/>
              <a:ext cx="1331026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889520" y="5219466"/>
              <a:ext cx="1332511" cy="34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889520" y="5560860"/>
              <a:ext cx="1332511" cy="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889520" y="5560860"/>
              <a:ext cx="1331026" cy="770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3901459" y="3677187"/>
            <a:ext cx="658306" cy="719240"/>
            <a:chOff x="3889520" y="4875060"/>
            <a:chExt cx="1332511" cy="1455850"/>
          </a:xfrm>
        </p:grpSpPr>
        <p:cxnSp>
          <p:nvCxnSpPr>
            <p:cNvPr id="114" name="Straight Connector 113"/>
            <p:cNvCxnSpPr/>
            <p:nvPr/>
          </p:nvCxnSpPr>
          <p:spPr>
            <a:xfrm flipV="1">
              <a:off x="3889520" y="4875060"/>
              <a:ext cx="1331026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V="1">
              <a:off x="3889520" y="5219466"/>
              <a:ext cx="1332511" cy="34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3889520" y="5560860"/>
              <a:ext cx="1332511" cy="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3889520" y="5560860"/>
              <a:ext cx="1331026" cy="770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912066" y="4020705"/>
            <a:ext cx="658306" cy="719240"/>
            <a:chOff x="3889520" y="4875060"/>
            <a:chExt cx="1332511" cy="1455850"/>
          </a:xfrm>
        </p:grpSpPr>
        <p:cxnSp>
          <p:nvCxnSpPr>
            <p:cNvPr id="149" name="Straight Connector 148"/>
            <p:cNvCxnSpPr/>
            <p:nvPr/>
          </p:nvCxnSpPr>
          <p:spPr>
            <a:xfrm flipV="1">
              <a:off x="3889520" y="4875060"/>
              <a:ext cx="1331026" cy="685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3889520" y="5219466"/>
              <a:ext cx="1332511" cy="341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889520" y="5560860"/>
              <a:ext cx="1332511" cy="1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889520" y="5560860"/>
              <a:ext cx="1331026" cy="770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5808870" y="2777283"/>
            <a:ext cx="600308" cy="407990"/>
            <a:chOff x="6629400" y="3238642"/>
            <a:chExt cx="600308" cy="407990"/>
          </a:xfrm>
        </p:grpSpPr>
        <p:cxnSp>
          <p:nvCxnSpPr>
            <p:cNvPr id="154" name="Straight Connector 153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5808870" y="3119465"/>
            <a:ext cx="600308" cy="407990"/>
            <a:chOff x="6629400" y="3238642"/>
            <a:chExt cx="600308" cy="407990"/>
          </a:xfrm>
        </p:grpSpPr>
        <p:cxnSp>
          <p:nvCxnSpPr>
            <p:cNvPr id="162" name="Straight Connector 161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5810849" y="3906138"/>
            <a:ext cx="600308" cy="407990"/>
            <a:chOff x="6629400" y="3238642"/>
            <a:chExt cx="600308" cy="407990"/>
          </a:xfrm>
        </p:grpSpPr>
        <p:cxnSp>
          <p:nvCxnSpPr>
            <p:cNvPr id="166" name="Straight Connector 165"/>
            <p:cNvCxnSpPr/>
            <p:nvPr/>
          </p:nvCxnSpPr>
          <p:spPr>
            <a:xfrm flipV="1">
              <a:off x="6629400" y="3238642"/>
              <a:ext cx="579417" cy="199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629400" y="3437829"/>
              <a:ext cx="60030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6629400" y="3437829"/>
              <a:ext cx="579417" cy="208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7" name="TextBox 176"/>
          <p:cNvSpPr txBox="1"/>
          <p:nvPr/>
        </p:nvSpPr>
        <p:spPr>
          <a:xfrm>
            <a:off x="3291165" y="513347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8" name="TextBox 177"/>
          <p:cNvSpPr txBox="1"/>
          <p:nvPr/>
        </p:nvSpPr>
        <p:spPr>
          <a:xfrm>
            <a:off x="3291164" y="1962136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79" name="TextBox 178"/>
          <p:cNvSpPr txBox="1"/>
          <p:nvPr/>
        </p:nvSpPr>
        <p:spPr>
          <a:xfrm>
            <a:off x="4876800" y="4215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0" name="TextBox 179"/>
          <p:cNvSpPr txBox="1"/>
          <p:nvPr/>
        </p:nvSpPr>
        <p:spPr>
          <a:xfrm>
            <a:off x="6724741" y="323413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6705600" y="365760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…</a:t>
            </a:r>
            <a:endParaRPr lang="en-US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972687"/>
            <a:ext cx="437171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dirty="0" smtClean="0"/>
              <a:t>Big Search Space!</a:t>
            </a:r>
          </a:p>
          <a:p>
            <a:pPr algn="r"/>
            <a:r>
              <a:rPr lang="en-US" sz="3200" dirty="0"/>
              <a:t>u</a:t>
            </a:r>
            <a:r>
              <a:rPr lang="en-US" sz="3200" dirty="0" smtClean="0"/>
              <a:t>p to 10</a:t>
            </a:r>
            <a:r>
              <a:rPr lang="en-US" sz="3200" baseline="30000" dirty="0" smtClean="0"/>
              <a:t>1040</a:t>
            </a:r>
            <a:r>
              <a:rPr lang="en-US" sz="3200" dirty="0" smtClean="0"/>
              <a:t> choices</a:t>
            </a:r>
            <a:endParaRPr lang="en-US" sz="3200" dirty="0"/>
          </a:p>
        </p:txBody>
      </p:sp>
      <p:sp>
        <p:nvSpPr>
          <p:cNvPr id="182" name="ตัวยึดเนื้อหา 2"/>
          <p:cNvSpPr txBox="1">
            <a:spLocks/>
          </p:cNvSpPr>
          <p:nvPr/>
        </p:nvSpPr>
        <p:spPr>
          <a:xfrm>
            <a:off x="3192407" y="6206977"/>
            <a:ext cx="4977745" cy="40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Bottem</a:t>
            </a:r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-up evolutionary algorithm [GECCO’11]</a:t>
            </a:r>
            <a:endParaRPr lang="th-TH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68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Runtime System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35840" y="2895600"/>
            <a:ext cx="1143000" cy="932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Worker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88240" y="3505200"/>
            <a:ext cx="8382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2088240" y="41910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2088240" y="43434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6"/>
          <p:cNvSpPr/>
          <p:nvPr/>
        </p:nvSpPr>
        <p:spPr>
          <a:xfrm>
            <a:off x="2088240" y="44958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7"/>
          <p:cNvSpPr/>
          <p:nvPr/>
        </p:nvSpPr>
        <p:spPr>
          <a:xfrm>
            <a:off x="2088240" y="46482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16" name="Straight Arrow Connector 19"/>
          <p:cNvCxnSpPr/>
          <p:nvPr/>
        </p:nvCxnSpPr>
        <p:spPr>
          <a:xfrm>
            <a:off x="2240640" y="3720885"/>
            <a:ext cx="0" cy="470115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0"/>
          <p:cNvCxnSpPr/>
          <p:nvPr/>
        </p:nvCxnSpPr>
        <p:spPr>
          <a:xfrm flipV="1">
            <a:off x="2507340" y="3657600"/>
            <a:ext cx="0" cy="5334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24"/>
          <p:cNvSpPr/>
          <p:nvPr/>
        </p:nvSpPr>
        <p:spPr>
          <a:xfrm>
            <a:off x="3612240" y="2895600"/>
            <a:ext cx="1143000" cy="932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Worker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3764640" y="35052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0" name="Rounded Rectangle 26"/>
          <p:cNvSpPr/>
          <p:nvPr/>
        </p:nvSpPr>
        <p:spPr>
          <a:xfrm>
            <a:off x="5288640" y="2895600"/>
            <a:ext cx="1143000" cy="932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Worker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5441040" y="3505200"/>
            <a:ext cx="838200" cy="1524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2" name="Rectangle 28"/>
          <p:cNvSpPr/>
          <p:nvPr/>
        </p:nvSpPr>
        <p:spPr>
          <a:xfrm>
            <a:off x="5441040" y="41910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3" name="Rectangle 29"/>
          <p:cNvSpPr/>
          <p:nvPr/>
        </p:nvSpPr>
        <p:spPr>
          <a:xfrm>
            <a:off x="5441040" y="43434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Rectangle 30"/>
          <p:cNvSpPr/>
          <p:nvPr/>
        </p:nvSpPr>
        <p:spPr>
          <a:xfrm>
            <a:off x="5441040" y="44958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5" name="Rectangle 31"/>
          <p:cNvSpPr/>
          <p:nvPr/>
        </p:nvSpPr>
        <p:spPr>
          <a:xfrm>
            <a:off x="5441040" y="46482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6" name="Straight Arrow Connector 32"/>
          <p:cNvCxnSpPr/>
          <p:nvPr/>
        </p:nvCxnSpPr>
        <p:spPr>
          <a:xfrm>
            <a:off x="5593440" y="3720885"/>
            <a:ext cx="0" cy="470115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33"/>
          <p:cNvCxnSpPr/>
          <p:nvPr/>
        </p:nvCxnSpPr>
        <p:spPr>
          <a:xfrm flipV="1">
            <a:off x="5860140" y="3657600"/>
            <a:ext cx="0" cy="53340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5"/>
          <p:cNvSpPr/>
          <p:nvPr/>
        </p:nvSpPr>
        <p:spPr>
          <a:xfrm>
            <a:off x="5441040" y="4800600"/>
            <a:ext cx="8382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29" name="Elbow Connector 37"/>
          <p:cNvCxnSpPr>
            <a:stCxn id="28" idx="2"/>
            <a:endCxn id="19" idx="2"/>
          </p:cNvCxnSpPr>
          <p:nvPr/>
        </p:nvCxnSpPr>
        <p:spPr>
          <a:xfrm rot="5400000" flipH="1">
            <a:off x="4374240" y="3467100"/>
            <a:ext cx="1295400" cy="1676400"/>
          </a:xfrm>
          <a:prstGeom prst="bentConnector3">
            <a:avLst>
              <a:gd name="adj1" fmla="val -9997"/>
            </a:avLst>
          </a:prstGeom>
          <a:ln w="28575">
            <a:solidFill>
              <a:schemeClr val="accent5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40"/>
          <p:cNvCxnSpPr>
            <a:stCxn id="15" idx="2"/>
            <a:endCxn id="37" idx="2"/>
          </p:cNvCxnSpPr>
          <p:nvPr/>
        </p:nvCxnSpPr>
        <p:spPr>
          <a:xfrm rot="16200000" flipH="1">
            <a:off x="3226925" y="4081015"/>
            <a:ext cx="307777" cy="1746946"/>
          </a:xfrm>
          <a:prstGeom prst="bentConnector3">
            <a:avLst>
              <a:gd name="adj1" fmla="val 90023"/>
            </a:avLst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6965040" y="2895600"/>
            <a:ext cx="1143000" cy="1752600"/>
            <a:chOff x="6965040" y="2895600"/>
            <a:chExt cx="1143000" cy="1752600"/>
          </a:xfrm>
        </p:grpSpPr>
        <p:sp>
          <p:nvSpPr>
            <p:cNvPr id="12" name="Rounded Rectangle 14"/>
            <p:cNvSpPr/>
            <p:nvPr/>
          </p:nvSpPr>
          <p:spPr>
            <a:xfrm>
              <a:off x="6965040" y="2895600"/>
              <a:ext cx="1143000" cy="9001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GPU Manager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5"/>
            <p:cNvSpPr/>
            <p:nvPr/>
          </p:nvSpPr>
          <p:spPr>
            <a:xfrm>
              <a:off x="7117440" y="3505200"/>
              <a:ext cx="838200" cy="152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" name="Rectangle 41"/>
            <p:cNvSpPr/>
            <p:nvPr/>
          </p:nvSpPr>
          <p:spPr>
            <a:xfrm>
              <a:off x="7117440" y="4191000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2" name="Rectangle 42"/>
            <p:cNvSpPr/>
            <p:nvPr/>
          </p:nvSpPr>
          <p:spPr>
            <a:xfrm>
              <a:off x="7117440" y="4343400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3" name="Rectangle 43"/>
            <p:cNvSpPr/>
            <p:nvPr/>
          </p:nvSpPr>
          <p:spPr>
            <a:xfrm>
              <a:off x="7117440" y="4495800"/>
              <a:ext cx="838200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34" name="Straight Arrow Connector 46"/>
            <p:cNvCxnSpPr>
              <a:stCxn id="31" idx="0"/>
              <a:endCxn id="13" idx="2"/>
            </p:cNvCxnSpPr>
            <p:nvPr/>
          </p:nvCxnSpPr>
          <p:spPr>
            <a:xfrm flipV="1">
              <a:off x="7536540" y="3657600"/>
              <a:ext cx="0" cy="533400"/>
            </a:xfrm>
            <a:prstGeom prst="straightConnector1">
              <a:avLst/>
            </a:prstGeom>
            <a:ln w="28575">
              <a:solidFill>
                <a:schemeClr val="accent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Elbow Connector 54"/>
          <p:cNvCxnSpPr>
            <a:endCxn id="33" idx="2"/>
          </p:cNvCxnSpPr>
          <p:nvPr/>
        </p:nvCxnSpPr>
        <p:spPr>
          <a:xfrm rot="16200000" flipH="1">
            <a:off x="4805933" y="1917592"/>
            <a:ext cx="927315" cy="4533900"/>
          </a:xfrm>
          <a:prstGeom prst="bentConnector3">
            <a:avLst>
              <a:gd name="adj1" fmla="val 191504"/>
            </a:avLst>
          </a:prstGeom>
          <a:ln w="28575">
            <a:solidFill>
              <a:schemeClr val="accent5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3"/>
          <p:cNvCxnSpPr/>
          <p:nvPr/>
        </p:nvCxnSpPr>
        <p:spPr>
          <a:xfrm>
            <a:off x="6355440" y="3689242"/>
            <a:ext cx="0" cy="1797158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24200" y="4800600"/>
            <a:ext cx="2260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Randomized  Work-stealing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316291" y="5254823"/>
            <a:ext cx="1473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GPU Task Pushing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3810000"/>
            <a:ext cx="1572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Local Task Creation</a:t>
            </a:r>
            <a:endParaRPr lang="en-US" sz="1400" dirty="0"/>
          </a:p>
        </p:txBody>
      </p:sp>
      <p:sp>
        <p:nvSpPr>
          <p:cNvPr id="40" name="Rectangle 74"/>
          <p:cNvSpPr/>
          <p:nvPr/>
        </p:nvSpPr>
        <p:spPr>
          <a:xfrm>
            <a:off x="2850240" y="2514600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1" name="Rectangle 75"/>
          <p:cNvSpPr/>
          <p:nvPr/>
        </p:nvSpPr>
        <p:spPr>
          <a:xfrm>
            <a:off x="6279240" y="2506717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42" name="Elbow Connector 77"/>
          <p:cNvCxnSpPr>
            <a:stCxn id="31" idx="1"/>
            <a:endCxn id="41" idx="2"/>
          </p:cNvCxnSpPr>
          <p:nvPr/>
        </p:nvCxnSpPr>
        <p:spPr>
          <a:xfrm rot="10800000">
            <a:off x="6698340" y="2659118"/>
            <a:ext cx="419100" cy="1608083"/>
          </a:xfrm>
          <a:prstGeom prst="bentConnector2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78"/>
          <p:cNvCxnSpPr>
            <a:stCxn id="21" idx="1"/>
          </p:cNvCxnSpPr>
          <p:nvPr/>
        </p:nvCxnSpPr>
        <p:spPr>
          <a:xfrm rot="10800000">
            <a:off x="4813152" y="2590800"/>
            <a:ext cx="627888" cy="990600"/>
          </a:xfrm>
          <a:prstGeom prst="bentConnector2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84"/>
          <p:cNvCxnSpPr>
            <a:stCxn id="32" idx="1"/>
          </p:cNvCxnSpPr>
          <p:nvPr/>
        </p:nvCxnSpPr>
        <p:spPr>
          <a:xfrm rot="10800000">
            <a:off x="5860140" y="2743200"/>
            <a:ext cx="1257300" cy="1676400"/>
          </a:xfrm>
          <a:prstGeom prst="bentConnector3">
            <a:avLst>
              <a:gd name="adj1" fmla="val 45611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90"/>
          <p:cNvCxnSpPr/>
          <p:nvPr/>
        </p:nvCxnSpPr>
        <p:spPr>
          <a:xfrm rot="16200000" flipH="1">
            <a:off x="5469234" y="2352294"/>
            <a:ext cx="152400" cy="629412"/>
          </a:xfrm>
          <a:prstGeom prst="bentConnector4">
            <a:avLst>
              <a:gd name="adj1" fmla="val 25000"/>
              <a:gd name="adj2" fmla="val -1444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95"/>
          <p:cNvCxnSpPr>
            <a:stCxn id="10" idx="3"/>
            <a:endCxn id="40" idx="2"/>
          </p:cNvCxnSpPr>
          <p:nvPr/>
        </p:nvCxnSpPr>
        <p:spPr>
          <a:xfrm flipV="1">
            <a:off x="2926440" y="2667000"/>
            <a:ext cx="342900" cy="1600200"/>
          </a:xfrm>
          <a:prstGeom prst="bentConnector2">
            <a:avLst/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73"/>
          <p:cNvSpPr/>
          <p:nvPr/>
        </p:nvSpPr>
        <p:spPr>
          <a:xfrm>
            <a:off x="4608095" y="2438400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2" name="Rectangle 104"/>
          <p:cNvSpPr/>
          <p:nvPr/>
        </p:nvSpPr>
        <p:spPr>
          <a:xfrm>
            <a:off x="3964441" y="1905000"/>
            <a:ext cx="838200" cy="152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53" name="Elbow Connector 105"/>
          <p:cNvCxnSpPr>
            <a:stCxn id="49" idx="0"/>
          </p:cNvCxnSpPr>
          <p:nvPr/>
        </p:nvCxnSpPr>
        <p:spPr>
          <a:xfrm rot="16200000" flipV="1">
            <a:off x="4616635" y="2027839"/>
            <a:ext cx="381000" cy="440121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108"/>
          <p:cNvCxnSpPr>
            <a:stCxn id="40" idx="0"/>
          </p:cNvCxnSpPr>
          <p:nvPr/>
        </p:nvCxnSpPr>
        <p:spPr>
          <a:xfrm rot="5400000" flipH="1" flipV="1">
            <a:off x="3490819" y="1835921"/>
            <a:ext cx="457200" cy="90015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56428" y="4251102"/>
            <a:ext cx="1231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Runnable Task</a:t>
            </a:r>
          </a:p>
          <a:p>
            <a:pPr algn="ctr"/>
            <a:r>
              <a:rPr lang="en-US" sz="1400" dirty="0" err="1" smtClean="0"/>
              <a:t>Deques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992991" y="2067580"/>
            <a:ext cx="1263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Non Runnable </a:t>
            </a:r>
            <a:endParaRPr lang="en-US" sz="1400" dirty="0"/>
          </a:p>
          <a:p>
            <a:pPr algn="ctr"/>
            <a:r>
              <a:rPr lang="en-US" sz="1400" dirty="0" smtClean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51118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1" grpId="0" animBg="1"/>
      <p:bldP spid="49" grpId="0" animBg="1"/>
      <p:bldP spid="52" grpId="0" animBg="1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Experimental Results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12468" r="1851" b="54747"/>
          <a:stretch/>
        </p:blipFill>
        <p:spPr bwMode="auto">
          <a:xfrm>
            <a:off x="292636" y="1654419"/>
            <a:ext cx="8546564" cy="192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92636" y="3815005"/>
            <a:ext cx="8546565" cy="2280995"/>
            <a:chOff x="292636" y="3485465"/>
            <a:chExt cx="8546565" cy="228099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8" t="70039" r="2163" b="8449"/>
            <a:stretch/>
          </p:blipFill>
          <p:spPr bwMode="auto">
            <a:xfrm>
              <a:off x="292636" y="4495800"/>
              <a:ext cx="8546564" cy="1270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48" t="39110" r="2163" b="32844"/>
            <a:stretch/>
          </p:blipFill>
          <p:spPr bwMode="auto">
            <a:xfrm>
              <a:off x="292637" y="3485465"/>
              <a:ext cx="8546564" cy="1656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7200" y="3993078"/>
              <a:ext cx="8229600" cy="1645722"/>
            </a:xfrm>
            <a:prstGeom prst="rect">
              <a:avLst/>
            </a:prstGeom>
            <a:solidFill>
              <a:srgbClr val="E9E9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19943" y="4038600"/>
              <a:ext cx="5747657" cy="15696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Convolution		Black-Sholes</a:t>
              </a:r>
              <a:r>
                <a:rPr lang="en-US" sz="2400" dirty="0">
                  <a:solidFill>
                    <a:schemeClr val="tx1"/>
                  </a:solidFill>
                </a:rPr>
                <a:t>	</a:t>
              </a:r>
              <a:r>
                <a:rPr lang="en-US" sz="2400" dirty="0" smtClean="0">
                  <a:solidFill>
                    <a:schemeClr val="tx1"/>
                  </a:solidFill>
                </a:rPr>
                <a:t>	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Poisson2D SOR	Sort			</a:t>
              </a:r>
            </a:p>
            <a:p>
              <a:r>
                <a:rPr lang="en-US" sz="2400" dirty="0" err="1" smtClean="0">
                  <a:solidFill>
                    <a:schemeClr val="tx1"/>
                  </a:solidFill>
                </a:rPr>
                <a:t>Strassen</a:t>
              </a:r>
              <a:r>
                <a:rPr lang="en-US" sz="2400" dirty="0" smtClean="0">
                  <a:solidFill>
                    <a:schemeClr val="tx1"/>
                  </a:solidFill>
                </a:rPr>
                <a:t>		</a:t>
              </a:r>
              <a:r>
                <a:rPr lang="en-US" sz="2400" dirty="0" err="1" smtClean="0">
                  <a:solidFill>
                    <a:schemeClr val="tx1"/>
                  </a:solidFill>
                </a:rPr>
                <a:t>Tridiagonal</a:t>
              </a:r>
              <a:r>
                <a:rPr lang="en-US" sz="2400" dirty="0" smtClean="0">
                  <a:solidFill>
                    <a:schemeClr val="tx1"/>
                  </a:solidFill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</a:rPr>
                <a:t>Solver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</a:rPr>
                <a:t>Single Value Decomposition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121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Convolution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pbgpu\plots\conv_kaot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1" y="4114800"/>
            <a:ext cx="2958299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bgpu\plots\conv_comm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21" y="4114800"/>
            <a:ext cx="2832593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bgpu\plots\conv_min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07" y="4114801"/>
            <a:ext cx="2832593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365760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Desktop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6576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Server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347052" y="3657600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Laptop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1219200" y="5334002"/>
            <a:ext cx="379670" cy="381000"/>
          </a:xfrm>
          <a:prstGeom prst="ellipse">
            <a:avLst/>
          </a:prstGeom>
          <a:solidFill>
            <a:srgbClr val="59B0B9">
              <a:alpha val="4902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50471" y="5452784"/>
            <a:ext cx="379670" cy="381000"/>
          </a:xfrm>
          <a:prstGeom prst="ellipse">
            <a:avLst/>
          </a:prstGeom>
          <a:solidFill>
            <a:srgbClr val="98C723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52305" y="5367619"/>
            <a:ext cx="379670" cy="381000"/>
          </a:xfrm>
          <a:prstGeom prst="ellipse">
            <a:avLst/>
          </a:prstGeom>
          <a:solidFill>
            <a:srgbClr val="FF9933">
              <a:alpha val="4902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444804" y="5021812"/>
            <a:ext cx="379670" cy="381000"/>
          </a:xfrm>
          <a:prstGeom prst="ellipse">
            <a:avLst/>
          </a:prstGeom>
          <a:solidFill>
            <a:srgbClr val="59B0B9">
              <a:alpha val="4902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540094" y="5164253"/>
            <a:ext cx="379670" cy="381000"/>
          </a:xfrm>
          <a:prstGeom prst="ellipse">
            <a:avLst/>
          </a:prstGeom>
          <a:solidFill>
            <a:srgbClr val="59B0B9">
              <a:alpha val="49020"/>
            </a:srgb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62650" y="5262284"/>
            <a:ext cx="379670" cy="381000"/>
          </a:xfrm>
          <a:prstGeom prst="ellipse">
            <a:avLst/>
          </a:prstGeom>
          <a:solidFill>
            <a:srgbClr val="FF33E2">
              <a:alpha val="50196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3276600"/>
            <a:ext cx="271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choices are in </a:t>
            </a:r>
            <a:r>
              <a:rPr lang="en-US" dirty="0" err="1" smtClean="0"/>
              <a:t>OpenCL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12468" r="1851" b="54747"/>
          <a:stretch/>
        </p:blipFill>
        <p:spPr bwMode="auto">
          <a:xfrm>
            <a:off x="292636" y="1654419"/>
            <a:ext cx="8546564" cy="192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23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Convolution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:\pbgpu\plots\convolu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91701"/>
            <a:ext cx="5692198" cy="32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Process 2"/>
          <p:cNvSpPr/>
          <p:nvPr/>
        </p:nvSpPr>
        <p:spPr>
          <a:xfrm>
            <a:off x="2555156" y="3632065"/>
            <a:ext cx="356826" cy="249659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3581400" y="3219295"/>
            <a:ext cx="2133600" cy="89550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567031" y="5293425"/>
            <a:ext cx="404327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ตัวยึดเนื้อหา 2"/>
          <p:cNvSpPr txBox="1">
            <a:spLocks/>
          </p:cNvSpPr>
          <p:nvPr/>
        </p:nvSpPr>
        <p:spPr>
          <a:xfrm>
            <a:off x="457200" y="14478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Autotune</a:t>
            </a:r>
            <a:r>
              <a:rPr lang="en-US" sz="2400" dirty="0" smtClean="0"/>
              <a:t> on each machine</a:t>
            </a:r>
          </a:p>
          <a:p>
            <a:r>
              <a:rPr lang="en-US" sz="2400" dirty="0" smtClean="0"/>
              <a:t>Test cross-run</a:t>
            </a:r>
          </a:p>
          <a:p>
            <a:r>
              <a:rPr lang="en-US" sz="2400" dirty="0" smtClean="0"/>
              <a:t>Normalize execution time by the best </a:t>
            </a:r>
            <a:r>
              <a:rPr lang="en-US" sz="2400" dirty="0" err="1" smtClean="0"/>
              <a:t>config</a:t>
            </a:r>
            <a:endParaRPr lang="th-TH" sz="2400" dirty="0"/>
          </a:p>
        </p:txBody>
      </p:sp>
      <p:sp>
        <p:nvSpPr>
          <p:cNvPr id="31" name="Flowchart: Process 30"/>
          <p:cNvSpPr/>
          <p:nvPr/>
        </p:nvSpPr>
        <p:spPr>
          <a:xfrm>
            <a:off x="3886200" y="3530930"/>
            <a:ext cx="1828800" cy="89550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6172192" y="3124200"/>
            <a:ext cx="2743202" cy="921011"/>
            <a:chOff x="6172200" y="2790684"/>
            <a:chExt cx="2743202" cy="921011"/>
          </a:xfrm>
        </p:grpSpPr>
        <p:sp>
          <p:nvSpPr>
            <p:cNvPr id="33" name="Rectangle 32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2200" y="3065364"/>
              <a:ext cx="26597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Separable convolution w/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ocal memory on 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72195" y="3962400"/>
            <a:ext cx="2743202" cy="921011"/>
            <a:chOff x="6172200" y="2790684"/>
            <a:chExt cx="2743202" cy="921011"/>
          </a:xfrm>
        </p:grpSpPr>
        <p:sp>
          <p:nvSpPr>
            <p:cNvPr id="38" name="Rectangle 37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72200" y="3065364"/>
              <a:ext cx="2417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Separable convolution 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OpenCL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72192" y="4830513"/>
            <a:ext cx="2743202" cy="921011"/>
            <a:chOff x="6172200" y="2790684"/>
            <a:chExt cx="2743202" cy="921011"/>
          </a:xfrm>
        </p:grpSpPr>
        <p:sp>
          <p:nvSpPr>
            <p:cNvPr id="43" name="Rectangle 42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72200" y="3065364"/>
              <a:ext cx="2281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2D convolution w/</a:t>
              </a:r>
            </a:p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ocal memory on 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19600" y="3650782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Lower </a:t>
            </a:r>
            <a:br>
              <a:rPr lang="en-US" dirty="0" smtClean="0"/>
            </a:br>
            <a:r>
              <a:rPr lang="en-US" dirty="0" smtClean="0"/>
              <a:t>is better.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638800" y="3381590"/>
            <a:ext cx="0" cy="14664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172198" y="5703125"/>
            <a:ext cx="2743202" cy="644012"/>
            <a:chOff x="6172200" y="2790684"/>
            <a:chExt cx="2743202" cy="644012"/>
          </a:xfrm>
        </p:grpSpPr>
        <p:sp>
          <p:nvSpPr>
            <p:cNvPr id="48" name="Rectangle 47"/>
            <p:cNvSpPr/>
            <p:nvPr/>
          </p:nvSpPr>
          <p:spPr>
            <a:xfrm>
              <a:off x="6172200" y="2839590"/>
              <a:ext cx="2743202" cy="2715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172200" y="306536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477002" y="279068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Hand-coded </a:t>
              </a:r>
              <a:r>
                <a:rPr lang="en-US" dirty="0" err="1" smtClean="0"/>
                <a:t>OpenCL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933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Stressen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(Matrix Multiply)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Right configuration can provide huge </a:t>
            </a:r>
            <a:r>
              <a:rPr lang="en-US" sz="2400" dirty="0"/>
              <a:t>performance </a:t>
            </a:r>
            <a:r>
              <a:rPr lang="en-US" sz="2400" dirty="0" smtClean="0"/>
              <a:t>improvement.</a:t>
            </a:r>
            <a:endParaRPr lang="en-US" sz="2400" dirty="0"/>
          </a:p>
        </p:txBody>
      </p:sp>
      <p:pic>
        <p:nvPicPr>
          <p:cNvPr id="2050" name="Picture 2" descr="D:\pbgpu\plots\strass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72867"/>
            <a:ext cx="5638800" cy="32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3034911"/>
            <a:ext cx="115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16.5x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5600" y="2975350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172192" y="2819400"/>
            <a:ext cx="2743202" cy="644012"/>
            <a:chOff x="6172200" y="2790684"/>
            <a:chExt cx="2743202" cy="644012"/>
          </a:xfrm>
        </p:grpSpPr>
        <p:sp>
          <p:nvSpPr>
            <p:cNvPr id="17" name="Rectangle 16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065364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Data parallel on GPU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195" y="3405250"/>
            <a:ext cx="2743202" cy="921011"/>
            <a:chOff x="6172200" y="2790684"/>
            <a:chExt cx="2743202" cy="921011"/>
          </a:xfrm>
        </p:grpSpPr>
        <p:sp>
          <p:nvSpPr>
            <p:cNvPr id="21" name="Rectangle 2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065364"/>
              <a:ext cx="26324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Recursive decomposition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-&gt; LAPACK on CPU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72192" y="4269012"/>
            <a:ext cx="2743202" cy="644012"/>
            <a:chOff x="6172200" y="2790684"/>
            <a:chExt cx="2743202" cy="644012"/>
          </a:xfrm>
        </p:grpSpPr>
        <p:sp>
          <p:nvSpPr>
            <p:cNvPr id="27" name="Rectangle 26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72200" y="3065364"/>
              <a:ext cx="17349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LAPACK on CPU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172198" y="4864925"/>
            <a:ext cx="2743202" cy="644012"/>
            <a:chOff x="6172200" y="2790684"/>
            <a:chExt cx="2743202" cy="644012"/>
          </a:xfrm>
        </p:grpSpPr>
        <p:sp>
          <p:nvSpPr>
            <p:cNvPr id="32" name="Rectangle 31"/>
            <p:cNvSpPr/>
            <p:nvPr/>
          </p:nvSpPr>
          <p:spPr>
            <a:xfrm>
              <a:off x="6172200" y="2839590"/>
              <a:ext cx="2743202" cy="27152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2200" y="306536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77002" y="279068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Hand-coded </a:t>
              </a:r>
              <a:r>
                <a:rPr lang="en-US" dirty="0" err="1" smtClean="0"/>
                <a:t>OpenCL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5359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Poisson 2D SOR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Optimal placement is almost </a:t>
            </a:r>
            <a:r>
              <a:rPr lang="en-US" sz="2400" dirty="0" smtClean="0"/>
              <a:t>the </a:t>
            </a:r>
            <a:r>
              <a:rPr lang="en-US" sz="2400" dirty="0"/>
              <a:t>opposite of another across </a:t>
            </a:r>
            <a:r>
              <a:rPr lang="en-US" sz="2400" dirty="0" smtClean="0"/>
              <a:t>machines.</a:t>
            </a:r>
            <a:endParaRPr lang="en-US" sz="2400" dirty="0"/>
          </a:p>
        </p:txBody>
      </p:sp>
      <p:pic>
        <p:nvPicPr>
          <p:cNvPr id="1026" name="Picture 2" descr="D:\pbgpu\plots\s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0" y="2805141"/>
            <a:ext cx="5606980" cy="3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6172192" y="2819400"/>
            <a:ext cx="2743202" cy="921011"/>
            <a:chOff x="6172200" y="2790684"/>
            <a:chExt cx="2743202" cy="921011"/>
          </a:xfrm>
        </p:grpSpPr>
        <p:sp>
          <p:nvSpPr>
            <p:cNvPr id="31" name="Rectangle 30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72200" y="3065364"/>
              <a:ext cx="1863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Split on </a:t>
              </a:r>
              <a:r>
                <a:rPr lang="en-US" b="1" dirty="0" smtClean="0">
                  <a:solidFill>
                    <a:srgbClr val="00B050"/>
                  </a:solidFill>
                </a:rPr>
                <a:t>CPU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 on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72195" y="3657600"/>
            <a:ext cx="2743202" cy="921011"/>
            <a:chOff x="6172200" y="2790684"/>
            <a:chExt cx="2743202" cy="921011"/>
          </a:xfrm>
        </p:grpSpPr>
        <p:sp>
          <p:nvSpPr>
            <p:cNvPr id="36" name="Rectangle 35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172200" y="3065364"/>
              <a:ext cx="18469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Split on </a:t>
              </a:r>
              <a:r>
                <a:rPr lang="en-US" b="1" dirty="0" err="1" smtClean="0">
                  <a:solidFill>
                    <a:schemeClr val="accent6">
                      <a:lumMod val="75000"/>
                    </a:schemeClr>
                  </a:solidFill>
                </a:rPr>
                <a:t>OpenCL</a:t>
              </a:r>
              <a:endParaRPr lang="en-US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 on </a:t>
              </a:r>
              <a:r>
                <a:rPr lang="en-US" b="1" dirty="0" smtClean="0">
                  <a:solidFill>
                    <a:srgbClr val="00B050"/>
                  </a:solidFill>
                </a:rPr>
                <a:t>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72192" y="4537588"/>
            <a:ext cx="2743202" cy="921011"/>
            <a:chOff x="6172200" y="2790684"/>
            <a:chExt cx="2743202" cy="921011"/>
          </a:xfrm>
        </p:grpSpPr>
        <p:sp>
          <p:nvSpPr>
            <p:cNvPr id="41" name="Rectangle 4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72200" y="3065364"/>
              <a:ext cx="18630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Split on </a:t>
              </a:r>
              <a:r>
                <a:rPr lang="en-US" b="1" dirty="0" smtClean="0">
                  <a:solidFill>
                    <a:srgbClr val="00B050"/>
                  </a:solidFill>
                </a:rPr>
                <a:t>CPU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Compute on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2895600" y="2975350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53756" y="3947807"/>
            <a:ext cx="2528244" cy="6621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39575" y="3111357"/>
            <a:ext cx="2528244" cy="66214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Tridiagonal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Solver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Algorithmic choice dramatically </a:t>
            </a:r>
            <a:r>
              <a:rPr lang="en-US" sz="2400" dirty="0" smtClean="0"/>
              <a:t>affects performance.</a:t>
            </a:r>
            <a:endParaRPr lang="en-US" sz="2400" dirty="0"/>
          </a:p>
        </p:txBody>
      </p:sp>
      <p:pic>
        <p:nvPicPr>
          <p:cNvPr id="2050" name="Picture 2" descr="D:\pbgpu\plots\tridiago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5715000" cy="33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72192" y="2590800"/>
            <a:ext cx="2743202" cy="914400"/>
            <a:chOff x="6172200" y="2790684"/>
            <a:chExt cx="2743202" cy="914400"/>
          </a:xfrm>
        </p:grpSpPr>
        <p:sp>
          <p:nvSpPr>
            <p:cNvPr id="10" name="Rectangle 9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065364"/>
              <a:ext cx="2501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Cyclic reduction on 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195" y="3429000"/>
            <a:ext cx="2743202" cy="921011"/>
            <a:chOff x="6172200" y="2790684"/>
            <a:chExt cx="2743202" cy="921011"/>
          </a:xfrm>
        </p:grpSpPr>
        <p:sp>
          <p:nvSpPr>
            <p:cNvPr id="15" name="Rectangle 14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3065364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Direct solve on 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192" y="4297113"/>
            <a:ext cx="2743202" cy="921011"/>
            <a:chOff x="6172200" y="2790684"/>
            <a:chExt cx="2743202" cy="921011"/>
          </a:xfrm>
        </p:grpSpPr>
        <p:sp>
          <p:nvSpPr>
            <p:cNvPr id="20" name="Rectangle 19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065364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Direct solve on CPU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19200" y="2725103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6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Sort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It is always best to use accelerators.</a:t>
            </a:r>
            <a:endParaRPr lang="en-US" sz="2400" dirty="0"/>
          </a:p>
        </p:txBody>
      </p:sp>
      <p:pic>
        <p:nvPicPr>
          <p:cNvPr id="3074" name="Picture 2" descr="D:\pbgpu\plots\s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73366"/>
            <a:ext cx="5638799" cy="327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172192" y="2209800"/>
            <a:ext cx="2743202" cy="921011"/>
            <a:chOff x="6172200" y="2790684"/>
            <a:chExt cx="2743202" cy="921011"/>
          </a:xfrm>
        </p:grpSpPr>
        <p:sp>
          <p:nvSpPr>
            <p:cNvPr id="10" name="Rectangle 9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3065364"/>
              <a:ext cx="2380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2MS -&gt; QS -&gt; 4MS -&gt; IS 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CPU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2195" y="3048000"/>
            <a:ext cx="2743202" cy="921011"/>
            <a:chOff x="6172200" y="2790684"/>
            <a:chExt cx="2743202" cy="921011"/>
          </a:xfrm>
        </p:grpSpPr>
        <p:sp>
          <p:nvSpPr>
            <p:cNvPr id="15" name="Rectangle 14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3065364"/>
              <a:ext cx="17780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4MS -&gt; 2MS -&gt; IS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72192" y="3916113"/>
            <a:ext cx="2743202" cy="921011"/>
            <a:chOff x="6172200" y="2790684"/>
            <a:chExt cx="2743202" cy="921011"/>
          </a:xfrm>
        </p:grpSpPr>
        <p:sp>
          <p:nvSpPr>
            <p:cNvPr id="20" name="Rectangle 19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72200" y="3065364"/>
              <a:ext cx="24913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4MS -&gt; 2MS -&gt; 4MS -&gt; IS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on CPU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192" y="4786591"/>
            <a:ext cx="2743202" cy="644012"/>
            <a:chOff x="6172200" y="2790684"/>
            <a:chExt cx="2743202" cy="644012"/>
          </a:xfrm>
        </p:grpSpPr>
        <p:sp>
          <p:nvSpPr>
            <p:cNvPr id="25" name="Rectangle 24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CC66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72200" y="3065364"/>
              <a:ext cx="1298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Bitonic</a:t>
              </a:r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sort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77002" y="2790684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GPU-only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72198" y="5374575"/>
            <a:ext cx="2743202" cy="644012"/>
            <a:chOff x="6172200" y="2790684"/>
            <a:chExt cx="2743202" cy="644012"/>
          </a:xfrm>
        </p:grpSpPr>
        <p:sp>
          <p:nvSpPr>
            <p:cNvPr id="30" name="Rectangle 29"/>
            <p:cNvSpPr/>
            <p:nvPr/>
          </p:nvSpPr>
          <p:spPr>
            <a:xfrm>
              <a:off x="6172200" y="2839589"/>
              <a:ext cx="2743202" cy="595107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2200" y="3065364"/>
              <a:ext cx="1170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Radix sort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77002" y="2790684"/>
              <a:ext cx="2185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Hand-coded </a:t>
              </a:r>
              <a:r>
                <a:rPr lang="en-US" dirty="0" err="1" smtClean="0"/>
                <a:t>OpenCL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2907475" y="2807645"/>
            <a:ext cx="2743200" cy="1108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1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Example: Convolution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438400" cy="457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2D Convolution</a:t>
            </a:r>
            <a:endParaRPr lang="en-US" sz="2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0520"/>
              </p:ext>
            </p:extLst>
          </p:nvPr>
        </p:nvGraphicFramePr>
        <p:xfrm>
          <a:off x="457200" y="3970316"/>
          <a:ext cx="179070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420587" y="4656116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938353"/>
              </p:ext>
            </p:extLst>
          </p:nvPr>
        </p:nvGraphicFramePr>
        <p:xfrm>
          <a:off x="466480" y="3970316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3133202" y="43498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74977"/>
              </p:ext>
            </p:extLst>
          </p:nvPr>
        </p:nvGraphicFramePr>
        <p:xfrm>
          <a:off x="826325" y="3970316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484325" y="434908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83490"/>
              </p:ext>
            </p:extLst>
          </p:nvPr>
        </p:nvGraphicFramePr>
        <p:xfrm>
          <a:off x="1176151" y="3970316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821875" y="434834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4579"/>
              </p:ext>
            </p:extLst>
          </p:nvPr>
        </p:nvGraphicFramePr>
        <p:xfrm>
          <a:off x="469075" y="4324100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3133202" y="470336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8432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2187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36075" y="5060866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75323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24748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914400" y="579120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56758" y="546164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cxnSp>
        <p:nvCxnSpPr>
          <p:cNvPr id="51" name="Straight Connector 50"/>
          <p:cNvCxnSpPr>
            <a:stCxn id="4" idx="2"/>
          </p:cNvCxnSpPr>
          <p:nvPr/>
        </p:nvCxnSpPr>
        <p:spPr>
          <a:xfrm>
            <a:off x="4572000" y="1143000"/>
            <a:ext cx="0" cy="571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61555"/>
              </p:ext>
            </p:extLst>
          </p:nvPr>
        </p:nvGraphicFramePr>
        <p:xfrm>
          <a:off x="2209800" y="2209800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86000" y="32766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2D kernel</a:t>
            </a:r>
            <a:endParaRPr lang="en-US" sz="1400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12141"/>
              </p:ext>
            </p:extLst>
          </p:nvPr>
        </p:nvGraphicFramePr>
        <p:xfrm>
          <a:off x="762000" y="2219702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8" name="Right Arrow 37"/>
          <p:cNvSpPr/>
          <p:nvPr/>
        </p:nvSpPr>
        <p:spPr>
          <a:xfrm>
            <a:off x="1524000" y="255270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SVD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GPU-CPU task parallel </a:t>
            </a:r>
            <a:r>
              <a:rPr lang="en-US" sz="2400" dirty="0" smtClean="0"/>
              <a:t>division on some machines</a:t>
            </a:r>
            <a:endParaRPr lang="en-US" sz="2400" dirty="0"/>
          </a:p>
        </p:txBody>
      </p:sp>
      <p:pic>
        <p:nvPicPr>
          <p:cNvPr id="4098" name="Picture 2" descr="D:\pbgpu\plots\appro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58" y="2590799"/>
            <a:ext cx="5732342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72192" y="2590799"/>
            <a:ext cx="2743202" cy="921011"/>
            <a:chOff x="6172200" y="2790684"/>
            <a:chExt cx="2743202" cy="921011"/>
          </a:xfrm>
        </p:grpSpPr>
        <p:sp>
          <p:nvSpPr>
            <p:cNvPr id="11" name="Rectangle 10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065364"/>
              <a:ext cx="26330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Task parallelism between</a:t>
              </a:r>
            </a:p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CPU/GPU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2195" y="3428999"/>
            <a:ext cx="2743202" cy="921011"/>
            <a:chOff x="6172200" y="2790684"/>
            <a:chExt cx="2743202" cy="921011"/>
          </a:xfrm>
        </p:grpSpPr>
        <p:sp>
          <p:nvSpPr>
            <p:cNvPr id="16" name="Rectangle 15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30653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CPU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192" y="4297112"/>
            <a:ext cx="2743202" cy="921011"/>
            <a:chOff x="6172200" y="2790684"/>
            <a:chExt cx="2743202" cy="921011"/>
          </a:xfrm>
        </p:grpSpPr>
        <p:sp>
          <p:nvSpPr>
            <p:cNvPr id="21" name="Rectangle 2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065364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CPU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19806" y="2530225"/>
            <a:ext cx="2971794" cy="108343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505200" y="2659211"/>
            <a:ext cx="2277824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49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pbgpu\plots\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639704"/>
            <a:ext cx="5673737" cy="32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Experiment: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Black-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sholes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1524774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GPU-CPU task </a:t>
            </a:r>
            <a:r>
              <a:rPr lang="en-US" sz="2400" dirty="0" smtClean="0"/>
              <a:t>workload division on some machines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172192" y="2590799"/>
            <a:ext cx="2743202" cy="914400"/>
            <a:chOff x="6172200" y="2790684"/>
            <a:chExt cx="2743202" cy="914400"/>
          </a:xfrm>
        </p:grpSpPr>
        <p:sp>
          <p:nvSpPr>
            <p:cNvPr id="11" name="Rectangle 10"/>
            <p:cNvSpPr/>
            <p:nvPr/>
          </p:nvSpPr>
          <p:spPr>
            <a:xfrm>
              <a:off x="6172200" y="2839589"/>
              <a:ext cx="2743202" cy="86549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9900CC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3065364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GPU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77002" y="27906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Desktop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72195" y="3428999"/>
            <a:ext cx="2743202" cy="921011"/>
            <a:chOff x="6172200" y="2790684"/>
            <a:chExt cx="2743202" cy="921011"/>
          </a:xfrm>
        </p:grpSpPr>
        <p:sp>
          <p:nvSpPr>
            <p:cNvPr id="16" name="Rectangle 15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3399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72200" y="3065364"/>
              <a:ext cx="15584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All on </a:t>
              </a:r>
              <a:r>
                <a:rPr lang="en-US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OpenCL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2" y="2790684"/>
              <a:ext cx="1475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172192" y="4297112"/>
            <a:ext cx="2743202" cy="921011"/>
            <a:chOff x="6172200" y="2790684"/>
            <a:chExt cx="2743202" cy="921011"/>
          </a:xfrm>
        </p:grpSpPr>
        <p:sp>
          <p:nvSpPr>
            <p:cNvPr id="21" name="Rectangle 20"/>
            <p:cNvSpPr/>
            <p:nvPr/>
          </p:nvSpPr>
          <p:spPr>
            <a:xfrm>
              <a:off x="6172200" y="2839589"/>
              <a:ext cx="2743202" cy="872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72203" y="2839589"/>
              <a:ext cx="304799" cy="271522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172200" y="3065364"/>
              <a:ext cx="2515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25% on CPU, 75% on GPU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77002" y="2790684"/>
              <a:ext cx="1540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Laptop </a:t>
              </a:r>
              <a:r>
                <a:rPr lang="en-US" dirty="0" err="1" smtClean="0"/>
                <a:t>config</a:t>
              </a:r>
              <a:endParaRPr lang="en-US" dirty="0"/>
            </a:p>
          </p:txBody>
        </p:sp>
      </p:grpSp>
      <p:sp>
        <p:nvSpPr>
          <p:cNvPr id="25" name="Oval 24"/>
          <p:cNvSpPr/>
          <p:nvPr/>
        </p:nvSpPr>
        <p:spPr>
          <a:xfrm>
            <a:off x="6002980" y="4214738"/>
            <a:ext cx="2971794" cy="1083439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37758" y="2725102"/>
            <a:ext cx="2743200" cy="780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528499"/>
              </p:ext>
            </p:extLst>
          </p:nvPr>
        </p:nvGraphicFramePr>
        <p:xfrm>
          <a:off x="1295400" y="3505200"/>
          <a:ext cx="586740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053"/>
                <a:gridCol w="609600"/>
                <a:gridCol w="609600"/>
                <a:gridCol w="609600"/>
                <a:gridCol w="609600"/>
                <a:gridCol w="6209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Convolution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Stressen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Tridiagonal</a:t>
                      </a:r>
                      <a:r>
                        <a:rPr lang="en-US" sz="2400" baseline="0" dirty="0" smtClean="0"/>
                        <a:t> Solver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Sort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SVD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Black-</a:t>
                      </a:r>
                      <a:r>
                        <a:rPr lang="en-US" sz="2400" dirty="0" err="1" smtClean="0"/>
                        <a:t>sholes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Choice Differences Across Machines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 rot="19195857">
            <a:off x="3892039" y="2173464"/>
            <a:ext cx="3143333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1"/>
                </a:solidFill>
              </a:rPr>
              <a:t>Devices (C++/</a:t>
            </a:r>
            <a:r>
              <a:rPr lang="en-US" sz="2400" dirty="0" err="1" smtClean="0">
                <a:solidFill>
                  <a:schemeClr val="accent1"/>
                </a:solidFill>
              </a:rPr>
              <a:t>OpenCL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19195857">
            <a:off x="4501639" y="2173464"/>
            <a:ext cx="3143333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/>
                </a:solidFill>
              </a:rPr>
              <a:t>Algorithms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9195857">
            <a:off x="5133934" y="2173464"/>
            <a:ext cx="3143333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3"/>
                </a:solidFill>
              </a:rPr>
              <a:t>GPU-CPU ratio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9195857">
            <a:off x="5698986" y="2018287"/>
            <a:ext cx="3625467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</a:rPr>
              <a:t>GPU/CPU task parallelism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19195857">
            <a:off x="6361400" y="2023842"/>
            <a:ext cx="3625467" cy="48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4"/>
                </a:solidFill>
              </a:rPr>
              <a:t>Global/local memory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03453" y="5791200"/>
            <a:ext cx="609600" cy="914400"/>
          </a:xfrm>
          <a:prstGeom prst="rect">
            <a:avLst/>
          </a:prstGeom>
          <a:solidFill>
            <a:srgbClr val="98C72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114800" y="3962400"/>
            <a:ext cx="598253" cy="1371600"/>
          </a:xfrm>
          <a:prstGeom prst="rect">
            <a:avLst/>
          </a:prstGeom>
          <a:solidFill>
            <a:srgbClr val="98C723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13053" y="3505200"/>
            <a:ext cx="609600" cy="914400"/>
          </a:xfrm>
          <a:prstGeom prst="rect">
            <a:avLst/>
          </a:prstGeom>
          <a:solidFill>
            <a:schemeClr val="accent2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13053" y="4876800"/>
            <a:ext cx="609600" cy="914400"/>
          </a:xfrm>
          <a:prstGeom prst="rect">
            <a:avLst/>
          </a:prstGeom>
          <a:solidFill>
            <a:schemeClr val="accent2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322653" y="6248400"/>
            <a:ext cx="609600" cy="457200"/>
          </a:xfrm>
          <a:prstGeom prst="rect">
            <a:avLst/>
          </a:prstGeom>
          <a:solidFill>
            <a:schemeClr val="accent3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32253" y="5791200"/>
            <a:ext cx="609600" cy="457200"/>
          </a:xfrm>
          <a:prstGeom prst="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541853" y="3505200"/>
            <a:ext cx="609600" cy="457200"/>
          </a:xfrm>
          <a:prstGeom prst="rect">
            <a:avLst/>
          </a:prstGeom>
          <a:solidFill>
            <a:schemeClr val="accent4"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sz="4000" dirty="0" err="1" smtClean="0"/>
              <a:t>OpenTuner</a:t>
            </a:r>
            <a:r>
              <a:rPr lang="en-US" sz="4000" dirty="0" smtClean="0"/>
              <a:t>: Make </a:t>
            </a:r>
            <a:r>
              <a:rPr lang="en-US" sz="4000" dirty="0" err="1" smtClean="0"/>
              <a:t>Autotuning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Available Beyond </a:t>
            </a:r>
            <a:r>
              <a:rPr lang="en-US" sz="4000" dirty="0" err="1" smtClean="0"/>
              <a:t>ZettaBricks</a:t>
            </a:r>
            <a:endParaRPr lang="en" sz="4000" dirty="0"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88392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800" dirty="0" smtClean="0"/>
              <a:t>Every high performance programmer can, </a:t>
            </a:r>
            <a:br>
              <a:rPr lang="en-US" sz="2800" dirty="0" smtClean="0"/>
            </a:br>
            <a:r>
              <a:rPr lang="en-US" sz="2800" dirty="0" smtClean="0"/>
              <a:t>and should, use </a:t>
            </a:r>
            <a:r>
              <a:rPr lang="en-US" sz="2800" dirty="0" err="1" smtClean="0"/>
              <a:t>autotuners</a:t>
            </a:r>
            <a:endParaRPr lang="en-US" sz="2800" dirty="0" smtClean="0"/>
          </a:p>
          <a:p>
            <a:pPr marL="85725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/>
              <a:t>But </a:t>
            </a:r>
            <a:r>
              <a:rPr lang="en-US" sz="2400" dirty="0" err="1" smtClean="0"/>
              <a:t>autotuning</a:t>
            </a:r>
            <a:r>
              <a:rPr lang="en-US" sz="2400" dirty="0" smtClean="0"/>
              <a:t> is sparsely used</a:t>
            </a:r>
          </a:p>
          <a:p>
            <a:pPr marL="85725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/>
              <a:t>Most still do exhaustive search!</a:t>
            </a:r>
          </a:p>
          <a:p>
            <a:pPr marL="45720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Taking </a:t>
            </a:r>
            <a:r>
              <a:rPr lang="en" sz="2800" dirty="0"/>
              <a:t>advantage of what we have learned in the 5+ </a:t>
            </a:r>
            <a:r>
              <a:rPr lang="en" sz="2800" dirty="0" smtClean="0"/>
              <a:t>ZettaBricks</a:t>
            </a:r>
            <a:r>
              <a:rPr lang="en" sz="2800" dirty="0" smtClean="0"/>
              <a:t> autotuners</a:t>
            </a:r>
            <a:endParaRPr lang="en-US" sz="2800" dirty="0" smtClean="0"/>
          </a:p>
          <a:p>
            <a:pPr marL="85725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/>
              <a:t>We use sophisticated machine learning techniques</a:t>
            </a:r>
            <a:endParaRPr lang="en" sz="2400" dirty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 smtClean="0"/>
              <a:t>A </a:t>
            </a:r>
            <a:r>
              <a:rPr lang="en" sz="2800" dirty="0"/>
              <a:t>general framework for building autotuners </a:t>
            </a:r>
          </a:p>
          <a:p>
            <a:pPr marL="85725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A toolbox, not a one-size-fits-all </a:t>
            </a:r>
            <a:r>
              <a:rPr lang="en" sz="2400" dirty="0" smtClean="0"/>
              <a:t>autotuner</a:t>
            </a:r>
            <a:endParaRPr lang="en-US" sz="2400" dirty="0" smtClean="0"/>
          </a:p>
          <a:p>
            <a:pPr marL="85725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/>
              <a:t>Making it available to the community</a:t>
            </a:r>
          </a:p>
          <a:p>
            <a:pPr marL="857250" lvl="1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-US" sz="2400" dirty="0" smtClean="0"/>
              <a:t>Domain experts c</a:t>
            </a:r>
            <a:r>
              <a:rPr lang="en-US" sz="2400" dirty="0" smtClean="0"/>
              <a:t>an put together a sophisticated </a:t>
            </a:r>
            <a:r>
              <a:rPr lang="en-US" sz="2400" dirty="0" err="1" smtClean="0"/>
              <a:t>autotuner</a:t>
            </a:r>
            <a:endParaRPr lang="en" sz="2400" dirty="0"/>
          </a:p>
          <a:p>
            <a:endParaRPr lang="en" sz="2800" dirty="0"/>
          </a:p>
          <a:p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121236901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Lessons from </a:t>
            </a:r>
            <a:r>
              <a:rPr lang="en" dirty="0" smtClean="0"/>
              <a:t>ZettaBricks</a:t>
            </a:r>
            <a:r>
              <a:rPr lang="en" dirty="0" smtClean="0"/>
              <a:t> </a:t>
            </a:r>
            <a:r>
              <a:rPr lang="en" dirty="0"/>
              <a:t>#1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Configuration representation is critical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Cartesian coordinates often natural/useful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Represents things like trees poorly</a:t>
            </a:r>
          </a:p>
          <a:p>
            <a:endParaRPr lang="en" sz="2800" dirty="0"/>
          </a:p>
          <a:p>
            <a:pPr lvl="0" rtl="0">
              <a:buNone/>
            </a:pPr>
            <a:r>
              <a:rPr lang="en" sz="2800" dirty="0"/>
              <a:t>OpenTuner: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Custom format with dual interfaces: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Cartesian view</a:t>
            </a:r>
          </a:p>
          <a:p>
            <a:pPr marL="1371600" lvl="2" indent="-381000" rtl="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 sz="2000" dirty="0"/>
              <a:t>Point in high dimensional space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Maze view 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 sz="2000" dirty="0"/>
              <a:t>Dynamic number "moves" can be taken from any current position</a:t>
            </a:r>
          </a:p>
        </p:txBody>
      </p:sp>
    </p:spTree>
    <p:extLst>
      <p:ext uri="{BB962C8B-B14F-4D97-AF65-F5344CB8AC3E}">
        <p14:creationId xmlns:p14="http://schemas.microsoft.com/office/powerpoint/2010/main" val="241127715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Lessons from </a:t>
            </a:r>
            <a:r>
              <a:rPr lang="en" dirty="0" smtClean="0"/>
              <a:t>ZettaBricks</a:t>
            </a:r>
            <a:r>
              <a:rPr lang="en" dirty="0" smtClean="0"/>
              <a:t> </a:t>
            </a:r>
            <a:r>
              <a:rPr lang="en" dirty="0"/>
              <a:t>#2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There is no perfect search technique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Techniques have differing strengths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Experience with many novel techniques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Exploitation/exploration tradeoff</a:t>
            </a:r>
          </a:p>
          <a:p>
            <a:endParaRPr lang="en" sz="2400" dirty="0"/>
          </a:p>
          <a:p>
            <a:pPr lvl="0" rtl="0">
              <a:buNone/>
            </a:pPr>
            <a:r>
              <a:rPr lang="en" sz="2400" dirty="0"/>
              <a:t>OpenTuner: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 dirty="0"/>
              <a:t>Library of competing techniques: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Ensembles of techniques run in parallel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Credit assignment gives larger testing budgets to successful techniques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Long term (cross-run) performance informs which techniques are best for each problem</a:t>
            </a:r>
          </a:p>
        </p:txBody>
      </p:sp>
    </p:spTree>
    <p:extLst>
      <p:ext uri="{BB962C8B-B14F-4D97-AF65-F5344CB8AC3E}">
        <p14:creationId xmlns:p14="http://schemas.microsoft.com/office/powerpoint/2010/main" val="11835145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Lessons from </a:t>
            </a:r>
            <a:r>
              <a:rPr lang="en" dirty="0" smtClean="0"/>
              <a:t>ZettaBricks</a:t>
            </a:r>
            <a:r>
              <a:rPr lang="en" dirty="0" smtClean="0"/>
              <a:t> </a:t>
            </a:r>
            <a:r>
              <a:rPr lang="en" dirty="0"/>
              <a:t>#3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Usage, aggregation, and interpretation of results data varies widely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Often accessed in different ways at different times</a:t>
            </a:r>
          </a:p>
          <a:p>
            <a:endParaRPr lang="en" sz="2800" dirty="0"/>
          </a:p>
          <a:p>
            <a:pPr lvl="0" rtl="0">
              <a:buNone/>
            </a:pPr>
            <a:r>
              <a:rPr lang="en" sz="2800" dirty="0"/>
              <a:t>OpenTuner: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 dirty="0"/>
              <a:t>Fully featured database of results (SQL):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Cross cutting access and mining of results data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Supports transactional parallelism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Long term knowledge sharing between runs</a:t>
            </a:r>
          </a:p>
        </p:txBody>
      </p:sp>
    </p:spTree>
    <p:extLst>
      <p:ext uri="{BB962C8B-B14F-4D97-AF65-F5344CB8AC3E}">
        <p14:creationId xmlns:p14="http://schemas.microsoft.com/office/powerpoint/2010/main" val="377294898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OpenTuner Modules/Processes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63" name="Shape 63"/>
          <p:cNvSpPr/>
          <p:nvPr/>
        </p:nvSpPr>
        <p:spPr>
          <a:xfrm>
            <a:off x="457200" y="1600200"/>
            <a:ext cx="8129371" cy="49758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816860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OpenTuner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V1 is ready, </a:t>
            </a:r>
            <a:r>
              <a:rPr lang="en-US" dirty="0" err="1" smtClean="0"/>
              <a:t>ZettaBricks</a:t>
            </a:r>
            <a:r>
              <a:rPr lang="en-US" dirty="0" smtClean="0"/>
              <a:t> is now ported to the </a:t>
            </a:r>
            <a:r>
              <a:rPr lang="en-US" dirty="0" err="1" smtClean="0"/>
              <a:t>OpenTuner</a:t>
            </a:r>
            <a:endParaRPr lang="en-US" dirty="0" smtClean="0"/>
          </a:p>
          <a:p>
            <a:r>
              <a:rPr lang="en-US" dirty="0" smtClean="0"/>
              <a:t>Looking for users</a:t>
            </a:r>
          </a:p>
          <a:p>
            <a:r>
              <a:rPr lang="en-US" dirty="0" smtClean="0"/>
              <a:t>Come find us at the Technology Marketplace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Example: Convolution</a:t>
            </a:r>
            <a:b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Algorithmic Choices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438400" cy="457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2D Convolution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64034" y="1219200"/>
            <a:ext cx="3184566" cy="457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Separable Convolution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430342"/>
              </p:ext>
            </p:extLst>
          </p:nvPr>
        </p:nvGraphicFramePr>
        <p:xfrm>
          <a:off x="2209800" y="2209800"/>
          <a:ext cx="10668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r>
                        <a:rPr lang="en-US" sz="8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8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8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0" y="327660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2D kernel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35321"/>
              </p:ext>
            </p:extLst>
          </p:nvPr>
        </p:nvGraphicFramePr>
        <p:xfrm>
          <a:off x="457200" y="3970316"/>
          <a:ext cx="179070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ight Arrow 18"/>
          <p:cNvSpPr/>
          <p:nvPr/>
        </p:nvSpPr>
        <p:spPr>
          <a:xfrm>
            <a:off x="2420587" y="4656116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3202" y="43498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84325" y="434908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21875" y="434834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133202" y="470336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48432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21875" y="47063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36075" y="5060866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75323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824748" y="50638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4835"/>
              </p:ext>
            </p:extLst>
          </p:nvPr>
        </p:nvGraphicFramePr>
        <p:xfrm>
          <a:off x="4876800" y="2135090"/>
          <a:ext cx="179070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Right Arrow 38"/>
          <p:cNvSpPr/>
          <p:nvPr/>
        </p:nvSpPr>
        <p:spPr>
          <a:xfrm>
            <a:off x="6884719" y="282434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6884422" y="5337448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00452"/>
              </p:ext>
            </p:extLst>
          </p:nvPr>
        </p:nvGraphicFramePr>
        <p:xfrm>
          <a:off x="5284816" y="4648200"/>
          <a:ext cx="1074420" cy="1763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140"/>
                <a:gridCol w="358140"/>
                <a:gridCol w="358140"/>
              </a:tblGrid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14400" y="579120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56758" y="5461648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486400" y="3960915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543800" y="3959426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intermediate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5239905" y="6477000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intermediate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7771426" y="6158836"/>
            <a:ext cx="705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6019800" y="1676400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Convolve Row</a:t>
            </a:r>
            <a:endParaRPr lang="en-US" sz="2000" u="sng" dirty="0"/>
          </a:p>
        </p:txBody>
      </p:sp>
      <p:cxnSp>
        <p:nvCxnSpPr>
          <p:cNvPr id="51" name="Straight Connector 50"/>
          <p:cNvCxnSpPr>
            <a:stCxn id="4" idx="2"/>
          </p:cNvCxnSpPr>
          <p:nvPr/>
        </p:nvCxnSpPr>
        <p:spPr>
          <a:xfrm>
            <a:off x="4572000" y="1143000"/>
            <a:ext cx="0" cy="571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019800" y="4248585"/>
            <a:ext cx="2074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Convolve Column</a:t>
            </a:r>
            <a:endParaRPr lang="en-US" sz="2000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763725"/>
              </p:ext>
            </p:extLst>
          </p:nvPr>
        </p:nvGraphicFramePr>
        <p:xfrm>
          <a:off x="4880331" y="2133600"/>
          <a:ext cx="1066800" cy="35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423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/>
        </p:nvSpPr>
        <p:spPr>
          <a:xfrm>
            <a:off x="7629002" y="218407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17749"/>
              </p:ext>
            </p:extLst>
          </p:nvPr>
        </p:nvGraphicFramePr>
        <p:xfrm>
          <a:off x="5239905" y="2139091"/>
          <a:ext cx="1066800" cy="35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423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5" name="Rectangle 54"/>
          <p:cNvSpPr/>
          <p:nvPr/>
        </p:nvSpPr>
        <p:spPr>
          <a:xfrm>
            <a:off x="7976348" y="2183331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208724"/>
              </p:ext>
            </p:extLst>
          </p:nvPr>
        </p:nvGraphicFramePr>
        <p:xfrm>
          <a:off x="5592983" y="2139090"/>
          <a:ext cx="1066800" cy="354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600"/>
                <a:gridCol w="355600"/>
                <a:gridCol w="355600"/>
              </a:tblGrid>
              <a:tr h="35423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7" name="Rectangle 56"/>
          <p:cNvSpPr/>
          <p:nvPr/>
        </p:nvSpPr>
        <p:spPr>
          <a:xfrm>
            <a:off x="8329169" y="218407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29002" y="253983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76348" y="253909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329169" y="253983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629002" y="289707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976348" y="289633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29169" y="289707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629002" y="324938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976348" y="3248645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329169" y="324938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29002" y="360366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976348" y="3602921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329169" y="3603664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774253"/>
              </p:ext>
            </p:extLst>
          </p:nvPr>
        </p:nvGraphicFramePr>
        <p:xfrm>
          <a:off x="5291942" y="4659576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31816"/>
              </p:ext>
            </p:extLst>
          </p:nvPr>
        </p:nvGraphicFramePr>
        <p:xfrm>
          <a:off x="5644202" y="4660570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3" name="Rectangle 82"/>
          <p:cNvSpPr/>
          <p:nvPr/>
        </p:nvSpPr>
        <p:spPr>
          <a:xfrm>
            <a:off x="7625225" y="5012623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964473" y="501188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313898" y="5011137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7625225" y="5366161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7964473" y="53691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313898" y="5369130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628098" y="5723659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7967346" y="572662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316771" y="5726628"/>
            <a:ext cx="295798" cy="3062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58117"/>
              </p:ext>
            </p:extLst>
          </p:nvPr>
        </p:nvGraphicFramePr>
        <p:xfrm>
          <a:off x="6006642" y="4656116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426719"/>
              </p:ext>
            </p:extLst>
          </p:nvPr>
        </p:nvGraphicFramePr>
        <p:xfrm>
          <a:off x="762000" y="2219702"/>
          <a:ext cx="365166" cy="1046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66"/>
              </a:tblGrid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k1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  <a:tr h="348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j-lt"/>
                          <a:cs typeface="Arial" pitchFamily="34" charset="0"/>
                        </a:rPr>
                        <a:t>k</a:t>
                      </a:r>
                      <a:r>
                        <a:rPr lang="en-US" sz="1400" baseline="-25000" dirty="0" smtClean="0">
                          <a:latin typeface="+mj-lt"/>
                          <a:cs typeface="Arial" pitchFamily="34" charset="0"/>
                        </a:rPr>
                        <a:t>3</a:t>
                      </a:r>
                      <a:endParaRPr lang="en-US" sz="1400" dirty="0" smtClean="0">
                        <a:latin typeface="+mj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3C5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2" name="Right Arrow 71"/>
          <p:cNvSpPr/>
          <p:nvPr/>
        </p:nvSpPr>
        <p:spPr>
          <a:xfrm>
            <a:off x="1524000" y="255270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2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Zetta</a:t>
            </a:r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Bricks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Language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[PLDI’09]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>
                <a:latin typeface="Courier" pitchFamily="49" charset="0"/>
              </a:rPr>
              <a:t>transform </a:t>
            </a:r>
            <a:r>
              <a:rPr lang="en-US" b="1" dirty="0" err="1" smtClean="0">
                <a:latin typeface="Courier" pitchFamily="49" charset="0"/>
              </a:rPr>
              <a:t>SeparableConvolution</a:t>
            </a:r>
            <a:endParaRPr lang="en-US" b="1" dirty="0">
              <a:latin typeface="Courier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" pitchFamily="49" charset="0"/>
              </a:rPr>
              <a:t>from </a:t>
            </a:r>
            <a:r>
              <a:rPr lang="en-US" b="1" dirty="0">
                <a:latin typeface="Courier" pitchFamily="49" charset="0"/>
              </a:rPr>
              <a:t>In[w, h], Kernel[KWIDTH]</a:t>
            </a:r>
          </a:p>
          <a:p>
            <a:pPr marL="0" indent="0">
              <a:buNone/>
            </a:pPr>
            <a:r>
              <a:rPr lang="en-US" b="1" dirty="0">
                <a:latin typeface="Courier" pitchFamily="49" charset="0"/>
              </a:rPr>
              <a:t>to </a:t>
            </a:r>
            <a:r>
              <a:rPr lang="en-US" b="1" dirty="0" smtClean="0">
                <a:latin typeface="Courier" pitchFamily="49" charset="0"/>
              </a:rPr>
              <a:t>Out[w - KWIDTH+1, h - KWIDTH+1</a:t>
            </a:r>
            <a:r>
              <a:rPr lang="en-US" b="1" dirty="0">
                <a:latin typeface="Courier" pitchFamily="49" charset="0"/>
              </a:rPr>
              <a:t>]</a:t>
            </a:r>
            <a:endParaRPr lang="en-US" b="1" dirty="0" smtClean="0">
              <a:latin typeface="Courier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" pitchFamily="49" charset="0"/>
              </a:rPr>
              <a:t>{</a:t>
            </a:r>
            <a:endParaRPr lang="en-US" b="1" dirty="0">
              <a:latin typeface="Courier" pitchFamily="49" charset="0"/>
            </a:endParaRP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" pitchFamily="49" charset="0"/>
              </a:rPr>
              <a:t>// Choice 1: single pass 2D convolution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to(Out out) from(In in, Kernel kernel) { 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Convolve2D(out, in, kernel);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}</a:t>
            </a:r>
          </a:p>
          <a:p>
            <a:endParaRPr lang="en-US" b="1" dirty="0">
              <a:latin typeface="Courier" pitchFamily="49" charset="0"/>
            </a:endParaRP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" pitchFamily="49" charset="0"/>
              </a:rPr>
              <a:t>// Choice 2: two pass separable convolution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to(Out out) from(In in, Kernel kernel) </a:t>
            </a:r>
            <a:endParaRPr lang="en-US" b="1" dirty="0" smtClean="0">
              <a:latin typeface="Courier" pitchFamily="49" charset="0"/>
            </a:endParaRP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</a:t>
            </a:r>
            <a:r>
              <a:rPr lang="en-US" b="1" dirty="0" smtClean="0">
                <a:latin typeface="Courier" pitchFamily="49" charset="0"/>
              </a:rPr>
              <a:t>using(buffer[w </a:t>
            </a:r>
            <a:r>
              <a:rPr lang="en-US" b="1" dirty="0">
                <a:latin typeface="Courier" pitchFamily="49" charset="0"/>
              </a:rPr>
              <a:t>- KWIDTH+1, h])  {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	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ConvolveRows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(buffer, in, kernel);</a:t>
            </a:r>
          </a:p>
          <a:p>
            <a:pPr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		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ConvolveColumns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urier" pitchFamily="49" charset="0"/>
              </a:rPr>
              <a:t>(out, buffer, kernel);</a:t>
            </a:r>
          </a:p>
          <a:p>
            <a:pPr>
              <a:buNone/>
            </a:pPr>
            <a:r>
              <a:rPr lang="en-US" b="1" dirty="0">
                <a:latin typeface="Courier" pitchFamily="49" charset="0"/>
              </a:rPr>
              <a:t>	}</a:t>
            </a:r>
          </a:p>
          <a:p>
            <a:pPr>
              <a:buNone/>
            </a:pPr>
            <a:r>
              <a:rPr lang="en-US" b="1" dirty="0" smtClean="0">
                <a:latin typeface="Courier" pitchFamily="49" charset="0"/>
              </a:rPr>
              <a:t>}</a:t>
            </a:r>
            <a:endParaRPr lang="en-US" b="1" dirty="0">
              <a:latin typeface="Courier" pitchFamily="49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87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ZettaBricks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for Heterogeneous Systems 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362200"/>
            <a:ext cx="14097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Compiler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4933950" y="3200400"/>
            <a:ext cx="16002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Autotuner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519082" y="5239869"/>
            <a:ext cx="4415118" cy="6656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Runtime System</a:t>
            </a:r>
            <a:endParaRPr lang="en-US" sz="2000" dirty="0"/>
          </a:p>
        </p:txBody>
      </p:sp>
      <p:sp>
        <p:nvSpPr>
          <p:cNvPr id="12" name="Folded Corner 11"/>
          <p:cNvSpPr/>
          <p:nvPr/>
        </p:nvSpPr>
        <p:spPr>
          <a:xfrm>
            <a:off x="3195918" y="1447800"/>
            <a:ext cx="1113865" cy="6858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ZettaBricks</a:t>
            </a:r>
            <a:endParaRPr lang="en-US" sz="1400" dirty="0" smtClean="0"/>
          </a:p>
          <a:p>
            <a:pPr algn="ctr"/>
            <a:r>
              <a:rPr lang="en-US" sz="1400" dirty="0" smtClean="0"/>
              <a:t>Program</a:t>
            </a:r>
            <a:endParaRPr lang="en-US" sz="1400" dirty="0"/>
          </a:p>
        </p:txBody>
      </p:sp>
      <p:sp>
        <p:nvSpPr>
          <p:cNvPr id="13" name="Folded Corner 12"/>
          <p:cNvSpPr/>
          <p:nvPr/>
        </p:nvSpPr>
        <p:spPr>
          <a:xfrm>
            <a:off x="3200400" y="4648200"/>
            <a:ext cx="1113865" cy="744069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C++ output</a:t>
            </a:r>
          </a:p>
          <a:p>
            <a:pPr algn="ctr"/>
            <a:r>
              <a:rPr lang="en-US" sz="1400" dirty="0" smtClean="0"/>
              <a:t>Program</a:t>
            </a:r>
            <a:endParaRPr lang="en-US" sz="1400" dirty="0"/>
          </a:p>
        </p:txBody>
      </p:sp>
      <p:sp>
        <p:nvSpPr>
          <p:cNvPr id="14" name="Folded Corner 13"/>
          <p:cNvSpPr/>
          <p:nvPr/>
        </p:nvSpPr>
        <p:spPr>
          <a:xfrm>
            <a:off x="5177117" y="2286000"/>
            <a:ext cx="1113865" cy="6858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Training Information</a:t>
            </a:r>
            <a:endParaRPr lang="en-US" sz="1400" dirty="0"/>
          </a:p>
        </p:txBody>
      </p:sp>
      <p:sp>
        <p:nvSpPr>
          <p:cNvPr id="15" name="Folded Corner 14"/>
          <p:cNvSpPr/>
          <p:nvPr/>
        </p:nvSpPr>
        <p:spPr>
          <a:xfrm>
            <a:off x="5105400" y="4722157"/>
            <a:ext cx="1219200" cy="68580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Choice</a:t>
            </a:r>
          </a:p>
          <a:p>
            <a:pPr algn="ctr"/>
            <a:r>
              <a:rPr lang="en-US" sz="1400" dirty="0" smtClean="0"/>
              <a:t>Configuration</a:t>
            </a:r>
            <a:endParaRPr lang="en-US" sz="1400" dirty="0"/>
          </a:p>
        </p:txBody>
      </p:sp>
      <p:cxnSp>
        <p:nvCxnSpPr>
          <p:cNvPr id="17" name="Straight Arrow Connector 16"/>
          <p:cNvCxnSpPr>
            <a:stCxn id="12" idx="2"/>
            <a:endCxn id="8" idx="0"/>
          </p:cNvCxnSpPr>
          <p:nvPr/>
        </p:nvCxnSpPr>
        <p:spPr>
          <a:xfrm flipH="1">
            <a:off x="3752850" y="2133600"/>
            <a:ext cx="1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2"/>
            <a:endCxn id="9" idx="0"/>
          </p:cNvCxnSpPr>
          <p:nvPr/>
        </p:nvCxnSpPr>
        <p:spPr>
          <a:xfrm>
            <a:off x="5734050" y="2971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14" idx="1"/>
          </p:cNvCxnSpPr>
          <p:nvPr/>
        </p:nvCxnSpPr>
        <p:spPr>
          <a:xfrm>
            <a:off x="4457700" y="2628900"/>
            <a:ext cx="7194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13" idx="0"/>
          </p:cNvCxnSpPr>
          <p:nvPr/>
        </p:nvCxnSpPr>
        <p:spPr>
          <a:xfrm>
            <a:off x="3752850" y="2895600"/>
            <a:ext cx="4483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2"/>
            <a:endCxn id="15" idx="0"/>
          </p:cNvCxnSpPr>
          <p:nvPr/>
        </p:nvCxnSpPr>
        <p:spPr>
          <a:xfrm flipH="1">
            <a:off x="5715000" y="3733800"/>
            <a:ext cx="19050" cy="9883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2286000"/>
            <a:ext cx="27103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dependency analysis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task creations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task scheduler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++ code gen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05600" y="2590800"/>
            <a:ext cx="3252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algorithmic choices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parellelization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techniques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data distributions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transformations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9070" y="5867400"/>
            <a:ext cx="3084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CPU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work-stealing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7" name="Curved Connector 36"/>
          <p:cNvCxnSpPr/>
          <p:nvPr/>
        </p:nvCxnSpPr>
        <p:spPr>
          <a:xfrm rot="5400000" flipH="1" flipV="1">
            <a:off x="3857625" y="3571875"/>
            <a:ext cx="1181100" cy="971550"/>
          </a:xfrm>
          <a:prstGeom prst="curvedConnector2">
            <a:avLst/>
          </a:prstGeom>
          <a:ln>
            <a:prstDash val="dash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" y="2286000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dependency analysis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data movement analysis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CPU/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GPU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task creations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task scheduler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++ code gen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OpenCL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code </a:t>
            </a:r>
            <a:r>
              <a:rPr lang="en-US" sz="2000" b="1" dirty="0" smtClean="0">
                <a:solidFill>
                  <a:srgbClr val="E57300"/>
                </a:solidFill>
              </a:rPr>
              <a:t>gen</a:t>
            </a: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9070" y="5867400"/>
            <a:ext cx="41327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CPU work-stealing model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GPU work-pushing model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emory management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3200" y="1551325"/>
            <a:ext cx="2686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algorithmic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choices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parellelization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techniques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data distributions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transformations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CPU/GPU choices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global/local memory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CPU-GPU workload </a:t>
            </a:r>
            <a:b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 ratio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GPU local work size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etc.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6200" y="0"/>
            <a:ext cx="304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ZettaBricks</a:t>
            </a:r>
            <a:endParaRPr lang="en-US" sz="4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6248400"/>
            <a:ext cx="1445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57300"/>
                </a:solidFill>
              </a:rPr>
              <a:t>[ASPLOS13]</a:t>
            </a:r>
            <a:endParaRPr lang="en-US" sz="2000" dirty="0">
              <a:solidFill>
                <a:srgbClr val="E57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34" grpId="0"/>
      <p:bldP spid="35" grpId="0"/>
      <p:bldP spid="22" grpId="0"/>
      <p:bldP spid="24" grpId="0"/>
      <p:bldP spid="2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Automatic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OpenCL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Code Generation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9149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STEP 1: dependency analysis</a:t>
            </a:r>
          </a:p>
          <a:p>
            <a:pPr marL="0" indent="0">
              <a:buNone/>
            </a:pPr>
            <a:r>
              <a:rPr lang="en-US" dirty="0" smtClean="0"/>
              <a:t>Allow sequential dependency and data parallel dependency patterns, and reject complex data dependency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2: syntactic conversion</a:t>
            </a:r>
          </a:p>
          <a:p>
            <a:pPr marL="0" indent="0">
              <a:buNone/>
            </a:pPr>
            <a:r>
              <a:rPr lang="en-US" dirty="0" smtClean="0"/>
              <a:t>Rewrite data accesses to GPU global memory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STEP 3: GPU local memory utilization</a:t>
            </a:r>
          </a:p>
          <a:p>
            <a:pPr marL="0" indent="0">
              <a:buNone/>
            </a:pPr>
            <a:r>
              <a:rPr lang="en-US" dirty="0" smtClean="0"/>
              <a:t>When there is stencil computation pattern, GPU local memory version kernel is generated.</a:t>
            </a:r>
          </a:p>
          <a:p>
            <a:pPr marL="0" indent="0">
              <a:buNone/>
            </a:pPr>
            <a:endParaRPr lang="en-US" sz="1100" dirty="0" smtClean="0"/>
          </a:p>
          <a:p>
            <a:pPr marL="40005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work-items cooperate to load data into local memory that will be accessed by the work-group they belong to</a:t>
            </a:r>
          </a:p>
          <a:p>
            <a:pPr marL="400050" lvl="1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Phase 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actual computation derived from the basic version by replacing global memory accesses with local memory accesses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55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4"/>
          <p:cNvSpPr/>
          <p:nvPr/>
        </p:nvSpPr>
        <p:spPr>
          <a:xfrm>
            <a:off x="1295400" y="2438400"/>
            <a:ext cx="2057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5"/>
          <p:cNvSpPr/>
          <p:nvPr/>
        </p:nvSpPr>
        <p:spPr>
          <a:xfrm>
            <a:off x="5029200" y="1219200"/>
            <a:ext cx="2819400" cy="525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ตัวยึดเนื้อหา 2"/>
          <p:cNvSpPr>
            <a:spLocks noGrp="1"/>
          </p:cNvSpPr>
          <p:nvPr>
            <p:ph idx="1"/>
          </p:nvPr>
        </p:nvSpPr>
        <p:spPr>
          <a:xfrm>
            <a:off x="1447800" y="2590801"/>
            <a:ext cx="2133600" cy="1904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500" dirty="0" smtClean="0"/>
              <a:t>Schedule 1: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Convolve2D();</a:t>
            </a:r>
            <a:endParaRPr lang="en-US" sz="1500" dirty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Schedule 2: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ConvolveRows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ConvolveColumns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	</a:t>
            </a:r>
            <a:endParaRPr lang="th-TH" sz="1500" dirty="0"/>
          </a:p>
        </p:txBody>
      </p:sp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5181600" y="1371600"/>
            <a:ext cx="2819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4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ตัวยึดเนื้อหา 2"/>
          <p:cNvSpPr txBox="1">
            <a:spLocks/>
          </p:cNvSpPr>
          <p:nvPr/>
        </p:nvSpPr>
        <p:spPr>
          <a:xfrm>
            <a:off x="1066800" y="4495800"/>
            <a:ext cx="2438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 smtClean="0"/>
              <a:t>Before adding </a:t>
            </a:r>
            <a:r>
              <a:rPr lang="en-US" sz="1800" dirty="0" err="1" smtClean="0"/>
              <a:t>OpenCL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เนื้อหา 2"/>
          <p:cNvSpPr txBox="1">
            <a:spLocks/>
          </p:cNvSpPr>
          <p:nvPr/>
        </p:nvSpPr>
        <p:spPr>
          <a:xfrm>
            <a:off x="5257800" y="6477000"/>
            <a:ext cx="2438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After adding </a:t>
            </a:r>
            <a:r>
              <a:rPr lang="en-US" dirty="0" err="1"/>
              <a:t>OpenCL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สี่เหลี่ยมผืนผ้า 11"/>
          <p:cNvSpPr/>
          <p:nvPr/>
        </p:nvSpPr>
        <p:spPr>
          <a:xfrm>
            <a:off x="1309255" y="2590800"/>
            <a:ext cx="2022765" cy="5334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2"/>
          <p:cNvSpPr/>
          <p:nvPr/>
        </p:nvSpPr>
        <p:spPr>
          <a:xfrm>
            <a:off x="5029200" y="1336965"/>
            <a:ext cx="2819400" cy="12192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3"/>
          <p:cNvSpPr/>
          <p:nvPr/>
        </p:nvSpPr>
        <p:spPr>
          <a:xfrm>
            <a:off x="5029200" y="2743200"/>
            <a:ext cx="2819400" cy="3505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4"/>
          <p:cNvSpPr/>
          <p:nvPr/>
        </p:nvSpPr>
        <p:spPr>
          <a:xfrm>
            <a:off x="1295400" y="3352800"/>
            <a:ext cx="2057400" cy="838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ตัวเชื่อมต่อตรง 16"/>
          <p:cNvCxnSpPr/>
          <p:nvPr/>
        </p:nvCxnSpPr>
        <p:spPr>
          <a:xfrm flipV="1">
            <a:off x="3352800" y="1371600"/>
            <a:ext cx="1676400" cy="12192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ตัวเชื่อมต่อตรง 18"/>
          <p:cNvCxnSpPr/>
          <p:nvPr/>
        </p:nvCxnSpPr>
        <p:spPr>
          <a:xfrm flipV="1">
            <a:off x="3352800" y="2514600"/>
            <a:ext cx="1676400" cy="6096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ตัวเชื่อมต่อตรง 20"/>
          <p:cNvCxnSpPr/>
          <p:nvPr/>
        </p:nvCxnSpPr>
        <p:spPr>
          <a:xfrm flipV="1">
            <a:off x="3352800" y="2743200"/>
            <a:ext cx="1676400" cy="6096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ตัวเชื่อมต่อตรง 22"/>
          <p:cNvCxnSpPr/>
          <p:nvPr/>
        </p:nvCxnSpPr>
        <p:spPr>
          <a:xfrm>
            <a:off x="3352800" y="4191000"/>
            <a:ext cx="1676400" cy="205740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Scheduling Choices: Convolution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Scheduling Choices: </a:t>
            </a:r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Convolution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สี่เหลี่ยมผืนผ้า 5"/>
          <p:cNvSpPr/>
          <p:nvPr/>
        </p:nvSpPr>
        <p:spPr>
          <a:xfrm>
            <a:off x="3405249" y="2667001"/>
            <a:ext cx="1981200" cy="3505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13"/>
          <p:cNvSpPr/>
          <p:nvPr/>
        </p:nvSpPr>
        <p:spPr>
          <a:xfrm>
            <a:off x="3405249" y="3733801"/>
            <a:ext cx="1981200" cy="2362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12"/>
          <p:cNvSpPr/>
          <p:nvPr/>
        </p:nvSpPr>
        <p:spPr>
          <a:xfrm>
            <a:off x="3405249" y="2743201"/>
            <a:ext cx="1981200" cy="9144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สี่เหลี่ยมผืนผ้า 4"/>
          <p:cNvSpPr/>
          <p:nvPr/>
        </p:nvSpPr>
        <p:spPr>
          <a:xfrm>
            <a:off x="738249" y="3505201"/>
            <a:ext cx="2057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สี่เหลี่ยมผืนผ้า 14"/>
          <p:cNvSpPr/>
          <p:nvPr/>
        </p:nvSpPr>
        <p:spPr>
          <a:xfrm>
            <a:off x="738249" y="4419601"/>
            <a:ext cx="2057400" cy="83820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สี่เหลี่ยมผืนผ้า 11"/>
          <p:cNvSpPr/>
          <p:nvPr/>
        </p:nvSpPr>
        <p:spPr>
          <a:xfrm>
            <a:off x="752104" y="3657601"/>
            <a:ext cx="2022765" cy="533400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ตัวยึดเนื้อหา 2"/>
          <p:cNvSpPr>
            <a:spLocks noGrp="1"/>
          </p:cNvSpPr>
          <p:nvPr>
            <p:ph idx="1"/>
          </p:nvPr>
        </p:nvSpPr>
        <p:spPr>
          <a:xfrm>
            <a:off x="814449" y="3657602"/>
            <a:ext cx="2133600" cy="1904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500" dirty="0" smtClean="0"/>
              <a:t>Schedule 1: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Convolve2D();</a:t>
            </a:r>
            <a:endParaRPr lang="en-US" sz="1500" dirty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Schedule 2: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ConvolveRows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 </a:t>
            </a:r>
            <a:r>
              <a:rPr lang="en-US" sz="1500" dirty="0" smtClean="0"/>
              <a:t>  </a:t>
            </a:r>
            <a:r>
              <a:rPr lang="en-US" sz="1500" dirty="0" err="1" smtClean="0"/>
              <a:t>ConvolveColumns</a:t>
            </a:r>
            <a:r>
              <a:rPr lang="en-US" sz="1500" dirty="0" smtClean="0"/>
              <a:t>();</a:t>
            </a:r>
          </a:p>
          <a:p>
            <a:pPr>
              <a:buNone/>
            </a:pPr>
            <a:r>
              <a:rPr lang="en-US" sz="1500" dirty="0"/>
              <a:t>	</a:t>
            </a:r>
            <a:endParaRPr lang="th-TH" sz="1500" dirty="0"/>
          </a:p>
        </p:txBody>
      </p:sp>
      <p:sp>
        <p:nvSpPr>
          <p:cNvPr id="42" name="ตัวยึดเนื้อหา 2"/>
          <p:cNvSpPr txBox="1">
            <a:spLocks/>
          </p:cNvSpPr>
          <p:nvPr/>
        </p:nvSpPr>
        <p:spPr>
          <a:xfrm>
            <a:off x="3481449" y="2819401"/>
            <a:ext cx="2209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Convolve2D();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2: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smtClean="0"/>
              <a:t>Convolve2D_opencl();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Schedule 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ConvolveRows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ConvolveColumns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4</a:t>
            </a:r>
            <a:r>
              <a:rPr lang="en-US" sz="3200" dirty="0" smtClean="0"/>
              <a:t>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ConvolveRows</a:t>
            </a:r>
            <a:r>
              <a:rPr lang="en-US" sz="3200" dirty="0" smtClean="0"/>
              <a:t> ();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5: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ConvolveColumns</a:t>
            </a:r>
            <a:r>
              <a:rPr lang="en-US" sz="3200" dirty="0" smtClean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Schedule </a:t>
            </a:r>
            <a:r>
              <a:rPr lang="en-US" sz="3200" dirty="0" smtClean="0"/>
              <a:t>6:</a:t>
            </a:r>
            <a:endParaRPr lang="en-US" sz="3200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/>
              <a:t>ConvolveRows_opencl</a:t>
            </a:r>
            <a:r>
              <a:rPr lang="en-US" sz="3200" dirty="0"/>
              <a:t>();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3200" dirty="0"/>
              <a:t>   </a:t>
            </a:r>
            <a:r>
              <a:rPr lang="en-US" sz="3200" dirty="0" err="1" smtClean="0"/>
              <a:t>ConvolveColumns_opencl</a:t>
            </a:r>
            <a:r>
              <a:rPr lang="en-US" sz="3200" dirty="0" smtClean="0"/>
              <a:t>();</a:t>
            </a: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ตัวยึดเนื้อหา 2"/>
          <p:cNvSpPr txBox="1">
            <a:spLocks/>
          </p:cNvSpPr>
          <p:nvPr/>
        </p:nvSpPr>
        <p:spPr>
          <a:xfrm>
            <a:off x="890649" y="5562601"/>
            <a:ext cx="18288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800" dirty="0" smtClean="0"/>
              <a:t>Original Choices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4" name="ตัวยึดเนื้อหา 2"/>
          <p:cNvSpPr txBox="1">
            <a:spLocks/>
          </p:cNvSpPr>
          <p:nvPr/>
        </p:nvSpPr>
        <p:spPr>
          <a:xfrm>
            <a:off x="3329049" y="6172201"/>
            <a:ext cx="24384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After adding </a:t>
            </a:r>
            <a:r>
              <a:rPr lang="en-US" dirty="0" err="1" smtClean="0"/>
              <a:t>OpenCL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1" y="990600"/>
            <a:ext cx="2057399" cy="5562600"/>
            <a:chOff x="6324600" y="1219200"/>
            <a:chExt cx="2057399" cy="5562600"/>
          </a:xfrm>
        </p:grpSpPr>
        <p:sp>
          <p:nvSpPr>
            <p:cNvPr id="50" name="สี่เหลี่ยมผืนผ้า 5"/>
            <p:cNvSpPr/>
            <p:nvPr/>
          </p:nvSpPr>
          <p:spPr>
            <a:xfrm>
              <a:off x="6324600" y="1219200"/>
              <a:ext cx="1905000" cy="5562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ตัวยึดเนื้อหา 2"/>
            <p:cNvSpPr txBox="1">
              <a:spLocks/>
            </p:cNvSpPr>
            <p:nvPr/>
          </p:nvSpPr>
          <p:spPr>
            <a:xfrm>
              <a:off x="6400800" y="1295401"/>
              <a:ext cx="1981199" cy="548639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Schedule 1: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Convolve2D();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2: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smtClean="0"/>
                <a:t>Convolve2D_opencl();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3: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smtClean="0"/>
                <a:t>Convolve2D_opencl_local();</a:t>
              </a:r>
              <a:endParaRPr lang="en-US" sz="3200" dirty="0"/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Schedule 4: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ConvolveRows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ConvolveColumns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5: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</a:t>
              </a:r>
              <a:r>
                <a:rPr lang="en-US" sz="3200" dirty="0" smtClean="0"/>
                <a:t> 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6: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</a:t>
              </a:r>
              <a:r>
                <a:rPr lang="en-US" sz="3200" dirty="0"/>
                <a:t> 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7</a:t>
              </a:r>
              <a:r>
                <a:rPr lang="en-US" sz="3200" dirty="0" smtClean="0"/>
                <a:t>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ConvolveColumns</a:t>
              </a:r>
              <a:r>
                <a:rPr lang="en-US" sz="3200" dirty="0" smtClean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8: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ConvolveColumns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9</a:t>
              </a:r>
              <a:r>
                <a:rPr lang="en-US" sz="3200" dirty="0" smtClean="0"/>
                <a:t>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</a:t>
              </a:r>
              <a:r>
                <a:rPr lang="en-US" sz="3200" dirty="0" smtClean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10: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ConvolveRows_opencl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11: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/>
                <a:t>ConvolveColumns_opencl</a:t>
              </a:r>
              <a:r>
                <a:rPr lang="en-US" sz="3200" dirty="0"/>
                <a:t>();</a:t>
              </a:r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Schedule </a:t>
              </a:r>
              <a:r>
                <a:rPr lang="en-US" sz="3200" dirty="0" smtClean="0"/>
                <a:t>12: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ConvolveRows_opencl_local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r>
                <a:rPr lang="en-US" sz="3200" dirty="0"/>
                <a:t>   </a:t>
              </a:r>
              <a:r>
                <a:rPr lang="en-US" sz="3200" dirty="0" err="1" smtClean="0"/>
                <a:t>ConvolveColumns_opencl_local</a:t>
              </a:r>
              <a:r>
                <a:rPr lang="en-US" sz="3200" dirty="0" smtClean="0"/>
                <a:t>();</a:t>
              </a:r>
              <a:endParaRPr lang="en-US" sz="3200" dirty="0"/>
            </a:p>
            <a:p>
              <a:pPr marL="342900" lvl="0" indent="-342900">
                <a:spcBef>
                  <a:spcPct val="20000"/>
                </a:spcBef>
                <a:defRPr/>
              </a:pPr>
              <a:endParaRPr lang="en-US" sz="3200" dirty="0"/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สี่เหลี่ยมผืนผ้า 12"/>
            <p:cNvSpPr/>
            <p:nvPr/>
          </p:nvSpPr>
          <p:spPr>
            <a:xfrm>
              <a:off x="6324600" y="1295400"/>
              <a:ext cx="1905000" cy="1066799"/>
            </a:xfrm>
            <a:prstGeom prst="rect">
              <a:avLst/>
            </a:prstGeom>
            <a:solidFill>
              <a:schemeClr val="accent4">
                <a:alpha val="2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2" name="สี่เหลี่ยมผืนผ้า 13"/>
            <p:cNvSpPr/>
            <p:nvPr/>
          </p:nvSpPr>
          <p:spPr>
            <a:xfrm>
              <a:off x="6324600" y="2428874"/>
              <a:ext cx="1905000" cy="4276725"/>
            </a:xfrm>
            <a:prstGeom prst="rect">
              <a:avLst/>
            </a:prstGeom>
            <a:solidFill>
              <a:schemeClr val="accent6">
                <a:alpha val="21961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3" name="ตัวยึดเนื้อหา 2"/>
          <p:cNvSpPr txBox="1">
            <a:spLocks/>
          </p:cNvSpPr>
          <p:nvPr/>
        </p:nvSpPr>
        <p:spPr>
          <a:xfrm>
            <a:off x="5715000" y="6524503"/>
            <a:ext cx="2590800" cy="457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800" dirty="0" smtClean="0"/>
              <a:t>After adding </a:t>
            </a:r>
            <a:r>
              <a:rPr lang="en-US" dirty="0" smtClean="0"/>
              <a:t>local </a:t>
            </a:r>
            <a:r>
              <a:rPr lang="en-US" dirty="0" err="1" smtClean="0"/>
              <a:t>mem</a:t>
            </a:r>
            <a:r>
              <a:rPr lang="en-US" dirty="0" smtClean="0"/>
              <a:t> version</a:t>
            </a:r>
            <a:endParaRPr kumimoji="0" lang="th-TH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สี่เหลี่ยมผืนผ้า 12"/>
          <p:cNvSpPr/>
          <p:nvPr/>
        </p:nvSpPr>
        <p:spPr>
          <a:xfrm>
            <a:off x="3405249" y="3250872"/>
            <a:ext cx="1981200" cy="406729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สี่เหลี่ยมผืนผ้า 13"/>
          <p:cNvSpPr/>
          <p:nvPr/>
        </p:nvSpPr>
        <p:spPr>
          <a:xfrm>
            <a:off x="3405249" y="4323791"/>
            <a:ext cx="1981200" cy="514910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สี่เหลี่ยมผืนผ้า 13"/>
          <p:cNvSpPr/>
          <p:nvPr/>
        </p:nvSpPr>
        <p:spPr>
          <a:xfrm>
            <a:off x="3405249" y="4973810"/>
            <a:ext cx="1981200" cy="514910"/>
          </a:xfrm>
          <a:prstGeom prst="rect">
            <a:avLst/>
          </a:prstGeom>
          <a:solidFill>
            <a:srgbClr val="C06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สี่เหลี่ยมผืนผ้า 13"/>
          <p:cNvSpPr/>
          <p:nvPr/>
        </p:nvSpPr>
        <p:spPr>
          <a:xfrm>
            <a:off x="3405249" y="5581091"/>
            <a:ext cx="1981200" cy="514910"/>
          </a:xfrm>
          <a:prstGeom prst="rect">
            <a:avLst/>
          </a:prstGeom>
          <a:solidFill>
            <a:srgbClr val="5C2E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สี่เหลี่ยมผืนผ้า 12"/>
          <p:cNvSpPr/>
          <p:nvPr/>
        </p:nvSpPr>
        <p:spPr>
          <a:xfrm>
            <a:off x="6096000" y="1396834"/>
            <a:ext cx="1905001" cy="736765"/>
          </a:xfrm>
          <a:prstGeom prst="rect">
            <a:avLst/>
          </a:prstGeom>
          <a:solidFill>
            <a:schemeClr val="accent4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สี่เหลี่ยมผืนผ้า 13"/>
          <p:cNvSpPr/>
          <p:nvPr/>
        </p:nvSpPr>
        <p:spPr>
          <a:xfrm>
            <a:off x="6096001" y="2609447"/>
            <a:ext cx="1905000" cy="943255"/>
          </a:xfrm>
          <a:prstGeom prst="rect">
            <a:avLst/>
          </a:prstGeom>
          <a:solidFill>
            <a:schemeClr val="accent6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สี่เหลี่ยมผืนผ้า 13"/>
          <p:cNvSpPr/>
          <p:nvPr/>
        </p:nvSpPr>
        <p:spPr>
          <a:xfrm>
            <a:off x="6096001" y="3616913"/>
            <a:ext cx="1905000" cy="926390"/>
          </a:xfrm>
          <a:prstGeom prst="rect">
            <a:avLst/>
          </a:prstGeom>
          <a:solidFill>
            <a:srgbClr val="C06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สี่เหลี่ยมผืนผ้า 13"/>
          <p:cNvSpPr/>
          <p:nvPr/>
        </p:nvSpPr>
        <p:spPr>
          <a:xfrm>
            <a:off x="6096001" y="4628747"/>
            <a:ext cx="1905000" cy="1848251"/>
          </a:xfrm>
          <a:prstGeom prst="rect">
            <a:avLst/>
          </a:prstGeom>
          <a:solidFill>
            <a:srgbClr val="5C2E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2954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 memory = scratchpad memory shared by all work-items (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gpu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threads) </a:t>
            </a:r>
          </a:p>
          <a:p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the block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0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19034"/>
              </p:ext>
            </p:extLst>
          </p:nvPr>
        </p:nvGraphicFramePr>
        <p:xfrm>
          <a:off x="4694712" y="3124200"/>
          <a:ext cx="1401288" cy="855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8"/>
                <a:gridCol w="233548"/>
                <a:gridCol w="233548"/>
                <a:gridCol w="233548"/>
                <a:gridCol w="233548"/>
                <a:gridCol w="233548"/>
              </a:tblGrid>
              <a:tr h="21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48194"/>
              </p:ext>
            </p:extLst>
          </p:nvPr>
        </p:nvGraphicFramePr>
        <p:xfrm>
          <a:off x="4697186" y="3984685"/>
          <a:ext cx="1401288" cy="427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548"/>
                <a:gridCol w="233548"/>
                <a:gridCol w="233548"/>
                <a:gridCol w="233548"/>
                <a:gridCol w="233548"/>
                <a:gridCol w="233548"/>
              </a:tblGrid>
              <a:tr h="21399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213995"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CPU-GPU Workload Balancing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t="10059" r="18292" b="5496"/>
          <a:stretch/>
        </p:blipFill>
        <p:spPr bwMode="auto">
          <a:xfrm>
            <a:off x="8177729" y="6172200"/>
            <a:ext cx="89007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457200" y="1524000"/>
            <a:ext cx="82296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CPU/GPU </a:t>
            </a:r>
            <a:r>
              <a:rPr lang="en-US" sz="2400" dirty="0"/>
              <a:t>ratio </a:t>
            </a:r>
            <a:r>
              <a:rPr lang="en-US" sz="2400" dirty="0" smtClean="0"/>
              <a:t>parameter statically defines </a:t>
            </a:r>
            <a:r>
              <a:rPr lang="en-US" sz="2400" dirty="0"/>
              <a:t>how much of </a:t>
            </a:r>
            <a:r>
              <a:rPr lang="en-US" sz="2400" dirty="0" smtClean="0"/>
              <a:t>the data </a:t>
            </a:r>
            <a:r>
              <a:rPr lang="en-US" sz="2400" dirty="0"/>
              <a:t>should be computed on each </a:t>
            </a:r>
            <a:r>
              <a:rPr lang="en-US" sz="2400" dirty="0" smtClean="0"/>
              <a:t>device.</a:t>
            </a:r>
            <a:endParaRPr lang="th-TH" sz="2400" dirty="0"/>
          </a:p>
        </p:txBody>
      </p:sp>
      <p:pic>
        <p:nvPicPr>
          <p:cNvPr id="1026" name="Picture 2" descr="C:\Users\mangpo\Pictures\Drawing\system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38" r="49472"/>
          <a:stretch/>
        </p:blipFill>
        <p:spPr bwMode="auto">
          <a:xfrm>
            <a:off x="1447800" y="4959927"/>
            <a:ext cx="2180174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ngpo\Pictures\Drawing\systems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2" t="69331" r="-318" b="19611"/>
          <a:stretch/>
        </p:blipFill>
        <p:spPr bwMode="auto">
          <a:xfrm>
            <a:off x="4953000" y="5330474"/>
            <a:ext cx="2362200" cy="5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ocument 2"/>
          <p:cNvSpPr/>
          <p:nvPr/>
        </p:nvSpPr>
        <p:spPr>
          <a:xfrm>
            <a:off x="2743200" y="3276600"/>
            <a:ext cx="1295400" cy="571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11" name="Flowchart: Document 10"/>
          <p:cNvSpPr/>
          <p:nvPr/>
        </p:nvSpPr>
        <p:spPr>
          <a:xfrm>
            <a:off x="2743200" y="3276600"/>
            <a:ext cx="1295400" cy="5715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2229E-6 L -0.02916 0.147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73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92229E-6 L 0.22917 0.1803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9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12766E-6 L 0.11805 0.0432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21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94912E-6 L -0.3316 0.093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4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A98D63"/>
      </a:accent5>
      <a:accent6>
        <a:srgbClr val="FF9933"/>
      </a:accent6>
      <a:hlink>
        <a:srgbClr val="26CBEC"/>
      </a:hlink>
      <a:folHlink>
        <a:srgbClr val="598C8C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6282</TotalTime>
  <Words>2168</Words>
  <Application>Microsoft Macintosh PowerPoint</Application>
  <PresentationFormat>On-screen Show (4:3)</PresentationFormat>
  <Paragraphs>619</Paragraphs>
  <Slides>28</Slides>
  <Notes>26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 Keeping Performance Portable  In High Performance Kernels </vt:lpstr>
      <vt:lpstr>Example: Convolution</vt:lpstr>
      <vt:lpstr>Example: Convolution Algorithmic Choices</vt:lpstr>
      <vt:lpstr>ZettaBricks Language [PLDI’09]</vt:lpstr>
      <vt:lpstr>ZettaBricks for Heterogeneous Systems </vt:lpstr>
      <vt:lpstr>Automatic OpenCL Code Generation</vt:lpstr>
      <vt:lpstr>PowerPoint Presentation</vt:lpstr>
      <vt:lpstr>Scheduling Choices: Convolution</vt:lpstr>
      <vt:lpstr>CPU-GPU Workload Balancing</vt:lpstr>
      <vt:lpstr>GPU Choice Representation</vt:lpstr>
      <vt:lpstr>GPU Choice Representation</vt:lpstr>
      <vt:lpstr>Runtime System</vt:lpstr>
      <vt:lpstr>Experimental Results</vt:lpstr>
      <vt:lpstr>Experiment: Convolution</vt:lpstr>
      <vt:lpstr>Experiment: Convolution</vt:lpstr>
      <vt:lpstr>Experiment: Stressen (Matrix Multiply)</vt:lpstr>
      <vt:lpstr>Experiment: Poisson 2D SOR</vt:lpstr>
      <vt:lpstr>Experiment: Tridiagonal Solver</vt:lpstr>
      <vt:lpstr>Experiment: Sort</vt:lpstr>
      <vt:lpstr>Experiment: SVD</vt:lpstr>
      <vt:lpstr>Experiment: Black-sholes</vt:lpstr>
      <vt:lpstr>Choice Differences Across Machines</vt:lpstr>
      <vt:lpstr>OpenTuner: Make Autotuning  Available Beyond ZettaBricks</vt:lpstr>
      <vt:lpstr>Lessons from ZettaBricks #1</vt:lpstr>
      <vt:lpstr>Lessons from ZettaBricks #2</vt:lpstr>
      <vt:lpstr>Lessons from ZettaBricks #3</vt:lpstr>
      <vt:lpstr>OpenTuner Modules/Processes</vt:lpstr>
      <vt:lpstr>OpenTuner Status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Performance on Heterogeneous Architectures</dc:title>
  <dc:creator>Phitchaya Phothilimthana</dc:creator>
  <cp:lastModifiedBy>Saman Amarasinghe</cp:lastModifiedBy>
  <cp:revision>414</cp:revision>
  <dcterms:created xsi:type="dcterms:W3CDTF">2013-03-07T05:46:40Z</dcterms:created>
  <dcterms:modified xsi:type="dcterms:W3CDTF">2013-03-20T18:44:27Z</dcterms:modified>
</cp:coreProperties>
</file>