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3" r:id="rId1"/>
  </p:sldMasterIdLst>
  <p:notesMasterIdLst>
    <p:notesMasterId r:id="rId29"/>
  </p:notesMasterIdLst>
  <p:handoutMasterIdLst>
    <p:handoutMasterId r:id="rId30"/>
  </p:handoutMasterIdLst>
  <p:sldIdLst>
    <p:sldId id="256" r:id="rId2"/>
    <p:sldId id="314" r:id="rId3"/>
    <p:sldId id="338" r:id="rId4"/>
    <p:sldId id="313" r:id="rId5"/>
    <p:sldId id="315" r:id="rId6"/>
    <p:sldId id="342" r:id="rId7"/>
    <p:sldId id="339" r:id="rId8"/>
    <p:sldId id="340" r:id="rId9"/>
    <p:sldId id="344" r:id="rId10"/>
    <p:sldId id="378" r:id="rId11"/>
    <p:sldId id="345" r:id="rId12"/>
    <p:sldId id="346" r:id="rId13"/>
    <p:sldId id="341" r:id="rId14"/>
    <p:sldId id="343" r:id="rId15"/>
    <p:sldId id="348" r:id="rId16"/>
    <p:sldId id="370" r:id="rId17"/>
    <p:sldId id="349" r:id="rId18"/>
    <p:sldId id="350" r:id="rId19"/>
    <p:sldId id="351" r:id="rId20"/>
    <p:sldId id="353" r:id="rId21"/>
    <p:sldId id="362" r:id="rId22"/>
    <p:sldId id="372" r:id="rId23"/>
    <p:sldId id="373" r:id="rId24"/>
    <p:sldId id="374" r:id="rId25"/>
    <p:sldId id="375" r:id="rId26"/>
    <p:sldId id="376" r:id="rId27"/>
    <p:sldId id="3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A6CD"/>
    <a:srgbClr val="9D8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336" y="-96"/>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8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E8FA7-2F4C-5D49-9BA4-AF921E49AE74}" type="datetime1">
              <a:rPr lang="en-US" smtClean="0"/>
              <a:pPr/>
              <a:t>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337E74-6FDC-BA4C-B798-CEB3174D958C}" type="slidenum">
              <a:rPr lang="en-US" smtClean="0"/>
              <a:pPr/>
              <a:t>‹#›</a:t>
            </a:fld>
            <a:endParaRPr lang="en-US"/>
          </a:p>
        </p:txBody>
      </p:sp>
    </p:spTree>
    <p:extLst>
      <p:ext uri="{BB962C8B-B14F-4D97-AF65-F5344CB8AC3E}">
        <p14:creationId xmlns:p14="http://schemas.microsoft.com/office/powerpoint/2010/main" val="58632312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6B0FB-EA67-3A40-825F-8F252A860502}" type="datetime1">
              <a:rPr lang="en-US" smtClean="0"/>
              <a:pPr/>
              <a:t>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C66A3-1D14-8C46-8C0C-97773EFB716B}" type="slidenum">
              <a:rPr lang="en-US" smtClean="0"/>
              <a:pPr/>
              <a:t>‹#›</a:t>
            </a:fld>
            <a:endParaRPr lang="en-US"/>
          </a:p>
        </p:txBody>
      </p:sp>
    </p:spTree>
    <p:extLst>
      <p:ext uri="{BB962C8B-B14F-4D97-AF65-F5344CB8AC3E}">
        <p14:creationId xmlns:p14="http://schemas.microsoft.com/office/powerpoint/2010/main" val="589955511"/>
      </p:ext>
    </p:extLst>
  </p:cSld>
  <p:clrMap bg1="lt1" tx1="dk1" bg2="lt2" tx2="dk2" accent1="accent1" accent2="accent2" accent3="accent3" accent4="accent4" accent5="accent5" accent6="accent6" hlink="hlink" folHlink="folHlink"/>
  <p:hf sldNum="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29057" indent="-280406">
              <a:defRPr>
                <a:solidFill>
                  <a:schemeClr val="tx1"/>
                </a:solidFill>
                <a:latin typeface="Calibri" charset="0"/>
                <a:ea typeface="ＭＳ Ｐゴシック" charset="0"/>
              </a:defRPr>
            </a:lvl2pPr>
            <a:lvl3pPr marL="1121626" indent="-224325">
              <a:defRPr>
                <a:solidFill>
                  <a:schemeClr val="tx1"/>
                </a:solidFill>
                <a:latin typeface="Calibri" charset="0"/>
                <a:ea typeface="ＭＳ Ｐゴシック" charset="0"/>
              </a:defRPr>
            </a:lvl3pPr>
            <a:lvl4pPr marL="1570276" indent="-224325">
              <a:defRPr>
                <a:solidFill>
                  <a:schemeClr val="tx1"/>
                </a:solidFill>
                <a:latin typeface="Calibri" charset="0"/>
                <a:ea typeface="ＭＳ Ｐゴシック" charset="0"/>
              </a:defRPr>
            </a:lvl4pPr>
            <a:lvl5pPr marL="2018927" indent="-224325">
              <a:defRPr>
                <a:solidFill>
                  <a:schemeClr val="tx1"/>
                </a:solidFill>
                <a:latin typeface="Calibri" charset="0"/>
                <a:ea typeface="ＭＳ Ｐゴシック" charset="0"/>
              </a:defRPr>
            </a:lvl5pPr>
            <a:lvl6pPr marL="2467577" indent="-224325" fontAlgn="base">
              <a:spcBef>
                <a:spcPct val="0"/>
              </a:spcBef>
              <a:spcAft>
                <a:spcPct val="0"/>
              </a:spcAft>
              <a:defRPr>
                <a:solidFill>
                  <a:schemeClr val="tx1"/>
                </a:solidFill>
                <a:latin typeface="Calibri" charset="0"/>
                <a:ea typeface="ＭＳ Ｐゴシック" charset="0"/>
              </a:defRPr>
            </a:lvl6pPr>
            <a:lvl7pPr marL="2916227" indent="-224325" fontAlgn="base">
              <a:spcBef>
                <a:spcPct val="0"/>
              </a:spcBef>
              <a:spcAft>
                <a:spcPct val="0"/>
              </a:spcAft>
              <a:defRPr>
                <a:solidFill>
                  <a:schemeClr val="tx1"/>
                </a:solidFill>
                <a:latin typeface="Calibri" charset="0"/>
                <a:ea typeface="ＭＳ Ｐゴシック" charset="0"/>
              </a:defRPr>
            </a:lvl7pPr>
            <a:lvl8pPr marL="3364878" indent="-224325" fontAlgn="base">
              <a:spcBef>
                <a:spcPct val="0"/>
              </a:spcBef>
              <a:spcAft>
                <a:spcPct val="0"/>
              </a:spcAft>
              <a:defRPr>
                <a:solidFill>
                  <a:schemeClr val="tx1"/>
                </a:solidFill>
                <a:latin typeface="Calibri" charset="0"/>
                <a:ea typeface="ＭＳ Ｐゴシック" charset="0"/>
              </a:defRPr>
            </a:lvl8pPr>
            <a:lvl9pPr marL="3813528" indent="-224325" fontAlgn="base">
              <a:spcBef>
                <a:spcPct val="0"/>
              </a:spcBef>
              <a:spcAft>
                <a:spcPct val="0"/>
              </a:spcAft>
              <a:defRPr>
                <a:solidFill>
                  <a:schemeClr val="tx1"/>
                </a:solidFill>
                <a:latin typeface="Calibri" charset="0"/>
                <a:ea typeface="ＭＳ Ｐゴシック" charset="0"/>
              </a:defRPr>
            </a:lvl9pPr>
          </a:lstStyle>
          <a:p>
            <a:fld id="{225D0636-49A0-EF44-AD0F-8CA0ACD6A405}"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OpenX</a:t>
            </a:r>
            <a:r>
              <a:rPr lang="en-US" dirty="0" smtClean="0"/>
              <a:t>,</a:t>
            </a:r>
            <a:r>
              <a:rPr lang="en-US" baseline="0" dirty="0" smtClean="0"/>
              <a:t> HPX-3, HPX-4 and XPI</a:t>
            </a:r>
            <a:endParaRPr lang="en-US" dirty="0"/>
          </a:p>
        </p:txBody>
      </p:sp>
      <p:sp>
        <p:nvSpPr>
          <p:cNvPr id="4" name="Slide Number Placeholder 3"/>
          <p:cNvSpPr>
            <a:spLocks noGrp="1"/>
          </p:cNvSpPr>
          <p:nvPr>
            <p:ph type="sldNum" sz="quarter" idx="10"/>
          </p:nvPr>
        </p:nvSpPr>
        <p:spPr/>
        <p:txBody>
          <a:bodyPr/>
          <a:lstStyle/>
          <a:p>
            <a:fld id="{89393AC4-0596-B144-BA36-CD76898615F3}" type="slidenum">
              <a:rPr lang="en-US" smtClean="0"/>
              <a:t>26</a:t>
            </a:fld>
            <a:endParaRPr lang="en-US"/>
          </a:p>
        </p:txBody>
      </p:sp>
    </p:spTree>
    <p:extLst>
      <p:ext uri="{BB962C8B-B14F-4D97-AF65-F5344CB8AC3E}">
        <p14:creationId xmlns:p14="http://schemas.microsoft.com/office/powerpoint/2010/main" val="257294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A3B58-B077-499F-A2C4-9993AAA9C766}" type="slidenum">
              <a:rPr lang="en-US" smtClean="0"/>
              <a:t>9</a:t>
            </a:fld>
            <a:endParaRPr lang="en-US"/>
          </a:p>
        </p:txBody>
      </p:sp>
    </p:spTree>
    <p:extLst>
      <p:ext uri="{BB962C8B-B14F-4D97-AF65-F5344CB8AC3E}">
        <p14:creationId xmlns:p14="http://schemas.microsoft.com/office/powerpoint/2010/main" val="96250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were able to reduce the (amortized) overheads for creating, scheduling, executing, and deleting one HPX thread (with no workload) to 700ns, which is equivalent to executing ~1.4 million HPX threads per seconds.</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731078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800">
                <a:latin typeface="Calibri" charset="0"/>
              </a:rPr>
              <a:t>The UO team has made solid progress with respect to design of the APEX performance measurement infrastructure, performance measurement of the HPX-3 runtime system, and beginning the transition from first-person performance reporting to third-person performance observation. The XPRESS team has implemented an APEX prototype using TAU as the core measurement infrastructure. The APEX instrumentation interface provides access to TAU performance timers and counters.</a:t>
            </a:r>
          </a:p>
          <a:p>
            <a:pPr>
              <a:spcBef>
                <a:spcPct val="0"/>
              </a:spcBef>
            </a:pPr>
            <a:endParaRPr lang="en-US" sz="1800">
              <a:latin typeface="Calibri" charset="0"/>
            </a:endParaRPr>
          </a:p>
          <a:p>
            <a:pPr>
              <a:spcBef>
                <a:spcPct val="0"/>
              </a:spcBef>
            </a:pPr>
            <a:r>
              <a:rPr lang="en-US" sz="1800">
                <a:latin typeface="Calibri" charset="0"/>
              </a:rPr>
              <a:t>The APEX prototype has been developed with the HPX-3 build process in mind, and is designed to integrate seamlessly into the HPX-3 build. If the APEX variables are not defined, HPX-3 is configured and compiled as normal. If the APEX variables are defined with a reference to the local APEX installation, the HPX-3 build system will enable APEX support.</a:t>
            </a:r>
          </a:p>
          <a:p>
            <a:pPr>
              <a:spcBef>
                <a:spcPct val="0"/>
              </a:spcBef>
            </a:pPr>
            <a:endParaRPr lang="en-US" sz="1800">
              <a:latin typeface="Calibri" charset="0"/>
            </a:endParaRPr>
          </a:p>
          <a:p>
            <a:pPr>
              <a:spcBef>
                <a:spcPct val="0"/>
              </a:spcBef>
            </a:pPr>
            <a:r>
              <a:rPr lang="en-US" sz="1800">
                <a:latin typeface="Calibri" charset="0"/>
              </a:rPr>
              <a:t>Tau_exec is required in order to preload the pthread wrapper library. I am currently working on making that unnecessary, by defining the wrappers in the link parameters for hpx, but I might need some help from the hpx team.</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79B9070-CD29-D446-8551-5A7EF5530F85}" type="slidenum">
              <a:rPr lang="en-US"/>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HPX-3 previously provided support for various performance counters that could be periodically sampled and/or reported at program termination. Some examples of these counters include the runtime thread queue length, various thread counts, and the thread idle rate. As these counters were only output to the user terminal, the counters were not easily machine readable, nor in a form that could leverage existing analysis tools. HPX-3 was modified so that when the counters were reported they were also recorded by the APEX prototype, and subsequently stored in performance profiles at program termination. This initial implementation will be improved, so that whenever these monitored counters are modified, they will be automatically reported to the APEX measurement library, rather than only when requested. Supporting the HPX-3 counters required a modification to TAU to create a new type of counter, a </a:t>
            </a:r>
            <a:r>
              <a:rPr lang="en-US" i="1">
                <a:latin typeface="Calibri" charset="0"/>
              </a:rPr>
              <a:t>context user event</a:t>
            </a:r>
            <a:r>
              <a:rPr lang="en-US">
                <a:latin typeface="Calibri" charset="0"/>
              </a:rPr>
              <a:t>.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CE000FA-0393-5947-AC69-37F1082C4D4B}" type="slidenum">
              <a:rPr lang="en-US"/>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HPX performance counters were previously output to screen or a text file. By integrating them with APEX, we capture them to put in a profile, with timer data. Statistics are generated by APEX/TAU automatically.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CF027927-130C-1C4D-8027-02AF7EAEA643}" type="slidenum">
              <a:rPr lang="en-US"/>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Showing 20 of 80 total OS (pthread) threads. The blue bar is </a:t>
            </a:r>
            <a:r>
              <a:rPr lang="ja-JP" altLang="en-US">
                <a:latin typeface="Calibri" charset="0"/>
              </a:rPr>
              <a:t>“</a:t>
            </a:r>
            <a:r>
              <a:rPr lang="en-US">
                <a:latin typeface="Calibri" charset="0"/>
              </a:rPr>
              <a:t>main</a:t>
            </a:r>
            <a:r>
              <a:rPr lang="ja-JP" altLang="en-US">
                <a:latin typeface="Calibri" charset="0"/>
              </a:rPr>
              <a:t>”</a:t>
            </a:r>
            <a:r>
              <a:rPr lang="en-US">
                <a:latin typeface="Calibri" charset="0"/>
              </a:rPr>
              <a:t> from the primary thread of each process. The green bars are .TAU application (the top level timer) for the helper threads. The red bars are the thread scheduler loop. The purple bars are the user level code. Notice that far more time is spent in the thread scheduler than the user level code. We need to understand this better, to see if that is truly the case.</a:t>
            </a:r>
          </a:p>
          <a:p>
            <a:pPr>
              <a:spcBef>
                <a:spcPct val="0"/>
              </a:spcBef>
            </a:pPr>
            <a:endParaRPr lang="en-US">
              <a:latin typeface="Calibri" charset="0"/>
            </a:endParaRPr>
          </a:p>
          <a:p>
            <a:pPr>
              <a:spcBef>
                <a:spcPct val="0"/>
              </a:spcBef>
            </a:pPr>
            <a:r>
              <a:rPr lang="en-US">
                <a:latin typeface="Calibri" charset="0"/>
              </a:rPr>
              <a:t>The GTCX application is a significant code example distributed with HPX. It has better scaling behavior and performance than the conventional MPI version of GTC.</a:t>
            </a:r>
          </a:p>
          <a:p>
            <a:pPr>
              <a:spcBef>
                <a:spcPct val="0"/>
              </a:spcBef>
            </a:pPr>
            <a:endParaRPr lang="en-US">
              <a:latin typeface="Calibri" charset="0"/>
            </a:endParaRPr>
          </a:p>
          <a:p>
            <a:pPr>
              <a:spcBef>
                <a:spcPct val="0"/>
              </a:spcBef>
            </a:pPr>
            <a:r>
              <a:rPr lang="en-US">
                <a:latin typeface="Calibri" charset="0"/>
              </a:rPr>
              <a:t>The </a:t>
            </a:r>
            <a:r>
              <a:rPr lang="ja-JP" altLang="en-US">
                <a:latin typeface="Calibri" charset="0"/>
              </a:rPr>
              <a:t>“</a:t>
            </a:r>
            <a:r>
              <a:rPr lang="en-US">
                <a:latin typeface="Calibri" charset="0"/>
              </a:rPr>
              <a:t>main</a:t>
            </a:r>
            <a:r>
              <a:rPr lang="ja-JP" altLang="en-US">
                <a:latin typeface="Calibri" charset="0"/>
              </a:rPr>
              <a:t>”</a:t>
            </a:r>
            <a:r>
              <a:rPr lang="en-US">
                <a:latin typeface="Calibri" charset="0"/>
              </a:rPr>
              <a:t> OS thread and the </a:t>
            </a:r>
            <a:r>
              <a:rPr lang="ja-JP" altLang="en-US">
                <a:latin typeface="Calibri" charset="0"/>
              </a:rPr>
              <a:t>“</a:t>
            </a:r>
            <a:r>
              <a:rPr lang="en-US">
                <a:latin typeface="Calibri" charset="0"/>
              </a:rPr>
              <a:t>helper</a:t>
            </a:r>
            <a:r>
              <a:rPr lang="ja-JP" altLang="en-US">
                <a:latin typeface="Calibri" charset="0"/>
              </a:rPr>
              <a:t>”</a:t>
            </a:r>
            <a:r>
              <a:rPr lang="en-US">
                <a:latin typeface="Calibri" charset="0"/>
              </a:rPr>
              <a:t> OS threads are mostly idle during execution.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54CB2C4-22CB-E44F-9DB5-72BED19AB89C}" type="slidenum">
              <a:rPr lang="en-US"/>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current prototype integration with RCR is unavailable, as the daemon isn</a:t>
            </a:r>
            <a:r>
              <a:rPr lang="ja-JP" altLang="en-US">
                <a:latin typeface="Calibri" charset="0"/>
              </a:rPr>
              <a:t>’</a:t>
            </a:r>
            <a:r>
              <a:rPr lang="en-US">
                <a:latin typeface="Calibri" charset="0"/>
              </a:rPr>
              <a:t>t running on the RENCI machine, and Allan and Rob have started re-writing the whole thing. I would capture some sample output for you, but because of those problems, I can</a:t>
            </a:r>
            <a:r>
              <a:rPr lang="ja-JP" altLang="en-US">
                <a:latin typeface="Calibri" charset="0"/>
              </a:rPr>
              <a:t>’</a:t>
            </a:r>
            <a:r>
              <a:rPr lang="en-US">
                <a:latin typeface="Calibri" charset="0"/>
              </a:rPr>
              <a:t>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9274BD1-CA0E-B541-9D6C-4867BC9586A5}" type="slidenum">
              <a:rPr lang="en-US"/>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migrate, picture, migration path </a:t>
            </a:r>
            <a:endParaRPr lang="en-US" dirty="0"/>
          </a:p>
        </p:txBody>
      </p:sp>
      <p:sp>
        <p:nvSpPr>
          <p:cNvPr id="4" name="Slide Number Placeholder 3"/>
          <p:cNvSpPr>
            <a:spLocks noGrp="1"/>
          </p:cNvSpPr>
          <p:nvPr>
            <p:ph type="sldNum" sz="quarter" idx="10"/>
          </p:nvPr>
        </p:nvSpPr>
        <p:spPr/>
        <p:txBody>
          <a:bodyPr/>
          <a:lstStyle/>
          <a:p>
            <a:fld id="{5365E0BA-2BAD-7B4F-83E6-58D28D4C11B2}" type="slidenum">
              <a:rPr lang="en-US" smtClean="0"/>
              <a:t>25</a:t>
            </a:fld>
            <a:endParaRPr lang="en-US"/>
          </a:p>
        </p:txBody>
      </p:sp>
    </p:spTree>
    <p:extLst>
      <p:ext uri="{BB962C8B-B14F-4D97-AF65-F5344CB8AC3E}">
        <p14:creationId xmlns:p14="http://schemas.microsoft.com/office/powerpoint/2010/main" val="3720341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6.jpeg"/><Relationship Id="rId8" Type="http://schemas.openxmlformats.org/officeDocument/2006/relationships/image" Target="../media/image7.jpg"/><Relationship Id="rId9" Type="http://schemas.openxmlformats.org/officeDocument/2006/relationships/image" Target="../media/image8.jp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11"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userDrawn="1"/>
        </p:nvSpPr>
        <p:spPr>
          <a:xfrm>
            <a:off x="3124200"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6" name="Picture 13" descr="NNSAlogo_Black.jpg"/>
          <p:cNvPicPr>
            <a:picLocks noChangeAspect="1"/>
          </p:cNvPicPr>
          <p:nvPr userDrawn="1"/>
        </p:nvPicPr>
        <p:blipFill>
          <a:blip r:embed="rId4"/>
          <a:srcRect/>
          <a:stretch>
            <a:fillRect/>
          </a:stretch>
        </p:blipFill>
        <p:spPr bwMode="auto">
          <a:xfrm>
            <a:off x="212725" y="6119813"/>
            <a:ext cx="1023938" cy="247650"/>
          </a:xfrm>
          <a:prstGeom prst="rect">
            <a:avLst/>
          </a:prstGeom>
          <a:noFill/>
          <a:ln w="9525">
            <a:noFill/>
            <a:miter lim="800000"/>
            <a:headEnd/>
            <a:tailEnd/>
          </a:ln>
        </p:spPr>
      </p:pic>
      <p:sp>
        <p:nvSpPr>
          <p:cNvPr id="2" name="Title 1"/>
          <p:cNvSpPr>
            <a:spLocks noGrp="1"/>
          </p:cNvSpPr>
          <p:nvPr>
            <p:ph type="ctrTitle"/>
          </p:nvPr>
        </p:nvSpPr>
        <p:spPr>
          <a:xfrm>
            <a:off x="920646" y="4260258"/>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5173652"/>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31" name="Rectangle 4"/>
          <p:cNvSpPr>
            <a:spLocks noGrp="1" noChangeArrowheads="1"/>
          </p:cNvSpPr>
          <p:nvPr>
            <p:ph type="dt" sz="half" idx="2"/>
          </p:nvPr>
        </p:nvSpPr>
        <p:spPr bwMode="auto">
          <a:xfrm>
            <a:off x="109536" y="4197659"/>
            <a:ext cx="931864" cy="28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A1865D9F-9974-6D4A-8A94-9628476FA0B5}" type="datetime1">
              <a:rPr lang="en-US" smtClean="0"/>
              <a:t>3/20/13</a:t>
            </a:fld>
            <a:endParaRPr lang="en-US" dirty="0"/>
          </a:p>
        </p:txBody>
      </p:sp>
      <p:pic>
        <p:nvPicPr>
          <p:cNvPr id="32"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3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pic>
        <p:nvPicPr>
          <p:cNvPr id="20" name="Picture 19" descr="CIELOcrop.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61707" y="2583034"/>
            <a:ext cx="2744863" cy="1614625"/>
          </a:xfrm>
          <a:prstGeom prst="rect">
            <a:avLst/>
          </a:prstGeom>
        </p:spPr>
      </p:pic>
      <p:pic>
        <p:nvPicPr>
          <p:cNvPr id="21" name="Picture 4" descr="redstorm-racks"/>
          <p:cNvPicPr>
            <a:picLocks noChangeAspect="1" noChangeArrowheads="1"/>
          </p:cNvPicPr>
          <p:nvPr userDrawn="1"/>
        </p:nvPicPr>
        <p:blipFill>
          <a:blip r:embed="rId7"/>
          <a:srcRect/>
          <a:stretch>
            <a:fillRect/>
          </a:stretch>
        </p:blipFill>
        <p:spPr bwMode="auto">
          <a:xfrm>
            <a:off x="4772811" y="2590799"/>
            <a:ext cx="1543226" cy="1609357"/>
          </a:xfrm>
          <a:prstGeom prst="rect">
            <a:avLst/>
          </a:prstGeom>
          <a:noFill/>
          <a:ln w="9525">
            <a:noFill/>
            <a:miter lim="800000"/>
            <a:headEnd/>
            <a:tailEnd/>
          </a:ln>
        </p:spPr>
      </p:pic>
      <p:pic>
        <p:nvPicPr>
          <p:cNvPr id="4" name="Picture 3" descr="asci-red2.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182" y="2590799"/>
            <a:ext cx="2625586" cy="1606859"/>
          </a:xfrm>
          <a:prstGeom prst="rect">
            <a:avLst/>
          </a:prstGeom>
        </p:spPr>
      </p:pic>
      <p:pic>
        <p:nvPicPr>
          <p:cNvPr id="5" name="Picture 4" descr="cplant99.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23659" y="2583034"/>
            <a:ext cx="1997464" cy="16068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8A0B69F-9C47-F441-B7E8-37B35241320C}" type="datetime1">
              <a:rPr lang="en-US" smtClean="0"/>
              <a:t>3/20/13</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9"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EA690CCB-A56E-3447-8241-24AB63FF4BA4}" type="datetime1">
              <a:rPr lang="en-US" smtClean="0"/>
              <a:t>3/20/13</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5"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DC1118F-E5DC-EC48-8E52-8938E7CAC88D}" type="datetime1">
              <a:rPr lang="en-US" smtClean="0"/>
              <a:t>3/20/13</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4"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C15C567-8C7E-8141-A5EE-04D9A1901814}" type="datetime1">
              <a:rPr lang="en-US" smtClean="0"/>
              <a:t>3/20/13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7" name="Rectangle 6"/>
          <p:cNvSpPr>
            <a:spLocks noGrp="1" noChangeArrowheads="1"/>
          </p:cNvSpPr>
          <p:nvPr>
            <p:ph type="sldNum" sz="quarter" idx="12"/>
          </p:nvPr>
        </p:nvSpPr>
        <p:spPr>
          <a:ln/>
        </p:spPr>
        <p:txBody>
          <a:bodyPr/>
          <a:lstStyle>
            <a:lvl1pPr>
              <a:defRPr/>
            </a:lvl1pPr>
          </a:lstStyle>
          <a:p>
            <a:fld id="{DB0E4600-0381-4CF3-88F2-7ED7D2E3F9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EA60584-B73A-6C49-88EB-3CFCED8E9C05}" type="datetime1">
              <a:rPr lang="en-US" smtClean="0"/>
              <a:t>3/20/13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62FD676-462D-2D4B-8390-6C587FD593F3}" type="datetime1">
              <a:rPr lang="en-US" smtClean="0"/>
              <a:t>3/20/13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C62C0FB-7EBC-B74F-B8E9-CAE31A2C66EF}" type="datetime1">
              <a:rPr lang="en-US" smtClean="0"/>
              <a:t>3/20/13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fld id="{8F3268EA-A60B-2F4B-961C-1468EE877D40}" type="datetime1">
              <a:rPr lang="en-US" smtClean="0"/>
              <a:t>3/20/13</a:t>
            </a:fld>
            <a:endParaRPr lang="en-US"/>
          </a:p>
        </p:txBody>
      </p:sp>
      <p:sp>
        <p:nvSpPr>
          <p:cNvPr id="7" name="Footer Placeholder 6"/>
          <p:cNvSpPr>
            <a:spLocks noGrp="1"/>
          </p:cNvSpPr>
          <p:nvPr>
            <p:ph type="ftr" sz="quarter" idx="11"/>
          </p:nvPr>
        </p:nvSpPr>
        <p:spPr/>
        <p:txBody>
          <a:bodyPr/>
          <a:lstStyle>
            <a:lvl1pPr>
              <a:defRPr/>
            </a:lvl1pPr>
          </a:lstStyle>
          <a:p>
            <a:r>
              <a:rPr lang="en-US" smtClean="0"/>
              <a:t>X-Stack PI Meeting - March 20, 2013</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676633"/>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lumMod val="65000"/>
                </a:schemeClr>
              </a:solidFill>
            </a:endParaRPr>
          </a:p>
        </p:txBody>
      </p:sp>
      <p:sp>
        <p:nvSpPr>
          <p:cNvPr id="18" name="Rectangle 17"/>
          <p:cNvSpPr/>
          <p:nvPr/>
        </p:nvSpPr>
        <p:spPr>
          <a:xfrm>
            <a:off x="3852060" y="1676633"/>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676633"/>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049D2196-A2E0-EB46-A389-AA2DD147A208}" type="datetime1">
              <a:rPr lang="en-US" smtClean="0"/>
              <a:t>3/20/13</a:t>
            </a:fld>
            <a:endParaRPr lang="en-US"/>
          </a:p>
        </p:txBody>
      </p:sp>
      <p:pic>
        <p:nvPicPr>
          <p:cNvPr id="20"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25"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933392FE-7AF7-5447-BD16-5B3F3DDD006B}" type="datetime1">
              <a:rPr lang="en-US" smtClean="0"/>
              <a:t>3/20/13</a:t>
            </a:fld>
            <a:endParaRPr lang="en-US"/>
          </a:p>
        </p:txBody>
      </p:sp>
      <p:pic>
        <p:nvPicPr>
          <p:cNvPr id="33" name="Picture 8" descr="SNL_color_stack.png"/>
          <p:cNvPicPr>
            <a:picLocks noChangeAspect="1"/>
          </p:cNvPicPr>
          <p:nvPr userDrawn="1"/>
        </p:nvPicPr>
        <p:blipFill>
          <a:blip r:embed="rId5"/>
          <a:srcRect/>
          <a:stretch>
            <a:fillRect/>
          </a:stretch>
        </p:blipFill>
        <p:spPr bwMode="auto">
          <a:xfrm>
            <a:off x="6934201" y="408000"/>
            <a:ext cx="1524000" cy="669011"/>
          </a:xfrm>
          <a:prstGeom prst="rect">
            <a:avLst/>
          </a:prstGeom>
          <a:noFill/>
          <a:ln w="9525">
            <a:noFill/>
            <a:miter lim="800000"/>
            <a:headEnd/>
            <a:tailEnd/>
          </a:ln>
        </p:spPr>
      </p:pic>
      <p:sp>
        <p:nvSpPr>
          <p:cNvPr id="36" name="Rectangle 35"/>
          <p:cNvSpPr/>
          <p:nvPr userDrawn="1"/>
        </p:nvSpPr>
        <p:spPr>
          <a:xfrm>
            <a:off x="0" y="3369731"/>
            <a:ext cx="9144000" cy="39793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12" descr="NNSAlogo_Black.jpg"/>
          <p:cNvPicPr>
            <a:picLocks noChangeAspect="1"/>
          </p:cNvPicPr>
          <p:nvPr userDrawn="1"/>
        </p:nvPicPr>
        <p:blipFill>
          <a:blip r:embed="rId6"/>
          <a:stretch>
            <a:fillRect/>
          </a:stretch>
        </p:blipFill>
        <p:spPr bwMode="auto">
          <a:xfrm>
            <a:off x="1380066" y="6115572"/>
            <a:ext cx="850737" cy="276233"/>
          </a:xfrm>
          <a:prstGeom prst="rect">
            <a:avLst/>
          </a:prstGeom>
          <a:noFill/>
          <a:ln w="9525">
            <a:noFill/>
            <a:miter lim="800000"/>
            <a:headEnd/>
            <a:tailEnd/>
          </a:ln>
        </p:spPr>
      </p:pic>
      <p:sp>
        <p:nvSpPr>
          <p:cNvPr id="38"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3369731"/>
            <a:ext cx="9144000" cy="3089807"/>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Box 13"/>
          <p:cNvSpPr txBox="1"/>
          <p:nvPr/>
        </p:nvSpPr>
        <p:spPr>
          <a:xfrm>
            <a:off x="3131178" y="6172200"/>
            <a:ext cx="5562600" cy="287338"/>
          </a:xfrm>
          <a:prstGeom prst="rect">
            <a:avLst/>
          </a:prstGeom>
          <a:noFill/>
        </p:spPr>
        <p:txBody>
          <a:bodyPr>
            <a:spAutoFit/>
          </a:bodyPr>
          <a:lstStyle/>
          <a:p>
            <a:pPr algn="r">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pic>
        <p:nvPicPr>
          <p:cNvPr id="15" name="Picture 12" descr="NNSAlogo_Black.jpg"/>
          <p:cNvPicPr>
            <a:picLocks noChangeAspect="1"/>
          </p:cNvPicPr>
          <p:nvPr/>
        </p:nvPicPr>
        <p:blipFill>
          <a:blip r:embed="rId2"/>
          <a:stretch>
            <a:fillRect/>
          </a:stretch>
        </p:blipFill>
        <p:spPr bwMode="auto">
          <a:xfrm>
            <a:off x="1380066" y="6115572"/>
            <a:ext cx="850737" cy="276233"/>
          </a:xfrm>
          <a:prstGeom prst="rect">
            <a:avLst/>
          </a:prstGeom>
          <a:noFill/>
          <a:ln w="9525">
            <a:noFill/>
            <a:miter lim="800000"/>
            <a:headEnd/>
            <a:tailEnd/>
          </a:ln>
        </p:spPr>
      </p:pic>
      <p:pic>
        <p:nvPicPr>
          <p:cNvPr id="16"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lumMod val="65000"/>
                </a:schemeClr>
              </a:solidFill>
            </a:endParaRP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pic>
        <p:nvPicPr>
          <p:cNvPr id="21" name="Picture 6" descr="SNL_Stacked_White.png"/>
          <p:cNvPicPr>
            <a:picLocks noChangeAspect="1"/>
          </p:cNvPicPr>
          <p:nvPr userDrawn="1"/>
        </p:nvPicPr>
        <p:blipFill>
          <a:blip r:embed="rId4"/>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5"/>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40B02708-09E6-5647-BBA2-FBE8F9490C85}" type="datetime1">
              <a:rPr lang="en-US" smtClean="0"/>
              <a:t>3/20/13</a:t>
            </a:fld>
            <a:endParaRPr lang="en-US"/>
          </a:p>
        </p:txBody>
      </p:sp>
      <p:pic>
        <p:nvPicPr>
          <p:cNvPr id="33" name="Picture 8" descr="SNL_color_stack.png"/>
          <p:cNvPicPr>
            <a:picLocks noChangeAspect="1"/>
          </p:cNvPicPr>
          <p:nvPr userDrawn="1"/>
        </p:nvPicPr>
        <p:blipFill>
          <a:blip r:embed="rId6"/>
          <a:srcRect/>
          <a:stretch>
            <a:fillRect/>
          </a:stretch>
        </p:blipFill>
        <p:spPr bwMode="auto">
          <a:xfrm>
            <a:off x="6934201" y="408000"/>
            <a:ext cx="1524000" cy="669011"/>
          </a:xfrm>
          <a:prstGeom prst="rect">
            <a:avLst/>
          </a:prstGeom>
          <a:noFill/>
          <a:ln w="9525">
            <a:noFill/>
            <a:miter lim="800000"/>
            <a:headEnd/>
            <a:tailEnd/>
          </a:ln>
        </p:spPr>
      </p:pic>
      <p:sp>
        <p:nvSpPr>
          <p:cNvPr id="20"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1" y="4040484"/>
            <a:ext cx="2484223"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 y="0"/>
            <a:ext cx="2484223"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8806432"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userDrawn="1"/>
        </p:nvSpPr>
        <p:spPr>
          <a:xfrm>
            <a:off x="2703737" y="6264797"/>
            <a:ext cx="5562600" cy="287338"/>
          </a:xfrm>
          <a:prstGeom prst="rect">
            <a:avLst/>
          </a:prstGeom>
          <a:noFill/>
        </p:spPr>
        <p:txBody>
          <a:bodyPr>
            <a:spAutoFit/>
          </a:bodyPr>
          <a:lstStyle/>
          <a:p>
            <a:pPr algn="l">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sp>
        <p:nvSpPr>
          <p:cNvPr id="17" name="Rectangle 16"/>
          <p:cNvSpPr/>
          <p:nvPr/>
        </p:nvSpPr>
        <p:spPr>
          <a:xfrm>
            <a:off x="1" y="989095"/>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lumMod val="65000"/>
                </a:schemeClr>
              </a:solidFill>
            </a:endParaRPr>
          </a:p>
        </p:txBody>
      </p:sp>
      <p:sp>
        <p:nvSpPr>
          <p:cNvPr id="2" name="Title 1"/>
          <p:cNvSpPr>
            <a:spLocks noGrp="1"/>
          </p:cNvSpPr>
          <p:nvPr>
            <p:ph type="ctrTitle"/>
          </p:nvPr>
        </p:nvSpPr>
        <p:spPr>
          <a:xfrm>
            <a:off x="2714502" y="1250965"/>
            <a:ext cx="5971187" cy="1233338"/>
          </a:xfrm>
        </p:spPr>
        <p:txBody>
          <a:bodyPr/>
          <a:lstStyle>
            <a:lvl1pPr algn="l">
              <a:lnSpc>
                <a:spcPts val="3800"/>
              </a:lnSpc>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21" name="Picture 6" descr="SNL_Stacked_White.png"/>
          <p:cNvPicPr>
            <a:picLocks noChangeAspect="1"/>
          </p:cNvPicPr>
          <p:nvPr userDrawn="1"/>
        </p:nvPicPr>
        <p:blipFill>
          <a:blip r:embed="rId2"/>
          <a:srcRect/>
          <a:stretch>
            <a:fillRect/>
          </a:stretch>
        </p:blipFill>
        <p:spPr bwMode="auto">
          <a:xfrm>
            <a:off x="357199" y="4339006"/>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3"/>
          <a:stretch>
            <a:fillRect/>
          </a:stretch>
        </p:blipFill>
        <p:spPr bwMode="auto">
          <a:xfrm>
            <a:off x="298048" y="5157318"/>
            <a:ext cx="970718" cy="1453660"/>
          </a:xfrm>
          <a:prstGeom prst="rect">
            <a:avLst/>
          </a:prstGeom>
          <a:noFill/>
          <a:ln w="9525">
            <a:noFill/>
            <a:miter lim="800000"/>
            <a:headEnd/>
            <a:tailEnd/>
          </a:ln>
        </p:spPr>
      </p:pic>
      <p:pic>
        <p:nvPicPr>
          <p:cNvPr id="27" name="Picture 13" descr="NNSAlogo_Black.jpg"/>
          <p:cNvPicPr>
            <a:picLocks noChangeAspect="1"/>
          </p:cNvPicPr>
          <p:nvPr userDrawn="1"/>
        </p:nvPicPr>
        <p:blipFill>
          <a:blip r:embed="rId4"/>
          <a:srcRect/>
          <a:stretch>
            <a:fillRect/>
          </a:stretch>
        </p:blipFill>
        <p:spPr bwMode="auto">
          <a:xfrm>
            <a:off x="2763683" y="5932869"/>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2714502" y="26517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34036EAF-3D8E-EB4F-9FE8-294DF58C1B3A}" type="datetime1">
              <a:rPr lang="en-US" smtClean="0"/>
              <a:t>3/20/13</a:t>
            </a:fld>
            <a:endParaRPr lang="en-US" dirty="0"/>
          </a:p>
        </p:txBody>
      </p:sp>
      <p:sp>
        <p:nvSpPr>
          <p:cNvPr id="20" name="Rectangle 19"/>
          <p:cNvSpPr/>
          <p:nvPr userDrawn="1"/>
        </p:nvSpPr>
        <p:spPr>
          <a:xfrm>
            <a:off x="0" y="2484303"/>
            <a:ext cx="2484222"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lumMod val="65000"/>
                </a:schemeClr>
              </a:solidFill>
            </a:endParaRPr>
          </a:p>
        </p:txBody>
      </p:sp>
      <p:sp>
        <p:nvSpPr>
          <p:cNvPr id="25" name="Rectangle 24"/>
          <p:cNvSpPr/>
          <p:nvPr userDrawn="1"/>
        </p:nvSpPr>
        <p:spPr>
          <a:xfrm>
            <a:off x="1472391" y="989095"/>
            <a:ext cx="1011831"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31" name="Rectangle 30"/>
          <p:cNvSpPr/>
          <p:nvPr userDrawn="1"/>
        </p:nvSpPr>
        <p:spPr>
          <a:xfrm>
            <a:off x="8693778"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5"/>
          <a:stretch>
            <a:fillRect/>
          </a:stretch>
        </p:blipFill>
        <p:spPr bwMode="auto">
          <a:xfrm>
            <a:off x="4039700" y="5921220"/>
            <a:ext cx="850737" cy="276233"/>
          </a:xfrm>
          <a:prstGeom prst="rect">
            <a:avLst/>
          </a:prstGeom>
          <a:noFill/>
          <a:ln w="9525">
            <a:noFill/>
            <a:miter lim="800000"/>
            <a:headEnd/>
            <a:tailEnd/>
          </a:ln>
        </p:spPr>
      </p:pic>
      <p:sp>
        <p:nvSpPr>
          <p:cNvPr id="34" name="Rectangle 5"/>
          <p:cNvSpPr>
            <a:spLocks noGrp="1" noChangeArrowheads="1"/>
          </p:cNvSpPr>
          <p:nvPr>
            <p:ph type="ftr" sz="quarter" idx="3"/>
          </p:nvPr>
        </p:nvSpPr>
        <p:spPr bwMode="auto">
          <a:xfrm>
            <a:off x="2708522"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571999" y="0"/>
            <a:ext cx="4572001"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1999" y="5964768"/>
            <a:ext cx="4572001"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572001" y="2908379"/>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65000"/>
                  </a:schemeClr>
                </a:solidFill>
              </a:rPr>
              <a:t>Photos placed in horizontal position </a:t>
            </a:r>
            <a:br>
              <a:rPr lang="en-US" sz="1100" dirty="0" smtClean="0">
                <a:solidFill>
                  <a:schemeClr val="bg1">
                    <a:lumMod val="65000"/>
                  </a:schemeClr>
                </a:solidFill>
              </a:rPr>
            </a:br>
            <a:r>
              <a:rPr lang="en-US" sz="1100" dirty="0" smtClean="0">
                <a:solidFill>
                  <a:schemeClr val="bg1">
                    <a:lumMod val="65000"/>
                  </a:schemeClr>
                </a:solidFill>
              </a:rPr>
              <a:t>with even amount of white space</a:t>
            </a:r>
            <a:br>
              <a:rPr lang="en-US" sz="1100" dirty="0" smtClean="0">
                <a:solidFill>
                  <a:schemeClr val="bg1">
                    <a:lumMod val="65000"/>
                  </a:schemeClr>
                </a:solidFill>
              </a:rPr>
            </a:br>
            <a:r>
              <a:rPr lang="en-US" sz="1100" dirty="0" smtClean="0">
                <a:solidFill>
                  <a:schemeClr val="bg1">
                    <a:lumMod val="65000"/>
                  </a:schemeClr>
                </a:solidFill>
              </a:rPr>
              <a:t> between photos and header</a:t>
            </a:r>
            <a:endParaRPr lang="en-US" sz="1100" dirty="0">
              <a:solidFill>
                <a:schemeClr val="bg1">
                  <a:lumMod val="65000"/>
                </a:schemeClr>
              </a:solidFill>
            </a:endParaRPr>
          </a:p>
        </p:txBody>
      </p:sp>
      <p:pic>
        <p:nvPicPr>
          <p:cNvPr id="21" name="Picture 6" descr="SNL_Stacked_White.png"/>
          <p:cNvPicPr>
            <a:picLocks noChangeAspect="1"/>
          </p:cNvPicPr>
          <p:nvPr userDrawn="1"/>
        </p:nvPicPr>
        <p:blipFill>
          <a:blip r:embed="rId2"/>
          <a:srcRect/>
          <a:stretch>
            <a:fillRect/>
          </a:stretch>
        </p:blipFill>
        <p:spPr bwMode="auto">
          <a:xfrm>
            <a:off x="7193248" y="1488545"/>
            <a:ext cx="1524000" cy="585787"/>
          </a:xfrm>
          <a:prstGeom prst="rect">
            <a:avLst/>
          </a:prstGeom>
          <a:noFill/>
          <a:ln w="9525">
            <a:noFill/>
            <a:miter lim="800000"/>
            <a:headEnd/>
            <a:tailEnd/>
          </a:ln>
        </p:spPr>
      </p:pic>
      <p:sp>
        <p:nvSpPr>
          <p:cNvPr id="20" name="Rectangle 19"/>
          <p:cNvSpPr/>
          <p:nvPr userDrawn="1"/>
        </p:nvSpPr>
        <p:spPr>
          <a:xfrm>
            <a:off x="4572000" y="4403587"/>
            <a:ext cx="4572000"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65000"/>
                  </a:schemeClr>
                </a:solidFill>
              </a:rPr>
              <a:t>Photos placed in horizontal position </a:t>
            </a:r>
            <a:br>
              <a:rPr lang="en-US" sz="1400" dirty="0" smtClean="0">
                <a:solidFill>
                  <a:schemeClr val="bg1">
                    <a:lumMod val="65000"/>
                  </a:schemeClr>
                </a:solidFill>
              </a:rPr>
            </a:br>
            <a:r>
              <a:rPr lang="en-US" sz="1400" dirty="0" smtClean="0">
                <a:solidFill>
                  <a:schemeClr val="bg1">
                    <a:lumMod val="65000"/>
                  </a:schemeClr>
                </a:solidFill>
              </a:rPr>
              <a:t>with even amount of white space</a:t>
            </a:r>
            <a:br>
              <a:rPr lang="en-US" sz="1400" dirty="0" smtClean="0">
                <a:solidFill>
                  <a:schemeClr val="bg1">
                    <a:lumMod val="65000"/>
                  </a:schemeClr>
                </a:solidFill>
              </a:rPr>
            </a:br>
            <a:r>
              <a:rPr lang="en-US" sz="1400" dirty="0" smtClean="0">
                <a:solidFill>
                  <a:schemeClr val="bg1">
                    <a:lumMod val="65000"/>
                  </a:schemeClr>
                </a:solidFill>
              </a:rPr>
              <a:t> between photos and header</a:t>
            </a:r>
            <a:endParaRPr lang="en-US" sz="1400" dirty="0">
              <a:solidFill>
                <a:schemeClr val="bg1">
                  <a:lumMod val="65000"/>
                </a:schemeClr>
              </a:solidFill>
            </a:endParaRPr>
          </a:p>
        </p:txBody>
      </p:sp>
      <p:sp>
        <p:nvSpPr>
          <p:cNvPr id="25" name="Rectangle 24"/>
          <p:cNvSpPr/>
          <p:nvPr userDrawn="1"/>
        </p:nvSpPr>
        <p:spPr>
          <a:xfrm>
            <a:off x="6044391" y="2908379"/>
            <a:ext cx="3099609"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13" name="Rectangle 12"/>
          <p:cNvSpPr/>
          <p:nvPr/>
        </p:nvSpPr>
        <p:spPr>
          <a:xfrm rot="10800000">
            <a:off x="112655"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userDrawn="1"/>
        </p:nvSpPr>
        <p:spPr>
          <a:xfrm>
            <a:off x="700353" y="6375406"/>
            <a:ext cx="3761580" cy="384720"/>
          </a:xfrm>
          <a:prstGeom prst="rect">
            <a:avLst/>
          </a:prstGeom>
          <a:noFill/>
        </p:spPr>
        <p:txBody>
          <a:bodyPr wrap="square">
            <a:spAutoFit/>
          </a:bodyPr>
          <a:lstStyle/>
          <a:p>
            <a:pPr algn="l">
              <a:defRPr/>
            </a:pPr>
            <a:r>
              <a:rPr lang="en-US" sz="950" baseline="30000" dirty="0">
                <a:latin typeface="Arial" pitchFamily="-112" charset="0"/>
              </a:rPr>
              <a:t>Sandia National Laboratories is a multi-program laboratory managed and operated by Sandia Corporation, a wholly owned subsidiary of Lockheed Martin Corporation, for the U.S. Department of Energy’s National Nuclear Security Administration under contract DE-AC04-94AL85000. </a:t>
            </a:r>
          </a:p>
        </p:txBody>
      </p:sp>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27" name="Picture 13" descr="NNSAlogo_Black.jpg"/>
          <p:cNvPicPr>
            <a:picLocks noChangeAspect="1"/>
          </p:cNvPicPr>
          <p:nvPr userDrawn="1"/>
        </p:nvPicPr>
        <p:blipFill>
          <a:blip r:embed="rId3"/>
          <a:srcRect/>
          <a:stretch>
            <a:fillRect/>
          </a:stretch>
        </p:blipFill>
        <p:spPr bwMode="auto">
          <a:xfrm>
            <a:off x="801957" y="6051407"/>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72418" y="265178"/>
            <a:ext cx="1029382" cy="285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05DEEB4D-FDF4-0248-A18E-807632601F3E}" type="datetime1">
              <a:rPr lang="en-US" smtClean="0"/>
              <a:t>3/20/13</a:t>
            </a:fld>
            <a:endParaRPr lang="en-US" dirty="0"/>
          </a:p>
        </p:txBody>
      </p:sp>
      <p:sp>
        <p:nvSpPr>
          <p:cNvPr id="31" name="Rectangle 30"/>
          <p:cNvSpPr/>
          <p:nvPr userDrawn="1"/>
        </p:nvSpPr>
        <p:spPr>
          <a:xfrm rot="10800000">
            <a:off x="1"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4"/>
          <a:stretch>
            <a:fillRect/>
          </a:stretch>
        </p:blipFill>
        <p:spPr bwMode="auto">
          <a:xfrm>
            <a:off x="2077974" y="6039758"/>
            <a:ext cx="850737" cy="276233"/>
          </a:xfrm>
          <a:prstGeom prst="rect">
            <a:avLst/>
          </a:prstGeom>
          <a:noFill/>
          <a:ln w="9525">
            <a:noFill/>
            <a:miter lim="800000"/>
            <a:headEnd/>
            <a:tailEnd/>
          </a:ln>
        </p:spPr>
      </p:pic>
      <p:pic>
        <p:nvPicPr>
          <p:cNvPr id="18" name="Picture 17" descr="SNL_motto_2 lines.png"/>
          <p:cNvPicPr>
            <a:picLocks noChangeAspect="1"/>
          </p:cNvPicPr>
          <p:nvPr userDrawn="1"/>
        </p:nvPicPr>
        <p:blipFill>
          <a:blip r:embed="rId5"/>
          <a:stretch>
            <a:fillRect/>
          </a:stretch>
        </p:blipFill>
        <p:spPr>
          <a:xfrm>
            <a:off x="4995332" y="1586652"/>
            <a:ext cx="1935484" cy="394494"/>
          </a:xfrm>
          <a:prstGeom prst="rect">
            <a:avLst/>
          </a:prstGeom>
        </p:spPr>
      </p:pic>
      <p:sp>
        <p:nvSpPr>
          <p:cNvPr id="19" name="Rectangle 5"/>
          <p:cNvSpPr>
            <a:spLocks noGrp="1" noChangeArrowheads="1"/>
          </p:cNvSpPr>
          <p:nvPr>
            <p:ph type="ftr" sz="quarter" idx="3"/>
          </p:nvPr>
        </p:nvSpPr>
        <p:spPr bwMode="auto">
          <a:xfrm>
            <a:off x="4613597"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fld id="{4A2DBAA7-4945-594F-BAC5-B303E608382B}" type="datetime1">
              <a:rPr lang="en-US" smtClean="0"/>
              <a:t>3/20/13</a:t>
            </a:fld>
            <a:endParaRPr lang="en-US"/>
          </a:p>
        </p:txBody>
      </p:sp>
      <p:sp>
        <p:nvSpPr>
          <p:cNvPr id="6" name="Rectangle 6"/>
          <p:cNvSpPr>
            <a:spLocks noGrp="1" noChangeArrowheads="1"/>
          </p:cNvSpPr>
          <p:nvPr>
            <p:ph type="sldNum" sz="quarter" idx="12"/>
          </p:nvPr>
        </p:nvSpPr>
        <p:spPr>
          <a:xfrm>
            <a:off x="7612770" y="6153150"/>
            <a:ext cx="1302631" cy="374650"/>
          </a:xfrm>
          <a:ln/>
        </p:spPr>
        <p:txBody>
          <a:bodyPr/>
          <a:lstStyle>
            <a:lvl1pPr>
              <a:defRPr/>
            </a:lvl1pPr>
          </a:lstStyle>
          <a:p>
            <a:fld id="{A5E55A7B-7854-E145-92D9-B491DF4BAE2D}" type="slidenum">
              <a:rPr lang="en-US" smtClean="0"/>
              <a:pPr/>
              <a:t>‹#›</a:t>
            </a:fld>
            <a:endParaRPr lang="en-US" dirty="0"/>
          </a:p>
        </p:txBody>
      </p:sp>
      <p:sp>
        <p:nvSpPr>
          <p:cNvPr id="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3D9FEA1-A6EC-7045-A457-2A1DAAD91389}" type="datetime1">
              <a:rPr lang="en-US" smtClean="0"/>
              <a:t>3/20/13</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ADE9241-9F7D-824F-99E1-68D36E11110B}" type="datetime1">
              <a:rPr lang="en-US" smtClean="0"/>
              <a:t>3/20/13</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X-Stack PI Meeting - March 20, 2013</a:t>
            </a:r>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4"/>
          <p:cNvSpPr>
            <a:spLocks noGrp="1" noChangeArrowheads="1"/>
          </p:cNvSpPr>
          <p:nvPr>
            <p:ph type="dt" sz="half" idx="2"/>
          </p:nvPr>
        </p:nvSpPr>
        <p:spPr bwMode="auto">
          <a:xfrm>
            <a:off x="109274" y="6166934"/>
            <a:ext cx="1490926"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fld id="{B6047102-7078-8043-AE89-085B3F54F55F}" type="datetime1">
              <a:rPr lang="en-US" smtClean="0"/>
              <a:t>3/20/13</a:t>
            </a:fld>
            <a:endParaRPr lang="en-US" dirty="0"/>
          </a:p>
        </p:txBody>
      </p:sp>
      <p:sp>
        <p:nvSpPr>
          <p:cNvPr id="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r>
              <a:rPr lang="en-US" smtClean="0"/>
              <a:t>X-Stack PI Meeting - March 20, 2013</a:t>
            </a:r>
            <a:endParaRPr lang="en-US" dirty="0"/>
          </a:p>
        </p:txBody>
      </p:sp>
      <p:sp>
        <p:nvSpPr>
          <p:cNvPr id="4" name="Rectangle 6"/>
          <p:cNvSpPr>
            <a:spLocks noGrp="1" noChangeArrowheads="1"/>
          </p:cNvSpPr>
          <p:nvPr>
            <p:ph type="sldNum" sz="quarter" idx="4"/>
          </p:nvPr>
        </p:nvSpPr>
        <p:spPr bwMode="auto">
          <a:xfrm>
            <a:off x="8018883" y="6153150"/>
            <a:ext cx="896517"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A5E55A7B-7854-E145-92D9-B491DF4BAE2D}" type="slidenum">
              <a:rPr lang="en-US" smtClean="0"/>
              <a:pPr/>
              <a:t>‹#›</a:t>
            </a:fld>
            <a:r>
              <a:rPr lang="en-US" dirty="0" smtClean="0"/>
              <a:t> </a:t>
            </a:r>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98" r:id="rId2"/>
    <p:sldLayoutId id="2147483796" r:id="rId3"/>
    <p:sldLayoutId id="2147483799" r:id="rId4"/>
    <p:sldLayoutId id="2147483797" r:id="rId5"/>
    <p:sldLayoutId id="2147483800"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hd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9.png"/><Relationship Id="rId9" Type="http://schemas.openxmlformats.org/officeDocument/2006/relationships/image" Target="../media/image20.jpg"/><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tellar.cct.lsu.edu/files/hpx_master/docs/htm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99222" y="4260258"/>
            <a:ext cx="8493824" cy="898198"/>
          </a:xfrm>
        </p:spPr>
        <p:txBody>
          <a:bodyPr/>
          <a:lstStyle/>
          <a:p>
            <a:r>
              <a:rPr lang="en-US" sz="3200" dirty="0" smtClean="0"/>
              <a:t>XPRESS Project Update</a:t>
            </a:r>
            <a:endParaRPr lang="en-US" sz="3200" dirty="0"/>
          </a:p>
        </p:txBody>
      </p:sp>
      <p:sp>
        <p:nvSpPr>
          <p:cNvPr id="11" name="Subtitle 10"/>
          <p:cNvSpPr>
            <a:spLocks noGrp="1"/>
          </p:cNvSpPr>
          <p:nvPr>
            <p:ph type="subTitle" idx="1"/>
          </p:nvPr>
        </p:nvSpPr>
        <p:spPr/>
        <p:txBody>
          <a:bodyPr/>
          <a:lstStyle/>
          <a:p>
            <a:r>
              <a:rPr lang="en-US" sz="2000" dirty="0" smtClean="0"/>
              <a:t>Ron Brightwell, Technical Manager</a:t>
            </a:r>
          </a:p>
          <a:p>
            <a:r>
              <a:rPr lang="en-US" sz="2000" dirty="0" smtClean="0"/>
              <a:t>Scalable System Software Department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this HPX-3….</a:t>
            </a:r>
            <a:endParaRPr lang="en-US" dirty="0"/>
          </a:p>
        </p:txBody>
      </p:sp>
      <p:pic>
        <p:nvPicPr>
          <p:cNvPr id="6" name="Content Placeholder 5" descr="hpx-3.tiff"/>
          <p:cNvPicPr>
            <a:picLocks noGrp="1" noChangeAspect="1"/>
          </p:cNvPicPr>
          <p:nvPr>
            <p:ph idx="1"/>
          </p:nvPr>
        </p:nvPicPr>
        <p:blipFill>
          <a:blip r:embed="rId2">
            <a:extLst>
              <a:ext uri="{28A0092B-C50C-407E-A947-70E740481C1C}">
                <a14:useLocalDpi xmlns:a14="http://schemas.microsoft.com/office/drawing/2010/main" val="0"/>
              </a:ext>
            </a:extLst>
          </a:blip>
          <a:srcRect l="8875" r="8875"/>
          <a:stretch>
            <a:fillRect/>
          </a:stretch>
        </p:blipFill>
        <p:spPr/>
      </p:pic>
      <p:sp>
        <p:nvSpPr>
          <p:cNvPr id="4" name="Slide Number Placeholder 3"/>
          <p:cNvSpPr>
            <a:spLocks noGrp="1"/>
          </p:cNvSpPr>
          <p:nvPr>
            <p:ph type="sldNum" sz="quarter" idx="12"/>
          </p:nvPr>
        </p:nvSpPr>
        <p:spPr/>
        <p:txBody>
          <a:bodyPr/>
          <a:lstStyle/>
          <a:p>
            <a:fld id="{A5E55A7B-7854-E145-92D9-B491DF4BAE2D}"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X-Stack PI Meeting - March 20, 2013</a:t>
            </a:r>
            <a:endParaRPr lang="en-US" dirty="0"/>
          </a:p>
        </p:txBody>
      </p:sp>
    </p:spTree>
    <p:extLst>
      <p:ext uri="{BB962C8B-B14F-4D97-AF65-F5344CB8AC3E}">
        <p14:creationId xmlns:p14="http://schemas.microsoft.com/office/powerpoint/2010/main" val="1434181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Parcel Subsystem</a:t>
            </a:r>
            <a:endParaRPr lang="en-US" dirty="0"/>
          </a:p>
        </p:txBody>
      </p:sp>
      <p:sp>
        <p:nvSpPr>
          <p:cNvPr id="3" name="Content Placeholder 2"/>
          <p:cNvSpPr>
            <a:spLocks noGrp="1"/>
          </p:cNvSpPr>
          <p:nvPr>
            <p:ph idx="1"/>
          </p:nvPr>
        </p:nvSpPr>
        <p:spPr/>
        <p:txBody>
          <a:bodyPr/>
          <a:lstStyle/>
          <a:p>
            <a:r>
              <a:rPr lang="en-US" dirty="0" smtClean="0"/>
              <a:t>Performance of existing TCP transport has been improved</a:t>
            </a:r>
          </a:p>
          <a:p>
            <a:r>
              <a:rPr lang="en-US" dirty="0" smtClean="0"/>
              <a:t>Added shared memory transport</a:t>
            </a:r>
          </a:p>
          <a:p>
            <a:r>
              <a:rPr lang="en-US" dirty="0" smtClean="0"/>
              <a:t>IB verbs transport is currently being developed</a:t>
            </a:r>
          </a:p>
          <a:p>
            <a:r>
              <a:rPr lang="en-US" dirty="0" smtClean="0"/>
              <a:t>Added possibility to compress byte stream</a:t>
            </a:r>
          </a:p>
          <a:p>
            <a:pPr lvl="1"/>
            <a:r>
              <a:rPr lang="en-US" dirty="0" smtClean="0"/>
              <a:t>Beneficial for </a:t>
            </a:r>
            <a:r>
              <a:rPr lang="en-US" smtClean="0"/>
              <a:t>larger messages</a:t>
            </a:r>
            <a:endParaRPr lang="en-US" dirty="0" smtClean="0"/>
          </a:p>
          <a:p>
            <a:r>
              <a:rPr lang="en-US" dirty="0" smtClean="0"/>
              <a:t>Support for special message handling is currently being added</a:t>
            </a:r>
          </a:p>
          <a:p>
            <a:pPr lvl="1"/>
            <a:r>
              <a:rPr lang="en-US" dirty="0" smtClean="0"/>
              <a:t>Message coalescing</a:t>
            </a:r>
          </a:p>
          <a:p>
            <a:pPr lvl="1"/>
            <a:r>
              <a:rPr lang="en-US" dirty="0" smtClean="0"/>
              <a:t>Removal of duplicate messages</a:t>
            </a:r>
          </a:p>
          <a:p>
            <a:pPr marL="0" indent="0">
              <a:buNone/>
            </a:pPr>
            <a:endParaRPr lang="en-US" dirty="0"/>
          </a:p>
        </p:txBody>
      </p:sp>
      <p:sp>
        <p:nvSpPr>
          <p:cNvPr id="7" name="Footer Placeholder 6"/>
          <p:cNvSpPr>
            <a:spLocks noGrp="1"/>
          </p:cNvSpPr>
          <p:nvPr>
            <p:ph type="ftr" sz="quarter" idx="3"/>
          </p:nvPr>
        </p:nvSpPr>
        <p:spPr/>
        <p:txBody>
          <a:bodyPr/>
          <a:lstStyle/>
          <a:p>
            <a:r>
              <a:rPr lang="en-US" smtClean="0"/>
              <a:t>X-Stack PI Meeting - March 20, 2013</a:t>
            </a:r>
            <a:endParaRPr lang="en-US" dirty="0"/>
          </a:p>
        </p:txBody>
      </p:sp>
      <p:sp>
        <p:nvSpPr>
          <p:cNvPr id="8" name="Slide Number Placeholder 7"/>
          <p:cNvSpPr>
            <a:spLocks noGrp="1"/>
          </p:cNvSpPr>
          <p:nvPr>
            <p:ph type="sldNum" sz="quarter" idx="12"/>
          </p:nvPr>
        </p:nvSpPr>
        <p:spPr/>
        <p:txBody>
          <a:bodyPr/>
          <a:lstStyle/>
          <a:p>
            <a:fld id="{A5E55A7B-7854-E145-92D9-B491DF4BAE2D}" type="slidenum">
              <a:rPr lang="en-US" smtClean="0"/>
              <a:pPr/>
              <a:t>11</a:t>
            </a:fld>
            <a:endParaRPr lang="en-US" dirty="0"/>
          </a:p>
        </p:txBody>
      </p:sp>
    </p:spTree>
    <p:extLst>
      <p:ext uri="{BB962C8B-B14F-4D97-AF65-F5344CB8AC3E}">
        <p14:creationId xmlns:p14="http://schemas.microsoft.com/office/powerpoint/2010/main" val="11606706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Threading Subsystem</a:t>
            </a:r>
            <a:endParaRPr lang="en-US" dirty="0"/>
          </a:p>
        </p:txBody>
      </p:sp>
      <p:sp>
        <p:nvSpPr>
          <p:cNvPr id="5" name="Content Placeholder 4"/>
          <p:cNvSpPr>
            <a:spLocks noGrp="1"/>
          </p:cNvSpPr>
          <p:nvPr>
            <p:ph idx="1"/>
          </p:nvPr>
        </p:nvSpPr>
        <p:spPr/>
        <p:txBody>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pPr marL="0" indent="0">
              <a:buNone/>
            </a:pPr>
            <a:endParaRPr lang="en-US" sz="2000" dirty="0" smtClean="0"/>
          </a:p>
          <a:p>
            <a:r>
              <a:rPr lang="en-US" sz="2000" dirty="0" smtClean="0"/>
              <a:t>Average amortized overhead for full life cycle of null thread: 700ns</a:t>
            </a:r>
          </a:p>
          <a:p>
            <a:r>
              <a:rPr lang="en-US" sz="2000" dirty="0" smtClean="0"/>
              <a:t>More work needed: NUMA awareness!</a:t>
            </a:r>
            <a:endParaRPr lang="en-US" sz="2000" dirty="0"/>
          </a:p>
        </p:txBody>
      </p:sp>
      <p:pic>
        <p:nvPicPr>
          <p:cNvPr id="6" name="Picture 5"/>
          <p:cNvPicPr>
            <a:picLocks noChangeAspect="1"/>
          </p:cNvPicPr>
          <p:nvPr/>
        </p:nvPicPr>
        <p:blipFill>
          <a:blip r:embed="rId3"/>
          <a:stretch>
            <a:fillRect/>
          </a:stretch>
        </p:blipFill>
        <p:spPr>
          <a:xfrm>
            <a:off x="4689087" y="1338075"/>
            <a:ext cx="4110584" cy="2975106"/>
          </a:xfrm>
          <a:prstGeom prst="rect">
            <a:avLst/>
          </a:prstGeom>
        </p:spPr>
      </p:pic>
      <p:pic>
        <p:nvPicPr>
          <p:cNvPr id="7" name="Picture 6"/>
          <p:cNvPicPr>
            <a:picLocks noChangeAspect="1"/>
          </p:cNvPicPr>
          <p:nvPr/>
        </p:nvPicPr>
        <p:blipFill>
          <a:blip r:embed="rId4"/>
          <a:stretch>
            <a:fillRect/>
          </a:stretch>
        </p:blipFill>
        <p:spPr>
          <a:xfrm>
            <a:off x="304178" y="1338075"/>
            <a:ext cx="4110584" cy="2975106"/>
          </a:xfrm>
          <a:prstGeom prst="rect">
            <a:avLst/>
          </a:prstGeom>
        </p:spPr>
      </p:pic>
      <p:sp>
        <p:nvSpPr>
          <p:cNvPr id="8" name="TextBox 7"/>
          <p:cNvSpPr txBox="1"/>
          <p:nvPr/>
        </p:nvSpPr>
        <p:spPr>
          <a:xfrm>
            <a:off x="575176" y="4235796"/>
            <a:ext cx="3250835" cy="369332"/>
          </a:xfrm>
          <a:prstGeom prst="rect">
            <a:avLst/>
          </a:prstGeom>
          <a:noFill/>
        </p:spPr>
        <p:txBody>
          <a:bodyPr wrap="none" rtlCol="0">
            <a:spAutoFit/>
          </a:bodyPr>
          <a:lstStyle/>
          <a:p>
            <a:r>
              <a:rPr lang="en-US" dirty="0" smtClean="0"/>
              <a:t>AMD Opteron 6272 (2.1 GHz)</a:t>
            </a:r>
            <a:endParaRPr lang="en-US" dirty="0"/>
          </a:p>
        </p:txBody>
      </p:sp>
      <p:sp>
        <p:nvSpPr>
          <p:cNvPr id="9" name="TextBox 8"/>
          <p:cNvSpPr txBox="1"/>
          <p:nvPr/>
        </p:nvSpPr>
        <p:spPr>
          <a:xfrm>
            <a:off x="4689087" y="4201091"/>
            <a:ext cx="3969957" cy="369332"/>
          </a:xfrm>
          <a:prstGeom prst="rect">
            <a:avLst/>
          </a:prstGeom>
          <a:noFill/>
        </p:spPr>
        <p:txBody>
          <a:bodyPr wrap="none" rtlCol="0">
            <a:spAutoFit/>
          </a:bodyPr>
          <a:lstStyle/>
          <a:p>
            <a:r>
              <a:rPr lang="en-US" dirty="0" smtClean="0"/>
              <a:t>Intel </a:t>
            </a:r>
            <a:r>
              <a:rPr lang="en-US" dirty="0" err="1" smtClean="0"/>
              <a:t>Sandybridge</a:t>
            </a:r>
            <a:r>
              <a:rPr lang="en-US" dirty="0" smtClean="0"/>
              <a:t> E5 2690 (2.9 GHz)</a:t>
            </a:r>
            <a:endParaRPr lang="en-US" dirty="0"/>
          </a:p>
        </p:txBody>
      </p:sp>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12</a:t>
            </a:fld>
            <a:endParaRPr lang="en-US" dirty="0"/>
          </a:p>
        </p:txBody>
      </p:sp>
    </p:spTree>
    <p:extLst>
      <p:ext uri="{BB962C8B-B14F-4D97-AF65-F5344CB8AC3E}">
        <p14:creationId xmlns:p14="http://schemas.microsoft.com/office/powerpoint/2010/main" val="37216351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501"/>
          </a:xfrm>
        </p:spPr>
        <p:txBody>
          <a:bodyPr/>
          <a:lstStyle/>
          <a:p>
            <a:r>
              <a:rPr lang="en-US" sz="3200" dirty="0"/>
              <a:t>Runtime Software Architecture: Parcel Handler</a:t>
            </a:r>
          </a:p>
        </p:txBody>
      </p:sp>
      <p:sp>
        <p:nvSpPr>
          <p:cNvPr id="3" name="Content Placeholder 2"/>
          <p:cNvSpPr>
            <a:spLocks noGrp="1"/>
          </p:cNvSpPr>
          <p:nvPr>
            <p:ph sz="half" idx="1"/>
          </p:nvPr>
        </p:nvSpPr>
        <p:spPr>
          <a:xfrm>
            <a:off x="457200" y="1162654"/>
            <a:ext cx="4038600" cy="4525963"/>
          </a:xfrm>
        </p:spPr>
        <p:txBody>
          <a:bodyPr/>
          <a:lstStyle/>
          <a:p>
            <a:r>
              <a:rPr lang="en-US" sz="2000" dirty="0" smtClean="0"/>
              <a:t>Preparation for HPX-4 runtime software development</a:t>
            </a:r>
          </a:p>
          <a:p>
            <a:r>
              <a:rPr lang="en-US" sz="2000" dirty="0" smtClean="0"/>
              <a:t>Defines runtime software services</a:t>
            </a:r>
          </a:p>
          <a:p>
            <a:r>
              <a:rPr lang="en-US" sz="2000" dirty="0" smtClean="0"/>
              <a:t>Establishes dispatch tree</a:t>
            </a:r>
          </a:p>
          <a:p>
            <a:r>
              <a:rPr lang="en-US" sz="2000" dirty="0" smtClean="0"/>
              <a:t>Specifies interfaces to:</a:t>
            </a:r>
          </a:p>
          <a:p>
            <a:pPr lvl="1"/>
            <a:r>
              <a:rPr lang="en-US" sz="1600" dirty="0" smtClean="0"/>
              <a:t>Memory &amp; DMA controller</a:t>
            </a:r>
          </a:p>
          <a:p>
            <a:pPr lvl="1"/>
            <a:r>
              <a:rPr lang="en-US" sz="1600" dirty="0" smtClean="0"/>
              <a:t>Network interface controller</a:t>
            </a:r>
          </a:p>
          <a:p>
            <a:pPr lvl="1"/>
            <a:r>
              <a:rPr lang="en-US" sz="1600" dirty="0" smtClean="0"/>
              <a:t>Operating System</a:t>
            </a:r>
          </a:p>
          <a:p>
            <a:pPr lvl="1"/>
            <a:r>
              <a:rPr lang="en-US" sz="1600" dirty="0" smtClean="0"/>
              <a:t>Thread manager</a:t>
            </a:r>
            <a:endParaRPr lang="en-US" sz="2000" dirty="0" smtClean="0"/>
          </a:p>
          <a:p>
            <a:r>
              <a:rPr lang="en-US" sz="2000" dirty="0" smtClean="0"/>
              <a:t>Incorporates LCO operation</a:t>
            </a:r>
          </a:p>
          <a:p>
            <a:r>
              <a:rPr lang="en-US" sz="2000" dirty="0" smtClean="0"/>
              <a:t>Logical queuing </a:t>
            </a:r>
          </a:p>
          <a:p>
            <a:pPr lvl="1"/>
            <a:r>
              <a:rPr lang="en-US" sz="1600" dirty="0" smtClean="0"/>
              <a:t>Not necessarily implemented</a:t>
            </a:r>
            <a:endParaRPr lang="en-US" sz="1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830" y="1740728"/>
            <a:ext cx="5097170" cy="33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X-Stack PI Meeting - March 20, 2013</a:t>
            </a:r>
            <a:endParaRPr lang="en-US"/>
          </a:p>
        </p:txBody>
      </p:sp>
      <p:sp>
        <p:nvSpPr>
          <p:cNvPr id="6" name="Slide Number Placeholder 5"/>
          <p:cNvSpPr>
            <a:spLocks noGrp="1"/>
          </p:cNvSpPr>
          <p:nvPr>
            <p:ph type="sldNum" sz="quarter" idx="12"/>
          </p:nvPr>
        </p:nvSpPr>
        <p:spPr/>
        <p:txBody>
          <a:bodyPr/>
          <a:lstStyle/>
          <a:p>
            <a:fld id="{A5E55A7B-7854-E145-92D9-B491DF4BAE2D}" type="slidenum">
              <a:rPr lang="en-US" smtClean="0"/>
              <a:pPr/>
              <a:t>13</a:t>
            </a:fld>
            <a:endParaRPr lang="en-US"/>
          </a:p>
        </p:txBody>
      </p:sp>
    </p:spTree>
    <p:extLst>
      <p:ext uri="{BB962C8B-B14F-4D97-AF65-F5344CB8AC3E}">
        <p14:creationId xmlns:p14="http://schemas.microsoft.com/office/powerpoint/2010/main" val="6830734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6501"/>
          </a:xfrm>
        </p:spPr>
        <p:txBody>
          <a:bodyPr/>
          <a:lstStyle/>
          <a:p>
            <a:r>
              <a:rPr lang="en-US" sz="3600" dirty="0" smtClean="0"/>
              <a:t>RIOS – Runtime Interface to OS</a:t>
            </a:r>
            <a:endParaRPr lang="en-US" sz="3600" dirty="0"/>
          </a:p>
        </p:txBody>
      </p:sp>
      <p:sp>
        <p:nvSpPr>
          <p:cNvPr id="3" name="Content Placeholder 2"/>
          <p:cNvSpPr>
            <a:spLocks noGrp="1"/>
          </p:cNvSpPr>
          <p:nvPr>
            <p:ph idx="1"/>
          </p:nvPr>
        </p:nvSpPr>
        <p:spPr>
          <a:xfrm>
            <a:off x="457200" y="1141310"/>
            <a:ext cx="8229600" cy="4525963"/>
          </a:xfrm>
        </p:spPr>
        <p:txBody>
          <a:bodyPr/>
          <a:lstStyle/>
          <a:p>
            <a:r>
              <a:rPr lang="en-US" sz="2400" dirty="0" smtClean="0"/>
              <a:t>Key logical element to OpenX system software architecture</a:t>
            </a:r>
          </a:p>
          <a:p>
            <a:r>
              <a:rPr lang="en-US" sz="2400" dirty="0" smtClean="0"/>
              <a:t>Establishes mutual relationships and protocol requirements between new runtime systems and lightweight kernel OS</a:t>
            </a:r>
          </a:p>
          <a:p>
            <a:r>
              <a:rPr lang="en-US" sz="2400" dirty="0" smtClean="0"/>
              <a:t>Initial boundaries being established bottom up: from internal OS and runtime system designs</a:t>
            </a:r>
          </a:p>
          <a:p>
            <a:r>
              <a:rPr lang="en-US" sz="2400" dirty="0" smtClean="0"/>
              <a:t>IU specifying interface from HPX-4 runtime side</a:t>
            </a:r>
          </a:p>
          <a:p>
            <a:pPr lvl="1"/>
            <a:r>
              <a:rPr lang="en-US" sz="2000" dirty="0" smtClean="0"/>
              <a:t>Processor cores – dedicated, shared, or unavailable</a:t>
            </a:r>
          </a:p>
          <a:p>
            <a:pPr lvl="1"/>
            <a:r>
              <a:rPr lang="en-US" sz="2000" dirty="0" smtClean="0"/>
              <a:t>Physical memory blocks – allocated/de-allocated</a:t>
            </a:r>
          </a:p>
          <a:p>
            <a:pPr lvl="1"/>
            <a:r>
              <a:rPr lang="en-US" sz="2000" dirty="0" smtClean="0"/>
              <a:t>Virtual address space assignments</a:t>
            </a:r>
          </a:p>
          <a:p>
            <a:pPr lvl="1"/>
            <a:r>
              <a:rPr lang="en-US" sz="2000" dirty="0" smtClean="0"/>
              <a:t>Channel access to network for parcel transfer</a:t>
            </a:r>
          </a:p>
          <a:p>
            <a:pPr lvl="1"/>
            <a:r>
              <a:rPr lang="en-US" sz="2000" dirty="0" smtClean="0"/>
              <a:t>Error detection</a:t>
            </a:r>
          </a:p>
          <a:p>
            <a:r>
              <a:rPr lang="en-US" sz="2400" dirty="0" smtClean="0"/>
              <a:t>Sandia working on identifying OS/hardware mechanisms</a:t>
            </a:r>
            <a:endParaRPr lang="en-US" sz="2400" dirty="0"/>
          </a:p>
        </p:txBody>
      </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14</a:t>
            </a:fld>
            <a:endParaRPr lang="en-US" dirty="0"/>
          </a:p>
        </p:txBody>
      </p:sp>
    </p:spTree>
    <p:extLst>
      <p:ext uri="{BB962C8B-B14F-4D97-AF65-F5344CB8AC3E}">
        <p14:creationId xmlns:p14="http://schemas.microsoft.com/office/powerpoint/2010/main" val="952566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LXK Lightweight Operating System</a:t>
            </a:r>
            <a:endParaRPr lang="en-US" dirty="0"/>
          </a:p>
        </p:txBody>
      </p:sp>
      <p:sp>
        <p:nvSpPr>
          <p:cNvPr id="3" name="Content Placeholder 2"/>
          <p:cNvSpPr>
            <a:spLocks noGrp="1"/>
          </p:cNvSpPr>
          <p:nvPr>
            <p:ph idx="1"/>
          </p:nvPr>
        </p:nvSpPr>
        <p:spPr/>
        <p:txBody>
          <a:bodyPr/>
          <a:lstStyle/>
          <a:p>
            <a:r>
              <a:rPr lang="en-US" dirty="0" smtClean="0"/>
              <a:t>Completed initial analysis of HPX-3 requirements</a:t>
            </a:r>
          </a:p>
          <a:p>
            <a:pPr lvl="1"/>
            <a:r>
              <a:rPr lang="en-US" dirty="0" smtClean="0"/>
              <a:t>Dynamic memory management</a:t>
            </a:r>
          </a:p>
          <a:p>
            <a:pPr lvl="2"/>
            <a:r>
              <a:rPr lang="en-US" dirty="0" smtClean="0"/>
              <a:t>Non-physically contiguous allocation</a:t>
            </a:r>
          </a:p>
          <a:p>
            <a:pPr lvl="2"/>
            <a:r>
              <a:rPr lang="en-US" dirty="0" smtClean="0"/>
              <a:t>Allow runtime to manage virtual-to-physical binding</a:t>
            </a:r>
          </a:p>
          <a:p>
            <a:pPr lvl="1"/>
            <a:r>
              <a:rPr lang="en-US" dirty="0" smtClean="0"/>
              <a:t>Dynamic library support (</a:t>
            </a:r>
            <a:r>
              <a:rPr lang="en-US" dirty="0" err="1" smtClean="0"/>
              <a:t>dlopen</a:t>
            </a:r>
            <a:r>
              <a:rPr lang="en-US" dirty="0" smtClean="0"/>
              <a:t>)</a:t>
            </a:r>
          </a:p>
          <a:p>
            <a:pPr lvl="1"/>
            <a:r>
              <a:rPr lang="en-US" dirty="0" smtClean="0"/>
              <a:t>I/O forwarding</a:t>
            </a:r>
          </a:p>
          <a:p>
            <a:pPr lvl="1"/>
            <a:r>
              <a:rPr lang="en-US" dirty="0" smtClean="0"/>
              <a:t>Intra-node IPC via Portals 4</a:t>
            </a:r>
          </a:p>
          <a:p>
            <a:pPr lvl="2"/>
            <a:r>
              <a:rPr lang="en-US" dirty="0" smtClean="0"/>
              <a:t>XPMEM over SMARTMAP for Portals 4 progress engine</a:t>
            </a:r>
          </a:p>
          <a:p>
            <a:r>
              <a:rPr lang="en-US" dirty="0" err="1" smtClean="0"/>
              <a:t>InfiniBand</a:t>
            </a:r>
            <a:r>
              <a:rPr lang="en-US" dirty="0" smtClean="0"/>
              <a:t> support</a:t>
            </a:r>
          </a:p>
          <a:p>
            <a:pPr lvl="1"/>
            <a:r>
              <a:rPr lang="en-US" dirty="0" err="1" smtClean="0"/>
              <a:t>Mellanox</a:t>
            </a:r>
            <a:r>
              <a:rPr lang="en-US" dirty="0" smtClean="0"/>
              <a:t> NICs working again</a:t>
            </a:r>
          </a:p>
          <a:p>
            <a:pPr lvl="1"/>
            <a:r>
              <a:rPr lang="en-US" dirty="0" smtClean="0"/>
              <a:t>Added support for </a:t>
            </a:r>
            <a:r>
              <a:rPr lang="en-US" dirty="0" err="1" smtClean="0"/>
              <a:t>Qlogic</a:t>
            </a:r>
            <a:endParaRPr lang="en-US" dirty="0" smtClean="0"/>
          </a:p>
          <a:p>
            <a:r>
              <a:rPr lang="en-US" dirty="0" smtClean="0"/>
              <a:t>Integrating Hydra PMI daemon into persistent runtime</a:t>
            </a:r>
          </a:p>
          <a:p>
            <a:pPr lvl="1"/>
            <a:r>
              <a:rPr lang="en-US" dirty="0" smtClean="0"/>
              <a:t>Support for multi-node process creation</a:t>
            </a:r>
            <a:endParaRPr lang="en-US" dirty="0"/>
          </a:p>
        </p:txBody>
      </p:sp>
      <p:sp>
        <p:nvSpPr>
          <p:cNvPr id="8" name="Footer Placeholder 7"/>
          <p:cNvSpPr>
            <a:spLocks noGrp="1"/>
          </p:cNvSpPr>
          <p:nvPr>
            <p:ph type="ftr" sz="quarter" idx="3"/>
          </p:nvPr>
        </p:nvSpPr>
        <p:spPr/>
        <p:txBody>
          <a:bodyPr/>
          <a:lstStyle/>
          <a:p>
            <a:r>
              <a:rPr lang="en-US" smtClean="0"/>
              <a:t>X-Stack PI Meeting - March 20, 2013</a:t>
            </a:r>
            <a:endParaRPr lang="en-US" dirty="0"/>
          </a:p>
        </p:txBody>
      </p:sp>
      <p:sp>
        <p:nvSpPr>
          <p:cNvPr id="9" name="Slide Number Placeholder 8"/>
          <p:cNvSpPr>
            <a:spLocks noGrp="1"/>
          </p:cNvSpPr>
          <p:nvPr>
            <p:ph type="sldNum" sz="quarter" idx="12"/>
          </p:nvPr>
        </p:nvSpPr>
        <p:spPr/>
        <p:txBody>
          <a:bodyPr/>
          <a:lstStyle/>
          <a:p>
            <a:fld id="{A5E55A7B-7854-E145-92D9-B491DF4BAE2D}" type="slidenum">
              <a:rPr lang="en-US" smtClean="0"/>
              <a:pPr/>
              <a:t>15</a:t>
            </a:fld>
            <a:endParaRPr lang="en-US" dirty="0"/>
          </a:p>
        </p:txBody>
      </p:sp>
    </p:spTree>
    <p:extLst>
      <p:ext uri="{BB962C8B-B14F-4D97-AF65-F5344CB8AC3E}">
        <p14:creationId xmlns:p14="http://schemas.microsoft.com/office/powerpoint/2010/main" val="27560809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17500"/>
            <a:ext cx="8061325" cy="668338"/>
          </a:xfrm>
        </p:spPr>
        <p:txBody>
          <a:bodyPr rtlCol="0">
            <a:noAutofit/>
          </a:bodyPr>
          <a:lstStyle/>
          <a:p>
            <a:pPr eaLnBrk="1" fontAlgn="auto" hangingPunct="1">
              <a:spcAft>
                <a:spcPts val="0"/>
              </a:spcAft>
              <a:defRPr/>
            </a:pPr>
            <a:r>
              <a:rPr lang="en-US" sz="3600" dirty="0" smtClean="0">
                <a:ea typeface="+mj-ea"/>
              </a:rPr>
              <a:t>Performance Infrastructure Unification</a:t>
            </a:r>
            <a:endParaRPr lang="en-US" sz="3600" dirty="0">
              <a:ea typeface="+mj-ea"/>
            </a:endParaRPr>
          </a:p>
        </p:txBody>
      </p:sp>
      <p:sp>
        <p:nvSpPr>
          <p:cNvPr id="17411" name="Content Placeholder 2"/>
          <p:cNvSpPr>
            <a:spLocks noGrp="1"/>
          </p:cNvSpPr>
          <p:nvPr>
            <p:ph idx="1"/>
          </p:nvPr>
        </p:nvSpPr>
        <p:spPr>
          <a:xfrm>
            <a:off x="400050" y="1143000"/>
            <a:ext cx="8582025" cy="4776788"/>
          </a:xfrm>
        </p:spPr>
        <p:txBody>
          <a:bodyPr/>
          <a:lstStyle/>
          <a:p>
            <a:r>
              <a:rPr lang="en-US" sz="2000" dirty="0" smtClean="0">
                <a:latin typeface="Helvetica" charset="0"/>
                <a:ea typeface="ＭＳ Ｐゴシック" charset="0"/>
                <a:cs typeface="ＭＳ Ｐゴシック" charset="0"/>
              </a:rPr>
              <a:t>Gathering performance information</a:t>
            </a:r>
            <a:endParaRPr lang="en-US" sz="20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Dynamic hardware resource utilization </a:t>
            </a:r>
            <a:r>
              <a:rPr lang="en-US" sz="1800" dirty="0" smtClean="0">
                <a:latin typeface="Helvetica" charset="0"/>
                <a:ea typeface="ＭＳ Ｐゴシック" charset="0"/>
                <a:cs typeface="ＭＳ Ｐゴシック" charset="0"/>
              </a:rPr>
              <a:t>information</a:t>
            </a:r>
          </a:p>
          <a:p>
            <a:pPr lvl="2"/>
            <a:r>
              <a:rPr lang="en-US" sz="1600" dirty="0" err="1" smtClean="0">
                <a:latin typeface="Helvetica" charset="0"/>
                <a:ea typeface="ＭＳ Ｐゴシック" charset="0"/>
                <a:cs typeface="ＭＳ Ｐゴシック" charset="0"/>
              </a:rPr>
              <a:t>RCRdaemon</a:t>
            </a:r>
            <a:r>
              <a:rPr lang="en-US" sz="1600" dirty="0" smtClean="0">
                <a:latin typeface="Helvetica" charset="0"/>
                <a:ea typeface="ＭＳ Ｐゴシック" charset="0"/>
                <a:cs typeface="ＭＳ Ｐゴシック" charset="0"/>
              </a:rPr>
              <a:t> (RENCI)</a:t>
            </a:r>
            <a:endParaRPr lang="en-US" sz="16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Dynamic application parallelization/performance information (</a:t>
            </a:r>
            <a:r>
              <a:rPr lang="en-US" sz="1800" dirty="0" smtClean="0">
                <a:latin typeface="Helvetica" charset="0"/>
                <a:ea typeface="ＭＳ Ｐゴシック" charset="0"/>
                <a:cs typeface="ＭＳ Ｐゴシック" charset="0"/>
              </a:rPr>
              <a:t>LSU)</a:t>
            </a:r>
            <a:endParaRPr lang="en-US" sz="18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Information on current location of </a:t>
            </a:r>
            <a:r>
              <a:rPr lang="en-US" sz="1800" dirty="0" smtClean="0">
                <a:latin typeface="Helvetica" charset="0"/>
                <a:ea typeface="ＭＳ Ｐゴシック" charset="0"/>
                <a:cs typeface="ＭＳ Ｐゴシック" charset="0"/>
              </a:rPr>
              <a:t>application</a:t>
            </a:r>
          </a:p>
          <a:p>
            <a:pPr lvl="2"/>
            <a:r>
              <a:rPr lang="en-US" sz="1600" dirty="0" smtClean="0">
                <a:latin typeface="Helvetica" charset="0"/>
                <a:ea typeface="ＭＳ Ｐゴシック" charset="0"/>
                <a:cs typeface="ＭＳ Ｐゴシック" charset="0"/>
              </a:rPr>
              <a:t>TAU libraries (Oregon)</a:t>
            </a:r>
            <a:endParaRPr lang="en-US" sz="1600" dirty="0">
              <a:latin typeface="Helvetica" charset="0"/>
              <a:ea typeface="ＭＳ Ｐゴシック" charset="0"/>
              <a:cs typeface="ＭＳ Ｐゴシック" charset="0"/>
            </a:endParaRPr>
          </a:p>
          <a:p>
            <a:r>
              <a:rPr lang="en-US" sz="2000" dirty="0" smtClean="0">
                <a:latin typeface="Helvetica" charset="0"/>
                <a:ea typeface="ＭＳ Ｐゴシック" charset="0"/>
                <a:cs typeface="ＭＳ Ｐゴシック" charset="0"/>
              </a:rPr>
              <a:t>Distributing performance information</a:t>
            </a:r>
            <a:endParaRPr lang="en-US" sz="20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General information </a:t>
            </a:r>
            <a:r>
              <a:rPr lang="en-US" sz="1800" dirty="0" smtClean="0">
                <a:latin typeface="Helvetica" charset="0"/>
                <a:ea typeface="ＭＳ Ｐゴシック" charset="0"/>
                <a:cs typeface="ＭＳ Ｐゴシック" charset="0"/>
              </a:rPr>
              <a:t>repository</a:t>
            </a:r>
          </a:p>
          <a:p>
            <a:pPr lvl="2"/>
            <a:r>
              <a:rPr lang="en-US" sz="1600" dirty="0" err="1" smtClean="0">
                <a:latin typeface="Helvetica" charset="0"/>
                <a:ea typeface="ＭＳ Ｐゴシック" charset="0"/>
                <a:cs typeface="ＭＳ Ｐゴシック" charset="0"/>
              </a:rPr>
              <a:t>RCRblackboard</a:t>
            </a:r>
            <a:r>
              <a:rPr lang="en-US" sz="1600" dirty="0" smtClean="0">
                <a:latin typeface="Helvetica" charset="0"/>
                <a:ea typeface="ＭＳ Ｐゴシック" charset="0"/>
                <a:cs typeface="ＭＳ Ｐゴシック" charset="0"/>
              </a:rPr>
              <a:t> </a:t>
            </a:r>
            <a:r>
              <a:rPr lang="en-US" sz="1600" dirty="0">
                <a:latin typeface="Helvetica" charset="0"/>
                <a:ea typeface="ＭＳ Ｐゴシック" charset="0"/>
                <a:cs typeface="ＭＳ Ｐゴシック" charset="0"/>
              </a:rPr>
              <a:t>(</a:t>
            </a:r>
            <a:r>
              <a:rPr lang="en-US" sz="1600" dirty="0" smtClean="0">
                <a:latin typeface="Helvetica" charset="0"/>
                <a:ea typeface="ＭＳ Ｐゴシック" charset="0"/>
                <a:cs typeface="ＭＳ Ｐゴシック" charset="0"/>
              </a:rPr>
              <a:t>RENCI)</a:t>
            </a:r>
            <a:endParaRPr lang="en-US" sz="16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Unified performance counter/event </a:t>
            </a:r>
            <a:r>
              <a:rPr lang="en-US" sz="1800" dirty="0" smtClean="0">
                <a:latin typeface="Helvetica" charset="0"/>
                <a:ea typeface="ＭＳ Ｐゴシック" charset="0"/>
                <a:cs typeface="ＭＳ Ｐゴシック" charset="0"/>
              </a:rPr>
              <a:t>interface</a:t>
            </a:r>
          </a:p>
          <a:p>
            <a:pPr lvl="2"/>
            <a:r>
              <a:rPr lang="en-US" sz="1600" dirty="0" smtClean="0">
                <a:latin typeface="Helvetica" charset="0"/>
                <a:ea typeface="ＭＳ Ｐゴシック" charset="0"/>
                <a:cs typeface="ＭＳ Ｐゴシック" charset="0"/>
              </a:rPr>
              <a:t>HPX-3 </a:t>
            </a:r>
            <a:r>
              <a:rPr lang="en-US" sz="1600" dirty="0">
                <a:latin typeface="Helvetica" charset="0"/>
                <a:ea typeface="ＭＳ Ｐゴシック" charset="0"/>
                <a:cs typeface="ＭＳ Ｐゴシック" charset="0"/>
              </a:rPr>
              <a:t>(</a:t>
            </a:r>
            <a:r>
              <a:rPr lang="en-US" sz="1600" dirty="0" smtClean="0">
                <a:latin typeface="Helvetica" charset="0"/>
                <a:ea typeface="ＭＳ Ｐゴシック" charset="0"/>
                <a:cs typeface="ＭＳ Ｐゴシック" charset="0"/>
              </a:rPr>
              <a:t>LSU)</a:t>
            </a:r>
            <a:endParaRPr lang="en-US" sz="1600" dirty="0">
              <a:latin typeface="Helvetica" charset="0"/>
              <a:ea typeface="ＭＳ Ｐゴシック" charset="0"/>
              <a:cs typeface="ＭＳ Ｐゴシック" charset="0"/>
            </a:endParaRPr>
          </a:p>
          <a:p>
            <a:r>
              <a:rPr lang="en-US" sz="2000" dirty="0" smtClean="0">
                <a:latin typeface="Helvetica" charset="0"/>
                <a:ea typeface="ＭＳ Ｐゴシック" charset="0"/>
                <a:cs typeface="ＭＳ Ｐゴシック" charset="0"/>
              </a:rPr>
              <a:t>Applying performance information</a:t>
            </a:r>
            <a:endParaRPr lang="en-US" sz="2000" dirty="0">
              <a:latin typeface="Helvetica" charset="0"/>
              <a:ea typeface="ＭＳ Ｐゴシック" charset="0"/>
              <a:cs typeface="ＭＳ Ｐゴシック" charset="0"/>
            </a:endParaRPr>
          </a:p>
          <a:p>
            <a:pPr lvl="1"/>
            <a:r>
              <a:rPr lang="en-US" sz="1800" dirty="0" smtClean="0">
                <a:latin typeface="Helvetica" charset="0"/>
                <a:ea typeface="ＭＳ Ｐゴシック" charset="0"/>
                <a:cs typeface="ＭＳ Ｐゴシック" charset="0"/>
              </a:rPr>
              <a:t>First and third </a:t>
            </a:r>
            <a:r>
              <a:rPr lang="en-US" sz="1800" dirty="0">
                <a:latin typeface="Helvetica" charset="0"/>
                <a:ea typeface="ＭＳ Ｐゴシック" charset="0"/>
                <a:cs typeface="ＭＳ Ｐゴシック" charset="0"/>
              </a:rPr>
              <a:t>person performance tool </a:t>
            </a:r>
            <a:r>
              <a:rPr lang="en-US" sz="1800" dirty="0" smtClean="0">
                <a:latin typeface="Helvetica" charset="0"/>
                <a:ea typeface="ＭＳ Ｐゴシック" charset="0"/>
                <a:cs typeface="ＭＳ Ｐゴシック" charset="0"/>
              </a:rPr>
              <a:t>GUI</a:t>
            </a:r>
            <a:endParaRPr lang="en-US" sz="1800" dirty="0">
              <a:latin typeface="Helvetica" charset="0"/>
              <a:ea typeface="ＭＳ Ｐゴシック" charset="0"/>
              <a:cs typeface="ＭＳ Ｐゴシック" charset="0"/>
            </a:endParaRPr>
          </a:p>
          <a:p>
            <a:pPr lvl="2"/>
            <a:r>
              <a:rPr lang="en-US" sz="1600" dirty="0" smtClean="0">
                <a:latin typeface="Helvetica" charset="0"/>
                <a:ea typeface="ＭＳ Ｐゴシック" charset="0"/>
                <a:cs typeface="ＭＳ Ｐゴシック" charset="0"/>
              </a:rPr>
              <a:t>TAU (Oregon)  </a:t>
            </a:r>
            <a:endParaRPr lang="en-US" sz="1600" dirty="0">
              <a:latin typeface="Helvetica" charset="0"/>
              <a:ea typeface="ＭＳ Ｐゴシック" charset="0"/>
              <a:cs typeface="ＭＳ Ｐゴシック" charset="0"/>
            </a:endParaRPr>
          </a:p>
          <a:p>
            <a:pPr lvl="1"/>
            <a:r>
              <a:rPr lang="en-US" sz="1800" dirty="0">
                <a:latin typeface="Helvetica" charset="0"/>
                <a:ea typeface="ＭＳ Ｐゴシック" charset="0"/>
                <a:cs typeface="ＭＳ Ｐゴシック" charset="0"/>
              </a:rPr>
              <a:t>Thread scheduling </a:t>
            </a:r>
            <a:r>
              <a:rPr lang="en-US" sz="1800" dirty="0" smtClean="0">
                <a:latin typeface="Helvetica" charset="0"/>
                <a:ea typeface="ＭＳ Ｐゴシック" charset="0"/>
                <a:cs typeface="ＭＳ Ｐゴシック" charset="0"/>
              </a:rPr>
              <a:t>adaption</a:t>
            </a:r>
          </a:p>
          <a:p>
            <a:pPr lvl="2"/>
            <a:r>
              <a:rPr lang="en-US" sz="1600" dirty="0" smtClean="0">
                <a:latin typeface="Helvetica" charset="0"/>
                <a:ea typeface="ＭＳ Ｐゴシック" charset="0"/>
                <a:cs typeface="ＭＳ Ｐゴシック" charset="0"/>
              </a:rPr>
              <a:t>HPX-3 </a:t>
            </a:r>
            <a:r>
              <a:rPr lang="en-US" sz="1600" dirty="0">
                <a:latin typeface="Helvetica" charset="0"/>
                <a:ea typeface="ＭＳ Ｐゴシック" charset="0"/>
                <a:cs typeface="ＭＳ Ｐゴシック" charset="0"/>
              </a:rPr>
              <a:t>(</a:t>
            </a:r>
            <a:r>
              <a:rPr lang="en-US" sz="1600" dirty="0" smtClean="0">
                <a:latin typeface="Helvetica" charset="0"/>
                <a:ea typeface="ＭＳ Ｐゴシック" charset="0"/>
                <a:cs typeface="ＭＳ Ｐゴシック" charset="0"/>
              </a:rPr>
              <a:t>LSU</a:t>
            </a:r>
            <a:r>
              <a:rPr lang="en-US" sz="1600" dirty="0">
                <a:latin typeface="Helvetica" charset="0"/>
                <a:ea typeface="ＭＳ Ｐゴシック" charset="0"/>
                <a:cs typeface="ＭＳ Ｐゴシック" charset="0"/>
              </a:rPr>
              <a:t>/</a:t>
            </a:r>
            <a:r>
              <a:rPr lang="en-US" sz="1600" dirty="0" smtClean="0">
                <a:latin typeface="Helvetica" charset="0"/>
                <a:ea typeface="ＭＳ Ｐゴシック" charset="0"/>
                <a:cs typeface="ＭＳ Ｐゴシック" charset="0"/>
              </a:rPr>
              <a:t>RENCI)</a:t>
            </a:r>
            <a:endParaRPr lang="en-US" sz="1600" dirty="0">
              <a:latin typeface="Helvetica" charset="0"/>
              <a:ea typeface="ＭＳ Ｐゴシック" charset="0"/>
              <a:cs typeface="ＭＳ Ｐゴシック" charset="0"/>
            </a:endParaRPr>
          </a:p>
        </p:txBody>
      </p:sp>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16</a:t>
            </a:fld>
            <a:endParaRPr lang="en-US" dirty="0"/>
          </a:p>
        </p:txBody>
      </p:sp>
    </p:spTree>
    <p:extLst>
      <p:ext uri="{BB962C8B-B14F-4D97-AF65-F5344CB8AC3E}">
        <p14:creationId xmlns:p14="http://schemas.microsoft.com/office/powerpoint/2010/main" val="374455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atin typeface="Calibri" charset="0"/>
              </a:rPr>
              <a:t>Progress on APEX Prototype</a:t>
            </a:r>
          </a:p>
        </p:txBody>
      </p:sp>
      <p:sp>
        <p:nvSpPr>
          <p:cNvPr id="3" name="Content Placeholder 2"/>
          <p:cNvSpPr>
            <a:spLocks noGrp="1"/>
          </p:cNvSpPr>
          <p:nvPr>
            <p:ph idx="1"/>
          </p:nvPr>
        </p:nvSpPr>
        <p:spPr>
          <a:xfrm>
            <a:off x="457200" y="1273635"/>
            <a:ext cx="8229600" cy="4994275"/>
          </a:xfrm>
        </p:spPr>
        <p:txBody>
          <a:bodyPr rtlCol="0">
            <a:normAutofit/>
          </a:bodyPr>
          <a:lstStyle/>
          <a:p>
            <a:pPr fontAlgn="auto">
              <a:spcAft>
                <a:spcPts val="0"/>
              </a:spcAft>
              <a:buFont typeface="Arial"/>
              <a:buChar char="•"/>
              <a:defRPr/>
            </a:pPr>
            <a:r>
              <a:rPr lang="en-US" dirty="0">
                <a:ea typeface="+mn-ea"/>
              </a:rPr>
              <a:t>Built on existing TAU measurement technology</a:t>
            </a:r>
          </a:p>
          <a:p>
            <a:pPr lvl="1" fontAlgn="auto">
              <a:spcAft>
                <a:spcPts val="0"/>
              </a:spcAft>
              <a:buFont typeface="Arial"/>
              <a:buChar char="–"/>
              <a:defRPr/>
            </a:pPr>
            <a:r>
              <a:rPr lang="en-US" dirty="0">
                <a:ea typeface="+mn-ea"/>
              </a:rPr>
              <a:t>Provides initial infrastructure for data collection, performance measurement output</a:t>
            </a:r>
          </a:p>
          <a:p>
            <a:pPr lvl="1" fontAlgn="auto">
              <a:spcAft>
                <a:spcPts val="0"/>
              </a:spcAft>
              <a:buFont typeface="Arial"/>
              <a:buChar char="–"/>
              <a:defRPr/>
            </a:pPr>
            <a:r>
              <a:rPr lang="en-US" dirty="0" smtClean="0">
                <a:ea typeface="+mn-ea"/>
              </a:rPr>
              <a:t>TAU </a:t>
            </a:r>
            <a:r>
              <a:rPr lang="en-US" dirty="0">
                <a:ea typeface="+mn-ea"/>
              </a:rPr>
              <a:t>configured with </a:t>
            </a:r>
            <a:r>
              <a:rPr lang="en-US" dirty="0" err="1">
                <a:ea typeface="+mn-ea"/>
              </a:rPr>
              <a:t>pthread</a:t>
            </a:r>
            <a:r>
              <a:rPr lang="en-US" dirty="0">
                <a:ea typeface="+mn-ea"/>
              </a:rPr>
              <a:t> support</a:t>
            </a:r>
          </a:p>
          <a:p>
            <a:pPr fontAlgn="auto">
              <a:spcAft>
                <a:spcPts val="0"/>
              </a:spcAft>
              <a:buFont typeface="Arial"/>
              <a:buChar char="•"/>
              <a:defRPr/>
            </a:pPr>
            <a:r>
              <a:rPr lang="en-US" dirty="0" smtClean="0">
                <a:ea typeface="+mn-ea"/>
              </a:rPr>
              <a:t>Integrate seamlessly with </a:t>
            </a:r>
            <a:r>
              <a:rPr lang="en-US" dirty="0">
                <a:ea typeface="+mn-ea"/>
              </a:rPr>
              <a:t>HPX-3 build </a:t>
            </a:r>
            <a:r>
              <a:rPr lang="en-US" dirty="0" smtClean="0">
                <a:ea typeface="+mn-ea"/>
              </a:rPr>
              <a:t>process</a:t>
            </a:r>
            <a:endParaRPr lang="en-US" dirty="0">
              <a:ea typeface="+mn-ea"/>
            </a:endParaRPr>
          </a:p>
          <a:p>
            <a:pPr lvl="1" fontAlgn="auto">
              <a:spcAft>
                <a:spcPts val="0"/>
              </a:spcAft>
              <a:buFont typeface="Arial"/>
              <a:buChar char="–"/>
              <a:defRPr/>
            </a:pPr>
            <a:r>
              <a:rPr lang="en-US" dirty="0">
                <a:ea typeface="+mn-ea"/>
              </a:rPr>
              <a:t>Easy integration with HPX-3 </a:t>
            </a:r>
            <a:r>
              <a:rPr lang="en-US" dirty="0" smtClean="0">
                <a:ea typeface="+mn-ea"/>
              </a:rPr>
              <a:t>configuration</a:t>
            </a:r>
          </a:p>
          <a:p>
            <a:pPr lvl="1" fontAlgn="auto">
              <a:spcAft>
                <a:spcPts val="0"/>
              </a:spcAft>
              <a:buFont typeface="Arial"/>
              <a:buChar char="–"/>
              <a:defRPr/>
            </a:pPr>
            <a:r>
              <a:rPr lang="en-US" dirty="0">
                <a:ea typeface="+mn-ea"/>
              </a:rPr>
              <a:t>C++ library, configured with </a:t>
            </a:r>
            <a:r>
              <a:rPr lang="en-US" dirty="0" err="1">
                <a:ea typeface="+mn-ea"/>
              </a:rPr>
              <a:t>Cmake</a:t>
            </a:r>
            <a:endParaRPr lang="en-US" dirty="0">
              <a:ea typeface="+mn-ea"/>
            </a:endParaRPr>
          </a:p>
          <a:p>
            <a:pPr lvl="1" fontAlgn="auto">
              <a:spcAft>
                <a:spcPts val="0"/>
              </a:spcAft>
              <a:buFont typeface="Arial"/>
              <a:buChar char="–"/>
              <a:defRPr/>
            </a:pPr>
            <a:r>
              <a:rPr lang="en-US" dirty="0" smtClean="0">
                <a:ea typeface="+mn-ea"/>
              </a:rPr>
              <a:t>Define APEX_ROOT, TAU_ROOT, pass to HPX-3 configuration, build HPX-3 as usual</a:t>
            </a:r>
          </a:p>
          <a:p>
            <a:pPr lvl="2" fontAlgn="auto">
              <a:spcAft>
                <a:spcPts val="0"/>
              </a:spcAft>
              <a:buFont typeface="Arial"/>
              <a:buChar char="•"/>
              <a:defRPr/>
            </a:pPr>
            <a:r>
              <a:rPr lang="en-US" dirty="0" smtClean="0">
                <a:ea typeface="+mn-ea"/>
              </a:rPr>
              <a:t>If APEX variables are not defined, normal HPX-3 build</a:t>
            </a:r>
          </a:p>
          <a:p>
            <a:pPr lvl="1" fontAlgn="auto">
              <a:spcAft>
                <a:spcPts val="0"/>
              </a:spcAft>
              <a:buFont typeface="Arial"/>
              <a:buChar char="–"/>
              <a:defRPr/>
            </a:pPr>
            <a:r>
              <a:rPr lang="en-US" dirty="0" smtClean="0">
                <a:ea typeface="+mn-ea"/>
              </a:rPr>
              <a:t>Execute </a:t>
            </a:r>
            <a:r>
              <a:rPr lang="en-US" dirty="0">
                <a:ea typeface="+mn-ea"/>
              </a:rPr>
              <a:t>HPX-3 application with </a:t>
            </a:r>
            <a:r>
              <a:rPr lang="en-US" dirty="0" err="1" smtClean="0">
                <a:latin typeface="Courier"/>
                <a:ea typeface="+mn-ea"/>
                <a:cs typeface="Courier"/>
              </a:rPr>
              <a:t>tau_exec</a:t>
            </a:r>
            <a:endParaRPr lang="en-US" dirty="0" smtClean="0">
              <a:ea typeface="+mn-ea"/>
            </a:endParaRPr>
          </a:p>
          <a:p>
            <a:pPr lvl="2" fontAlgn="auto">
              <a:spcAft>
                <a:spcPts val="0"/>
              </a:spcAft>
              <a:buFont typeface="Arial"/>
              <a:buChar char="•"/>
              <a:defRPr/>
            </a:pPr>
            <a:r>
              <a:rPr lang="en-US" dirty="0" smtClean="0">
                <a:ea typeface="+mn-ea"/>
                <a:cs typeface="Courier"/>
              </a:rPr>
              <a:t>Needed to preload </a:t>
            </a:r>
            <a:r>
              <a:rPr lang="en-US" dirty="0" err="1" smtClean="0">
                <a:ea typeface="+mn-ea"/>
                <a:cs typeface="Courier"/>
              </a:rPr>
              <a:t>pthread</a:t>
            </a:r>
            <a:r>
              <a:rPr lang="en-US" dirty="0" smtClean="0">
                <a:ea typeface="+mn-ea"/>
                <a:cs typeface="Courier"/>
              </a:rPr>
              <a:t> wrapper library</a:t>
            </a:r>
          </a:p>
          <a:p>
            <a:pPr lvl="2" fontAlgn="auto">
              <a:spcAft>
                <a:spcPts val="0"/>
              </a:spcAft>
              <a:buFont typeface="Arial"/>
              <a:buChar char="•"/>
              <a:defRPr/>
            </a:pPr>
            <a:r>
              <a:rPr lang="en-US" dirty="0" smtClean="0">
                <a:ea typeface="+mn-ea"/>
                <a:cs typeface="Courier"/>
              </a:rPr>
              <a:t>Eventually get rid of with link parameters</a:t>
            </a:r>
          </a:p>
        </p:txBody>
      </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17</a:t>
            </a:fld>
            <a:endParaRPr lang="en-US" dirty="0"/>
          </a:p>
        </p:txBody>
      </p:sp>
    </p:spTree>
    <p:extLst>
      <p:ext uri="{BB962C8B-B14F-4D97-AF65-F5344CB8AC3E}">
        <p14:creationId xmlns:p14="http://schemas.microsoft.com/office/powerpoint/2010/main" val="478633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atin typeface="Calibri" charset="0"/>
              </a:rPr>
              <a:t>HPX-3 Performance Counters</a:t>
            </a:r>
          </a:p>
        </p:txBody>
      </p:sp>
      <p:sp>
        <p:nvSpPr>
          <p:cNvPr id="3" name="Content Placeholder 2"/>
          <p:cNvSpPr>
            <a:spLocks noGrp="1"/>
          </p:cNvSpPr>
          <p:nvPr>
            <p:ph idx="1"/>
          </p:nvPr>
        </p:nvSpPr>
        <p:spPr>
          <a:xfrm>
            <a:off x="457200" y="1164780"/>
            <a:ext cx="8229600" cy="5070475"/>
          </a:xfrm>
        </p:spPr>
        <p:txBody>
          <a:bodyPr rtlCol="0">
            <a:normAutofit/>
          </a:bodyPr>
          <a:lstStyle/>
          <a:p>
            <a:pPr fontAlgn="auto">
              <a:spcAft>
                <a:spcPts val="0"/>
              </a:spcAft>
              <a:buFont typeface="Arial"/>
              <a:buChar char="•"/>
              <a:defRPr/>
            </a:pPr>
            <a:r>
              <a:rPr lang="en-US" dirty="0" smtClean="0">
                <a:ea typeface="+mn-ea"/>
              </a:rPr>
              <a:t>HPX-3 has support for performance counters</a:t>
            </a:r>
          </a:p>
          <a:p>
            <a:pPr marL="457200" lvl="1" indent="0" fontAlgn="auto">
              <a:spcAft>
                <a:spcPts val="0"/>
              </a:spcAft>
              <a:buFont typeface="Arial"/>
              <a:buNone/>
              <a:defRPr/>
            </a:pPr>
            <a:r>
              <a:rPr lang="en-US" dirty="0">
                <a:ea typeface="+mn-ea"/>
              </a:rPr>
              <a:t>--</a:t>
            </a:r>
            <a:r>
              <a:rPr lang="en-US" dirty="0" err="1">
                <a:ea typeface="+mn-ea"/>
              </a:rPr>
              <a:t>hpx:print-counter</a:t>
            </a:r>
            <a:r>
              <a:rPr lang="en-US" dirty="0">
                <a:ea typeface="+mn-ea"/>
              </a:rPr>
              <a:t> &lt;counter name&gt;</a:t>
            </a:r>
          </a:p>
          <a:p>
            <a:pPr marL="457200" lvl="1" indent="0" fontAlgn="auto">
              <a:spcAft>
                <a:spcPts val="0"/>
              </a:spcAft>
              <a:buFont typeface="Arial"/>
              <a:buNone/>
              <a:defRPr/>
            </a:pPr>
            <a:r>
              <a:rPr lang="en-US" dirty="0">
                <a:ea typeface="+mn-ea"/>
              </a:rPr>
              <a:t>--</a:t>
            </a:r>
            <a:r>
              <a:rPr lang="en-US" dirty="0" err="1">
                <a:ea typeface="+mn-ea"/>
              </a:rPr>
              <a:t>hpx:print-counter-interval</a:t>
            </a:r>
            <a:r>
              <a:rPr lang="en-US" dirty="0">
                <a:ea typeface="+mn-ea"/>
              </a:rPr>
              <a:t> &lt;period</a:t>
            </a:r>
            <a:r>
              <a:rPr lang="en-US" dirty="0" smtClean="0">
                <a:ea typeface="+mn-ea"/>
              </a:rPr>
              <a:t>&gt;</a:t>
            </a:r>
          </a:p>
          <a:p>
            <a:pPr lvl="1" fontAlgn="auto">
              <a:spcAft>
                <a:spcPts val="0"/>
              </a:spcAft>
              <a:buFont typeface="Arial"/>
              <a:buChar char="–"/>
              <a:defRPr/>
            </a:pPr>
            <a:r>
              <a:rPr lang="en-US" dirty="0" smtClean="0">
                <a:ea typeface="+mn-ea"/>
              </a:rPr>
              <a:t>Counter Examples:</a:t>
            </a:r>
          </a:p>
          <a:p>
            <a:pPr lvl="2" fontAlgn="auto">
              <a:spcAft>
                <a:spcPts val="0"/>
              </a:spcAft>
              <a:buFont typeface="Arial"/>
              <a:buChar char="•"/>
              <a:defRPr/>
            </a:pPr>
            <a:r>
              <a:rPr lang="en-US" dirty="0" smtClean="0">
                <a:ea typeface="+mn-ea"/>
              </a:rPr>
              <a:t>Thread queue length, thread counts, thread idle rate</a:t>
            </a:r>
          </a:p>
          <a:p>
            <a:pPr lvl="1" fontAlgn="auto">
              <a:spcAft>
                <a:spcPts val="0"/>
              </a:spcAft>
              <a:buFont typeface="Arial"/>
              <a:buChar char="–"/>
              <a:defRPr/>
            </a:pPr>
            <a:r>
              <a:rPr lang="en-US" dirty="0" smtClean="0">
                <a:ea typeface="+mn-ea"/>
              </a:rPr>
              <a:t>Periodically sampled and/or reported at termination</a:t>
            </a:r>
          </a:p>
          <a:p>
            <a:pPr lvl="1" fontAlgn="auto">
              <a:spcAft>
                <a:spcPts val="0"/>
              </a:spcAft>
              <a:buFont typeface="Arial"/>
              <a:buChar char="–"/>
              <a:defRPr/>
            </a:pPr>
            <a:r>
              <a:rPr lang="en-US" dirty="0" smtClean="0">
                <a:ea typeface="+mn-ea"/>
              </a:rPr>
              <a:t>Need to make available to APEX</a:t>
            </a:r>
          </a:p>
          <a:p>
            <a:pPr fontAlgn="auto">
              <a:spcAft>
                <a:spcPts val="0"/>
              </a:spcAft>
              <a:buFont typeface="Arial"/>
              <a:buChar char="•"/>
              <a:defRPr/>
            </a:pPr>
            <a:r>
              <a:rPr lang="en-US" dirty="0" smtClean="0">
                <a:ea typeface="+mn-ea"/>
              </a:rPr>
              <a:t>HPX-3 modified to record counters to APEX</a:t>
            </a:r>
          </a:p>
          <a:p>
            <a:pPr lvl="1" fontAlgn="auto">
              <a:spcAft>
                <a:spcPts val="0"/>
              </a:spcAft>
              <a:buFont typeface="Arial"/>
              <a:buChar char="–"/>
              <a:defRPr/>
            </a:pPr>
            <a:r>
              <a:rPr lang="en-US" dirty="0" smtClean="0">
                <a:ea typeface="+mn-ea"/>
              </a:rPr>
              <a:t>Counter values captured at interval and exit</a:t>
            </a:r>
          </a:p>
          <a:p>
            <a:pPr lvl="1" fontAlgn="auto">
              <a:spcAft>
                <a:spcPts val="0"/>
              </a:spcAft>
              <a:buFont typeface="Arial"/>
              <a:buChar char="–"/>
              <a:defRPr/>
            </a:pPr>
            <a:r>
              <a:rPr lang="en-US" dirty="0" smtClean="0">
                <a:ea typeface="+mn-ea"/>
              </a:rPr>
              <a:t>Required a new TAU counter type: </a:t>
            </a:r>
            <a:r>
              <a:rPr lang="en-US" i="1" dirty="0" smtClean="0">
                <a:ea typeface="+mn-ea"/>
              </a:rPr>
              <a:t>context user event</a:t>
            </a:r>
          </a:p>
          <a:p>
            <a:pPr fontAlgn="auto">
              <a:spcAft>
                <a:spcPts val="0"/>
              </a:spcAft>
              <a:buFont typeface="Arial"/>
              <a:buChar char="•"/>
              <a:defRPr/>
            </a:pPr>
            <a:r>
              <a:rPr lang="en-US" dirty="0" smtClean="0">
                <a:ea typeface="+mn-ea"/>
              </a:rPr>
              <a:t>Conventional process/OS thread dimensions</a:t>
            </a:r>
          </a:p>
          <a:p>
            <a:pPr lvl="1" fontAlgn="auto">
              <a:spcAft>
                <a:spcPts val="0"/>
              </a:spcAft>
              <a:buFont typeface="Arial"/>
              <a:buChar char="–"/>
              <a:defRPr/>
            </a:pPr>
            <a:r>
              <a:rPr lang="en-US" dirty="0" smtClean="0">
                <a:ea typeface="+mn-ea"/>
              </a:rPr>
              <a:t>No </a:t>
            </a:r>
            <a:r>
              <a:rPr lang="en-US" dirty="0" err="1" smtClean="0">
                <a:ea typeface="+mn-ea"/>
              </a:rPr>
              <a:t>ParalleX</a:t>
            </a:r>
            <a:r>
              <a:rPr lang="en-US" dirty="0" smtClean="0">
                <a:ea typeface="+mn-ea"/>
              </a:rPr>
              <a:t> model specific measurements yet</a:t>
            </a:r>
          </a:p>
        </p:txBody>
      </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18</a:t>
            </a:fld>
            <a:endParaRPr lang="en-US" dirty="0"/>
          </a:p>
        </p:txBody>
      </p:sp>
    </p:spTree>
    <p:extLst>
      <p:ext uri="{BB962C8B-B14F-4D97-AF65-F5344CB8AC3E}">
        <p14:creationId xmlns:p14="http://schemas.microsoft.com/office/powerpoint/2010/main" val="38414249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Calibri" charset="0"/>
              </a:rPr>
              <a:t>HPX-3 Performance Counters</a:t>
            </a:r>
          </a:p>
        </p:txBody>
      </p:sp>
      <p:pic>
        <p:nvPicPr>
          <p:cNvPr id="614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887345"/>
            <a:ext cx="719137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gtc1-counters.png"/>
          <p:cNvPicPr>
            <a:picLocks noGrp="1" noChangeAspect="1"/>
          </p:cNvPicPr>
          <p:nvPr>
            <p:ph idx="1"/>
          </p:nvPr>
        </p:nvPicPr>
        <p:blipFill>
          <a:blip r:embed="rId4">
            <a:extLst>
              <a:ext uri="{28A0092B-C50C-407E-A947-70E740481C1C}">
                <a14:useLocalDpi xmlns:a14="http://schemas.microsoft.com/office/drawing/2010/main" val="0"/>
              </a:ext>
            </a:extLst>
          </a:blip>
          <a:srcRect b="4849"/>
          <a:stretch>
            <a:fillRect/>
          </a:stretch>
        </p:blipFill>
        <p:spPr>
          <a:xfrm>
            <a:off x="755650" y="1870913"/>
            <a:ext cx="8229600" cy="4525962"/>
          </a:xfrm>
        </p:spPr>
      </p:pic>
      <p:sp>
        <p:nvSpPr>
          <p:cNvPr id="6" name="Curved Down Arrow 5"/>
          <p:cNvSpPr>
            <a:spLocks noChangeArrowheads="1"/>
          </p:cNvSpPr>
          <p:nvPr/>
        </p:nvSpPr>
        <p:spPr bwMode="auto">
          <a:xfrm rot="2288155">
            <a:off x="3535363" y="1135828"/>
            <a:ext cx="1262062" cy="865187"/>
          </a:xfrm>
          <a:prstGeom prst="curvedDownArrow">
            <a:avLst>
              <a:gd name="adj1" fmla="val 24994"/>
              <a:gd name="adj2" fmla="val 49995"/>
              <a:gd name="adj3" fmla="val 25000"/>
            </a:avLst>
          </a:prstGeom>
          <a:solidFill>
            <a:srgbClr val="FF0000"/>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latin typeface="+mn-lt"/>
              <a:ea typeface="+mn-ea"/>
              <a:cs typeface="+mn-cs"/>
            </a:endParaRPr>
          </a:p>
        </p:txBody>
      </p:sp>
      <p:sp>
        <p:nvSpPr>
          <p:cNvPr id="6150" name="TextBox 2"/>
          <p:cNvSpPr txBox="1">
            <a:spLocks noChangeArrowheads="1"/>
          </p:cNvSpPr>
          <p:nvPr/>
        </p:nvSpPr>
        <p:spPr bwMode="auto">
          <a:xfrm>
            <a:off x="7396163" y="946988"/>
            <a:ext cx="1747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HPX previously</a:t>
            </a:r>
            <a:br>
              <a:rPr lang="en-US" dirty="0"/>
            </a:br>
            <a:r>
              <a:rPr lang="en-US" dirty="0"/>
              <a:t>output to screen</a:t>
            </a:r>
          </a:p>
          <a:p>
            <a:r>
              <a:rPr lang="en-US" dirty="0"/>
              <a:t>or text file</a:t>
            </a:r>
          </a:p>
        </p:txBody>
      </p:sp>
      <p:sp>
        <p:nvSpPr>
          <p:cNvPr id="6151" name="TextBox 6"/>
          <p:cNvSpPr txBox="1">
            <a:spLocks noChangeArrowheads="1"/>
          </p:cNvSpPr>
          <p:nvPr/>
        </p:nvSpPr>
        <p:spPr bwMode="auto">
          <a:xfrm>
            <a:off x="46038" y="5548018"/>
            <a:ext cx="1244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TAU profile</a:t>
            </a:r>
            <a:br>
              <a:rPr lang="en-US" dirty="0"/>
            </a:br>
            <a:r>
              <a:rPr lang="en-US" dirty="0"/>
              <a:t>from APEX</a:t>
            </a:r>
            <a:br>
              <a:rPr lang="en-US" dirty="0"/>
            </a:br>
            <a:r>
              <a:rPr lang="en-US" dirty="0"/>
              <a:t>integration</a:t>
            </a:r>
          </a:p>
        </p:txBody>
      </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3" name="Slide Number Placeholder 2"/>
          <p:cNvSpPr>
            <a:spLocks noGrp="1"/>
          </p:cNvSpPr>
          <p:nvPr>
            <p:ph type="sldNum" sz="quarter" idx="12"/>
          </p:nvPr>
        </p:nvSpPr>
        <p:spPr/>
        <p:txBody>
          <a:bodyPr/>
          <a:lstStyle/>
          <a:p>
            <a:fld id="{A5E55A7B-7854-E145-92D9-B491DF4BAE2D}" type="slidenum">
              <a:rPr lang="en-US" smtClean="0"/>
              <a:pPr/>
              <a:t>19</a:t>
            </a:fld>
            <a:endParaRPr lang="en-US" dirty="0"/>
          </a:p>
        </p:txBody>
      </p:sp>
    </p:spTree>
    <p:extLst>
      <p:ext uri="{BB962C8B-B14F-4D97-AF65-F5344CB8AC3E}">
        <p14:creationId xmlns:p14="http://schemas.microsoft.com/office/powerpoint/2010/main" val="4020975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Goal</a:t>
            </a:r>
            <a:endParaRPr lang="en-US" dirty="0"/>
          </a:p>
        </p:txBody>
      </p:sp>
      <p:sp>
        <p:nvSpPr>
          <p:cNvPr id="5" name="Content Placeholder 4"/>
          <p:cNvSpPr>
            <a:spLocks noGrp="1"/>
          </p:cNvSpPr>
          <p:nvPr>
            <p:ph idx="1"/>
          </p:nvPr>
        </p:nvSpPr>
        <p:spPr/>
        <p:txBody>
          <a:bodyPr/>
          <a:lstStyle/>
          <a:p>
            <a:r>
              <a:rPr lang="en-US" dirty="0" smtClean="0"/>
              <a:t>R&amp;D of OpenX software architecture for exascale computing</a:t>
            </a:r>
          </a:p>
          <a:p>
            <a:r>
              <a:rPr lang="en-US" dirty="0" smtClean="0"/>
              <a:t>Four thrust areas</a:t>
            </a:r>
          </a:p>
          <a:p>
            <a:pPr lvl="1"/>
            <a:r>
              <a:rPr lang="en-US" dirty="0" smtClean="0"/>
              <a:t>HPX runtime system based on the </a:t>
            </a:r>
            <a:r>
              <a:rPr lang="en-US" dirty="0" err="1" smtClean="0"/>
              <a:t>ParalleX</a:t>
            </a:r>
            <a:r>
              <a:rPr lang="en-US" dirty="0" smtClean="0"/>
              <a:t> execution model that supports dynamic resource management and task scheduling</a:t>
            </a:r>
          </a:p>
          <a:p>
            <a:pPr lvl="1"/>
            <a:r>
              <a:rPr lang="en-US" dirty="0" smtClean="0"/>
              <a:t>LXK lightweight operating system based on the Kitten OS that exposes critical resources to HPX runtime system</a:t>
            </a:r>
          </a:p>
          <a:p>
            <a:pPr lvl="1"/>
            <a:r>
              <a:rPr lang="en-US" dirty="0" smtClean="0"/>
              <a:t>Runtime Interface to OS (RIOS) definition and description of the interaction between HPX and LXK</a:t>
            </a:r>
          </a:p>
          <a:p>
            <a:pPr lvl="1"/>
            <a:r>
              <a:rPr lang="en-US" dirty="0" smtClean="0"/>
              <a:t>Support for legacy MPI and OpenMP codes within OpenX</a:t>
            </a:r>
          </a:p>
          <a:p>
            <a:pPr lvl="1"/>
            <a:endParaRPr lang="en-US" dirty="0"/>
          </a:p>
        </p:txBody>
      </p:sp>
      <p:grpSp>
        <p:nvGrpSpPr>
          <p:cNvPr id="14" name="Group 13"/>
          <p:cNvGrpSpPr/>
          <p:nvPr/>
        </p:nvGrpSpPr>
        <p:grpSpPr>
          <a:xfrm>
            <a:off x="72435" y="5093231"/>
            <a:ext cx="9064413" cy="1219200"/>
            <a:chOff x="72435" y="4890581"/>
            <a:chExt cx="9064413" cy="1219200"/>
          </a:xfrm>
        </p:grpSpPr>
        <p:pic>
          <p:nvPicPr>
            <p:cNvPr id="6" name="Picture 5" descr="LS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440" y="4890581"/>
              <a:ext cx="1625600" cy="1219200"/>
            </a:xfrm>
            <a:prstGeom prst="rect">
              <a:avLst/>
            </a:prstGeom>
          </p:spPr>
        </p:pic>
        <p:pic>
          <p:nvPicPr>
            <p:cNvPr id="7" name="Picture 6" descr="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5" y="4953420"/>
              <a:ext cx="685800" cy="981278"/>
            </a:xfrm>
            <a:prstGeom prst="rect">
              <a:avLst/>
            </a:prstGeom>
          </p:spPr>
        </p:pic>
        <p:pic>
          <p:nvPicPr>
            <p:cNvPr id="8" name="Picture 7" descr="logo-LB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 y="4912770"/>
              <a:ext cx="1447800" cy="914400"/>
            </a:xfrm>
            <a:prstGeom prst="rect">
              <a:avLst/>
            </a:prstGeom>
          </p:spPr>
        </p:pic>
        <p:pic>
          <p:nvPicPr>
            <p:cNvPr id="9" name="Picture 8" descr="OakRidgeNationalLaboratory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6040" y="5127372"/>
              <a:ext cx="1447800" cy="745617"/>
            </a:xfrm>
            <a:prstGeom prst="rect">
              <a:avLst/>
            </a:prstGeom>
          </p:spPr>
        </p:pic>
        <p:pic>
          <p:nvPicPr>
            <p:cNvPr id="10" name="Picture 9" descr="oregon-logo.na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448" y="5036753"/>
              <a:ext cx="914400" cy="914400"/>
            </a:xfrm>
            <a:prstGeom prst="rect">
              <a:avLst/>
            </a:prstGeom>
          </p:spPr>
        </p:pic>
        <p:pic>
          <p:nvPicPr>
            <p:cNvPr id="11" name="Picture 10" descr="UNC_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1555" y="5127372"/>
              <a:ext cx="762000" cy="613833"/>
            </a:xfrm>
            <a:prstGeom prst="rect">
              <a:avLst/>
            </a:prstGeom>
          </p:spPr>
        </p:pic>
        <p:pic>
          <p:nvPicPr>
            <p:cNvPr id="12" name="Picture 11" descr="Logo_of_University_of_Houston_Athletic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1640" y="5036753"/>
              <a:ext cx="838200" cy="795660"/>
            </a:xfrm>
            <a:prstGeom prst="rect">
              <a:avLst/>
            </a:prstGeom>
          </p:spPr>
        </p:pic>
        <p:pic>
          <p:nvPicPr>
            <p:cNvPr id="13" name="Picture 12" descr="snl-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7795" y="5127372"/>
              <a:ext cx="1447800" cy="555923"/>
            </a:xfrm>
            <a:prstGeom prst="rect">
              <a:avLst/>
            </a:prstGeom>
          </p:spPr>
        </p:pic>
      </p:gr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3" name="Slide Number Placeholder 2"/>
          <p:cNvSpPr>
            <a:spLocks noGrp="1"/>
          </p:cNvSpPr>
          <p:nvPr>
            <p:ph type="sldNum" sz="quarter" idx="12"/>
          </p:nvPr>
        </p:nvSpPr>
        <p:spPr/>
        <p:txBody>
          <a:bodyPr/>
          <a:lstStyle/>
          <a:p>
            <a:fld id="{A5E55A7B-7854-E145-92D9-B491DF4BAE2D}" type="slidenum">
              <a:rPr lang="en-US" smtClean="0"/>
              <a:pPr/>
              <a:t>2</a:t>
            </a:fld>
            <a:endParaRPr lang="en-US" dirty="0"/>
          </a:p>
        </p:txBody>
      </p:sp>
    </p:spTree>
    <p:extLst>
      <p:ext uri="{BB962C8B-B14F-4D97-AF65-F5344CB8AC3E}">
        <p14:creationId xmlns:p14="http://schemas.microsoft.com/office/powerpoint/2010/main" val="39001712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descr="gtc12-detailed-vali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705150"/>
            <a:ext cx="8758237"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US">
                <a:latin typeface="Calibri" charset="0"/>
              </a:rPr>
              <a:t>HPX-3 Timers</a:t>
            </a:r>
          </a:p>
        </p:txBody>
      </p:sp>
      <p:sp>
        <p:nvSpPr>
          <p:cNvPr id="8196" name="Content Placeholder 2"/>
          <p:cNvSpPr>
            <a:spLocks noGrp="1"/>
          </p:cNvSpPr>
          <p:nvPr>
            <p:ph idx="1"/>
          </p:nvPr>
        </p:nvSpPr>
        <p:spPr>
          <a:xfrm>
            <a:off x="263677" y="5811079"/>
            <a:ext cx="8229600" cy="642411"/>
          </a:xfrm>
        </p:spPr>
        <p:txBody>
          <a:bodyPr anchor="b"/>
          <a:lstStyle/>
          <a:p>
            <a:pPr marL="0" indent="0">
              <a:buNone/>
            </a:pPr>
            <a:endParaRPr lang="en-US" sz="1800" dirty="0" smtClean="0">
              <a:latin typeface="Calibri" charset="0"/>
            </a:endParaRPr>
          </a:p>
          <a:p>
            <a:pPr marL="0" indent="0">
              <a:buNone/>
            </a:pPr>
            <a:endParaRPr lang="en-US" sz="1800" dirty="0">
              <a:latin typeface="Calibri" charset="0"/>
            </a:endParaRPr>
          </a:p>
          <a:p>
            <a:pPr marL="0" indent="0">
              <a:buNone/>
            </a:pPr>
            <a:endParaRPr lang="en-US" sz="1800" dirty="0" smtClean="0">
              <a:latin typeface="Calibri" charset="0"/>
            </a:endParaRPr>
          </a:p>
          <a:p>
            <a:r>
              <a:rPr lang="en-US" sz="1800" dirty="0" smtClean="0">
                <a:latin typeface="Calibri" charset="0"/>
              </a:rPr>
              <a:t>Instrumented </a:t>
            </a:r>
            <a:r>
              <a:rPr lang="en-US" sz="1800" dirty="0">
                <a:latin typeface="Calibri" charset="0"/>
              </a:rPr>
              <a:t>the thread scheduler</a:t>
            </a:r>
          </a:p>
          <a:p>
            <a:r>
              <a:rPr lang="en-US" sz="1800" dirty="0">
                <a:latin typeface="Calibri" charset="0"/>
              </a:rPr>
              <a:t>Separates scheduler time from executing user-level threads</a:t>
            </a:r>
          </a:p>
        </p:txBody>
      </p:sp>
      <p:sp>
        <p:nvSpPr>
          <p:cNvPr id="8197" name="TextBox 4"/>
          <p:cNvSpPr txBox="1">
            <a:spLocks noChangeArrowheads="1"/>
          </p:cNvSpPr>
          <p:nvPr/>
        </p:nvSpPr>
        <p:spPr bwMode="auto">
          <a:xfrm>
            <a:off x="2133600" y="2590800"/>
            <a:ext cx="1309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HPX </a:t>
            </a:r>
            <a:r>
              <a:rPr lang="ja-JP" altLang="en-US"/>
              <a:t>“</a:t>
            </a:r>
            <a:r>
              <a:rPr lang="en-US"/>
              <a:t>main</a:t>
            </a:r>
            <a:r>
              <a:rPr lang="ja-JP" altLang="en-US"/>
              <a:t>”</a:t>
            </a:r>
            <a:endParaRPr lang="en-US"/>
          </a:p>
        </p:txBody>
      </p:sp>
      <p:sp>
        <p:nvSpPr>
          <p:cNvPr id="8198" name="TextBox 5"/>
          <p:cNvSpPr txBox="1">
            <a:spLocks noChangeArrowheads="1"/>
          </p:cNvSpPr>
          <p:nvPr/>
        </p:nvSpPr>
        <p:spPr bwMode="auto">
          <a:xfrm>
            <a:off x="3959225" y="1944688"/>
            <a:ext cx="1598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HPX thread scheduler loop</a:t>
            </a:r>
          </a:p>
        </p:txBody>
      </p:sp>
      <p:sp>
        <p:nvSpPr>
          <p:cNvPr id="8199" name="TextBox 6"/>
          <p:cNvSpPr txBox="1">
            <a:spLocks noChangeArrowheads="1"/>
          </p:cNvSpPr>
          <p:nvPr/>
        </p:nvSpPr>
        <p:spPr bwMode="auto">
          <a:xfrm>
            <a:off x="6151563" y="3963988"/>
            <a:ext cx="1598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HPX </a:t>
            </a:r>
            <a:r>
              <a:rPr lang="ja-JP" altLang="en-US"/>
              <a:t>“</a:t>
            </a:r>
            <a:r>
              <a:rPr lang="en-US"/>
              <a:t>helper</a:t>
            </a:r>
            <a:r>
              <a:rPr lang="ja-JP" altLang="en-US"/>
              <a:t>”</a:t>
            </a:r>
            <a:r>
              <a:rPr lang="en-US"/>
              <a:t> OS threads</a:t>
            </a:r>
          </a:p>
        </p:txBody>
      </p:sp>
      <p:sp>
        <p:nvSpPr>
          <p:cNvPr id="8200" name="TextBox 7"/>
          <p:cNvSpPr txBox="1">
            <a:spLocks noChangeArrowheads="1"/>
          </p:cNvSpPr>
          <p:nvPr/>
        </p:nvSpPr>
        <p:spPr bwMode="auto">
          <a:xfrm rot="-5400000">
            <a:off x="8081963" y="3862388"/>
            <a:ext cx="156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HPX user level</a:t>
            </a:r>
          </a:p>
        </p:txBody>
      </p:sp>
      <p:cxnSp>
        <p:nvCxnSpPr>
          <p:cNvPr id="9" name="Straight Arrow Connector 8"/>
          <p:cNvCxnSpPr>
            <a:cxnSpLocks noChangeShapeType="1"/>
          </p:cNvCxnSpPr>
          <p:nvPr/>
        </p:nvCxnSpPr>
        <p:spPr bwMode="auto">
          <a:xfrm flipV="1">
            <a:off x="2794000" y="2109788"/>
            <a:ext cx="0" cy="38417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 name="Straight Arrow Connector 9"/>
          <p:cNvCxnSpPr>
            <a:cxnSpLocks noChangeShapeType="1"/>
            <a:stCxn id="8198" idx="2"/>
          </p:cNvCxnSpPr>
          <p:nvPr/>
        </p:nvCxnSpPr>
        <p:spPr bwMode="auto">
          <a:xfrm>
            <a:off x="4759325" y="2590800"/>
            <a:ext cx="0" cy="51435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Arrow Connector 10"/>
          <p:cNvCxnSpPr>
            <a:cxnSpLocks noChangeShapeType="1"/>
            <a:stCxn id="8199" idx="0"/>
          </p:cNvCxnSpPr>
          <p:nvPr/>
        </p:nvCxnSpPr>
        <p:spPr bwMode="auto">
          <a:xfrm flipV="1">
            <a:off x="6951663" y="3252788"/>
            <a:ext cx="4762" cy="71120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H="1">
            <a:off x="6951663" y="4610100"/>
            <a:ext cx="4762" cy="55562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a:stCxn id="8200" idx="0"/>
          </p:cNvCxnSpPr>
          <p:nvPr/>
        </p:nvCxnSpPr>
        <p:spPr bwMode="auto">
          <a:xfrm flipH="1">
            <a:off x="8353425" y="4046538"/>
            <a:ext cx="325438" cy="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206" name="TextBox 13"/>
          <p:cNvSpPr txBox="1">
            <a:spLocks noChangeArrowheads="1"/>
          </p:cNvSpPr>
          <p:nvPr/>
        </p:nvSpPr>
        <p:spPr bwMode="auto">
          <a:xfrm>
            <a:off x="1635125" y="4029075"/>
            <a:ext cx="215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GTCX on 1 node of ACISS cluster at UO</a:t>
            </a:r>
          </a:p>
          <a:p>
            <a:r>
              <a:rPr lang="en-US"/>
              <a:t>* 20 / 80 OS threads</a:t>
            </a:r>
            <a:br>
              <a:rPr lang="en-US"/>
            </a:br>
            <a:r>
              <a:rPr lang="en-US"/>
              <a:t>* 12 cores (user)</a:t>
            </a:r>
          </a:p>
        </p:txBody>
      </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3" name="Slide Number Placeholder 2"/>
          <p:cNvSpPr>
            <a:spLocks noGrp="1"/>
          </p:cNvSpPr>
          <p:nvPr>
            <p:ph type="sldNum" sz="quarter" idx="12"/>
          </p:nvPr>
        </p:nvSpPr>
        <p:spPr/>
        <p:txBody>
          <a:bodyPr/>
          <a:lstStyle/>
          <a:p>
            <a:fld id="{A5E55A7B-7854-E145-92D9-B491DF4BAE2D}" type="slidenum">
              <a:rPr lang="en-US" smtClean="0"/>
              <a:pPr/>
              <a:t>20</a:t>
            </a:fld>
            <a:endParaRPr lang="en-US" dirty="0"/>
          </a:p>
        </p:txBody>
      </p:sp>
    </p:spTree>
    <p:extLst>
      <p:ext uri="{BB962C8B-B14F-4D97-AF65-F5344CB8AC3E}">
        <p14:creationId xmlns:p14="http://schemas.microsoft.com/office/powerpoint/2010/main" val="9267196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atin typeface="Calibri" charset="0"/>
              </a:rPr>
              <a:t>Integration with RCRToolkit</a:t>
            </a:r>
          </a:p>
        </p:txBody>
      </p:sp>
      <p:sp>
        <p:nvSpPr>
          <p:cNvPr id="3" name="Content Placeholder 2"/>
          <p:cNvSpPr>
            <a:spLocks noGrp="1"/>
          </p:cNvSpPr>
          <p:nvPr>
            <p:ph idx="1"/>
          </p:nvPr>
        </p:nvSpPr>
        <p:spPr/>
        <p:txBody>
          <a:bodyPr>
            <a:normAutofit/>
          </a:bodyPr>
          <a:lstStyle/>
          <a:p>
            <a:pPr>
              <a:lnSpc>
                <a:spcPct val="80000"/>
              </a:lnSpc>
            </a:pPr>
            <a:r>
              <a:rPr lang="en-US" sz="3000">
                <a:latin typeface="Calibri" charset="0"/>
              </a:rPr>
              <a:t>Currently only observing daemon data</a:t>
            </a:r>
          </a:p>
          <a:p>
            <a:pPr lvl="1">
              <a:lnSpc>
                <a:spcPct val="80000"/>
              </a:lnSpc>
            </a:pPr>
            <a:r>
              <a:rPr lang="en-US" sz="2600">
                <a:latin typeface="Calibri" charset="0"/>
              </a:rPr>
              <a:t>Energy, power</a:t>
            </a:r>
          </a:p>
          <a:p>
            <a:pPr>
              <a:lnSpc>
                <a:spcPct val="80000"/>
              </a:lnSpc>
            </a:pPr>
            <a:r>
              <a:rPr lang="en-US" sz="3000">
                <a:latin typeface="Calibri" charset="0"/>
              </a:rPr>
              <a:t>APEX will broadcast performance data to the blackboard</a:t>
            </a:r>
          </a:p>
          <a:p>
            <a:pPr lvl="1">
              <a:lnSpc>
                <a:spcPct val="80000"/>
              </a:lnSpc>
            </a:pPr>
            <a:r>
              <a:rPr lang="en-US" sz="2600">
                <a:latin typeface="Calibri" charset="0"/>
              </a:rPr>
              <a:t>Current HPX runtime performance state</a:t>
            </a:r>
          </a:p>
          <a:p>
            <a:pPr lvl="1">
              <a:lnSpc>
                <a:spcPct val="80000"/>
              </a:lnSpc>
            </a:pPr>
            <a:r>
              <a:rPr lang="en-US" sz="2600">
                <a:latin typeface="Calibri" charset="0"/>
              </a:rPr>
              <a:t>Timer statistics</a:t>
            </a:r>
          </a:p>
          <a:p>
            <a:pPr>
              <a:lnSpc>
                <a:spcPct val="80000"/>
              </a:lnSpc>
            </a:pPr>
            <a:r>
              <a:rPr lang="en-US" sz="3000">
                <a:latin typeface="Calibri" charset="0"/>
              </a:rPr>
              <a:t>APEX will also consume data from the blackboard</a:t>
            </a:r>
          </a:p>
          <a:p>
            <a:pPr lvl="1">
              <a:lnSpc>
                <a:spcPct val="80000"/>
              </a:lnSpc>
            </a:pPr>
            <a:r>
              <a:rPr lang="en-US" sz="2600">
                <a:latin typeface="Calibri" charset="0"/>
              </a:rPr>
              <a:t>Runtime layer will know about problems in the OS</a:t>
            </a:r>
          </a:p>
          <a:p>
            <a:pPr lvl="2">
              <a:lnSpc>
                <a:spcPct val="80000"/>
              </a:lnSpc>
            </a:pPr>
            <a:r>
              <a:rPr lang="en-US" sz="2200">
                <a:latin typeface="Calibri" charset="0"/>
              </a:rPr>
              <a:t>Contention, latency, deadlock…</a:t>
            </a:r>
          </a:p>
          <a:p>
            <a:pPr lvl="1">
              <a:lnSpc>
                <a:spcPct val="80000"/>
              </a:lnSpc>
            </a:pPr>
            <a:r>
              <a:rPr lang="en-US" sz="2600">
                <a:latin typeface="Calibri" charset="0"/>
              </a:rPr>
              <a:t>DSL layer will know about problems in the runtime</a:t>
            </a:r>
          </a:p>
          <a:p>
            <a:pPr lvl="2">
              <a:lnSpc>
                <a:spcPct val="80000"/>
              </a:lnSpc>
            </a:pPr>
            <a:r>
              <a:rPr lang="en-US" sz="2200">
                <a:latin typeface="Calibri" charset="0"/>
              </a:rPr>
              <a:t>Starvation, latency, overhead, contention…</a:t>
            </a:r>
          </a:p>
          <a:p>
            <a:pPr lvl="1">
              <a:lnSpc>
                <a:spcPct val="80000"/>
              </a:lnSpc>
            </a:pPr>
            <a:endParaRPr lang="en-US" sz="2600">
              <a:latin typeface="Calibri" charset="0"/>
            </a:endParaRPr>
          </a:p>
          <a:p>
            <a:pPr>
              <a:lnSpc>
                <a:spcPct val="80000"/>
              </a:lnSpc>
            </a:pPr>
            <a:endParaRPr lang="en-US" sz="3000">
              <a:latin typeface="Calibri" charset="0"/>
            </a:endParaRPr>
          </a:p>
        </p:txBody>
      </p:sp>
      <p:sp>
        <p:nvSpPr>
          <p:cNvPr id="2" name="Footer Placeholder 1"/>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21</a:t>
            </a:fld>
            <a:endParaRPr lang="en-US" dirty="0"/>
          </a:p>
        </p:txBody>
      </p:sp>
    </p:spTree>
    <p:extLst>
      <p:ext uri="{BB962C8B-B14F-4D97-AF65-F5344CB8AC3E}">
        <p14:creationId xmlns:p14="http://schemas.microsoft.com/office/powerpoint/2010/main" val="42513923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17500"/>
            <a:ext cx="8061325" cy="508000"/>
          </a:xfrm>
        </p:spPr>
        <p:txBody>
          <a:bodyPr rtlCol="0">
            <a:normAutofit fontScale="90000"/>
          </a:bodyPr>
          <a:lstStyle/>
          <a:p>
            <a:pPr eaLnBrk="1" fontAlgn="auto" hangingPunct="1">
              <a:spcAft>
                <a:spcPts val="0"/>
              </a:spcAft>
              <a:defRPr/>
            </a:pPr>
            <a:r>
              <a:rPr lang="en-US" dirty="0" err="1" smtClean="0">
                <a:ea typeface="+mj-ea"/>
              </a:rPr>
              <a:t>RCRBlackboard</a:t>
            </a:r>
            <a:endParaRPr lang="en-US" dirty="0">
              <a:ea typeface="+mj-ea"/>
            </a:endParaRPr>
          </a:p>
        </p:txBody>
      </p:sp>
      <p:sp>
        <p:nvSpPr>
          <p:cNvPr id="19459" name="Content Placeholder 2"/>
          <p:cNvSpPr>
            <a:spLocks noGrp="1"/>
          </p:cNvSpPr>
          <p:nvPr>
            <p:ph idx="1"/>
          </p:nvPr>
        </p:nvSpPr>
        <p:spPr>
          <a:xfrm>
            <a:off x="400050" y="1143000"/>
            <a:ext cx="8582025" cy="4776788"/>
          </a:xfrm>
        </p:spPr>
        <p:txBody>
          <a:bodyPr>
            <a:normAutofit lnSpcReduction="10000"/>
          </a:bodyPr>
          <a:lstStyle/>
          <a:p>
            <a:pPr eaLnBrk="1" hangingPunct="1">
              <a:lnSpc>
                <a:spcPct val="90000"/>
              </a:lnSpc>
            </a:pPr>
            <a:r>
              <a:rPr lang="en-US" sz="2600" dirty="0">
                <a:latin typeface="Helvetica" charset="0"/>
                <a:cs typeface="ＭＳ Ｐゴシック" charset="0"/>
              </a:rPr>
              <a:t>Initial Purpose: Provide Dynamic User Access to Shared Hardware Performance Counter</a:t>
            </a:r>
          </a:p>
          <a:p>
            <a:pPr lvl="1" eaLnBrk="1" hangingPunct="1">
              <a:lnSpc>
                <a:spcPct val="90000"/>
              </a:lnSpc>
            </a:pPr>
            <a:r>
              <a:rPr lang="en-US" sz="1900" dirty="0">
                <a:latin typeface="Helvetica" charset="0"/>
                <a:ea typeface="ＭＳ Ｐゴシック" charset="0"/>
                <a:cs typeface="ＭＳ Ｐゴシック" charset="0"/>
              </a:rPr>
              <a:t>Prototype: Implemented using Google </a:t>
            </a:r>
            <a:r>
              <a:rPr lang="en-US" sz="1900" dirty="0" err="1">
                <a:latin typeface="Helvetica" charset="0"/>
                <a:ea typeface="ＭＳ Ｐゴシック" charset="0"/>
                <a:cs typeface="ＭＳ Ｐゴシック" charset="0"/>
              </a:rPr>
              <a:t>Protobuf</a:t>
            </a:r>
            <a:r>
              <a:rPr lang="en-US" sz="1900" dirty="0">
                <a:latin typeface="Helvetica" charset="0"/>
                <a:ea typeface="ＭＳ Ｐゴシック" charset="0"/>
                <a:cs typeface="ＭＳ Ｐゴシック" charset="0"/>
              </a:rPr>
              <a:t> </a:t>
            </a:r>
          </a:p>
          <a:p>
            <a:pPr lvl="2" eaLnBrk="1" hangingPunct="1">
              <a:lnSpc>
                <a:spcPct val="90000"/>
              </a:lnSpc>
            </a:pPr>
            <a:r>
              <a:rPr lang="en-US" sz="1900" dirty="0">
                <a:latin typeface="Helvetica" charset="0"/>
                <a:ea typeface="ＭＳ Ｐゴシック" charset="0"/>
                <a:cs typeface="ＭＳ Ｐゴシック" charset="0"/>
              </a:rPr>
              <a:t>Each region has a single writer/multiple readers </a:t>
            </a:r>
          </a:p>
          <a:p>
            <a:pPr lvl="3" eaLnBrk="1" hangingPunct="1">
              <a:lnSpc>
                <a:spcPct val="90000"/>
              </a:lnSpc>
            </a:pPr>
            <a:r>
              <a:rPr lang="en-US" sz="1900" dirty="0">
                <a:latin typeface="Helvetica" charset="0"/>
                <a:ea typeface="ＭＳ Ｐゴシック" charset="0"/>
                <a:cs typeface="ＭＳ Ｐゴシック" charset="0"/>
              </a:rPr>
              <a:t>Publisher / Reader (readers don</a:t>
            </a:r>
            <a:r>
              <a:rPr lang="ja-JP" altLang="en-US" sz="1900" dirty="0">
                <a:latin typeface="Helvetica" charset="0"/>
                <a:ea typeface="ＭＳ Ｐゴシック" charset="0"/>
                <a:cs typeface="ＭＳ Ｐゴシック" charset="0"/>
              </a:rPr>
              <a:t>’</a:t>
            </a:r>
            <a:r>
              <a:rPr lang="en-US" sz="1900" dirty="0">
                <a:latin typeface="Helvetica" charset="0"/>
                <a:ea typeface="ＭＳ Ｐゴシック" charset="0"/>
                <a:cs typeface="ＭＳ Ｐゴシック" charset="0"/>
              </a:rPr>
              <a:t>t register – so don</a:t>
            </a:r>
            <a:r>
              <a:rPr lang="ja-JP" altLang="en-US" sz="1900" dirty="0">
                <a:latin typeface="Helvetica" charset="0"/>
                <a:ea typeface="ＭＳ Ｐゴシック" charset="0"/>
                <a:cs typeface="ＭＳ Ｐゴシック" charset="0"/>
              </a:rPr>
              <a:t>’</a:t>
            </a:r>
            <a:r>
              <a:rPr lang="en-US" sz="1900" dirty="0">
                <a:latin typeface="Helvetica" charset="0"/>
                <a:ea typeface="ＭＳ Ｐゴシック" charset="0"/>
                <a:cs typeface="ＭＳ Ｐゴシック" charset="0"/>
              </a:rPr>
              <a:t>t know who is reading)</a:t>
            </a:r>
          </a:p>
          <a:p>
            <a:pPr lvl="2" eaLnBrk="1" hangingPunct="1">
              <a:lnSpc>
                <a:spcPct val="90000"/>
              </a:lnSpc>
            </a:pPr>
            <a:r>
              <a:rPr lang="en-US" sz="1900" dirty="0">
                <a:latin typeface="Helvetica" charset="0"/>
                <a:ea typeface="ＭＳ Ｐゴシック" charset="0"/>
                <a:cs typeface="ＭＳ Ｐゴシック" charset="0"/>
              </a:rPr>
              <a:t>Provides information to APEX</a:t>
            </a:r>
          </a:p>
          <a:p>
            <a:pPr lvl="2" eaLnBrk="1" hangingPunct="1">
              <a:lnSpc>
                <a:spcPct val="90000"/>
              </a:lnSpc>
            </a:pPr>
            <a:r>
              <a:rPr lang="en-US" sz="1900" dirty="0">
                <a:latin typeface="Helvetica" charset="0"/>
                <a:ea typeface="ＭＳ Ｐゴシック" charset="0"/>
                <a:cs typeface="ＭＳ Ｐゴシック" charset="0"/>
              </a:rPr>
              <a:t>Uses shared memory region to pass information </a:t>
            </a:r>
            <a:endParaRPr lang="en-US" sz="1400" dirty="0">
              <a:latin typeface="Helvetica" charset="0"/>
              <a:ea typeface="ＭＳ Ｐゴシック" charset="0"/>
              <a:cs typeface="ＭＳ Ｐゴシック" charset="0"/>
            </a:endParaRPr>
          </a:p>
          <a:p>
            <a:pPr lvl="2" eaLnBrk="1" hangingPunct="1">
              <a:lnSpc>
                <a:spcPct val="90000"/>
              </a:lnSpc>
            </a:pPr>
            <a:r>
              <a:rPr lang="en-US" sz="1900" dirty="0" err="1">
                <a:latin typeface="Helvetica" charset="0"/>
                <a:ea typeface="ＭＳ Ｐゴシック" charset="0"/>
                <a:cs typeface="ＭＳ Ｐゴシック" charset="0"/>
              </a:rPr>
              <a:t>RCRdaemon</a:t>
            </a:r>
            <a:r>
              <a:rPr lang="en-US" sz="1900" dirty="0">
                <a:latin typeface="Helvetica" charset="0"/>
                <a:ea typeface="ＭＳ Ｐゴシック" charset="0"/>
                <a:cs typeface="ＭＳ Ｐゴシック" charset="0"/>
              </a:rPr>
              <a:t> Overhead 16-17% of a single core</a:t>
            </a:r>
          </a:p>
          <a:p>
            <a:pPr lvl="3" eaLnBrk="1" hangingPunct="1">
              <a:lnSpc>
                <a:spcPct val="90000"/>
              </a:lnSpc>
            </a:pPr>
            <a:r>
              <a:rPr lang="en-US" sz="1900" dirty="0">
                <a:latin typeface="Helvetica" charset="0"/>
                <a:ea typeface="ＭＳ Ｐゴシック" charset="0"/>
                <a:cs typeface="ＭＳ Ｐゴシック" charset="0"/>
              </a:rPr>
              <a:t>Overhead of compaction/expansion of </a:t>
            </a:r>
            <a:r>
              <a:rPr lang="en-US" sz="1900" dirty="0" err="1">
                <a:latin typeface="Helvetica" charset="0"/>
                <a:ea typeface="ＭＳ Ｐゴシック" charset="0"/>
                <a:cs typeface="ＭＳ Ｐゴシック" charset="0"/>
              </a:rPr>
              <a:t>Protobuf</a:t>
            </a:r>
            <a:r>
              <a:rPr lang="en-US" sz="1900" dirty="0">
                <a:latin typeface="Helvetica" charset="0"/>
                <a:ea typeface="ＭＳ Ｐゴシック" charset="0"/>
                <a:cs typeface="ＭＳ Ｐゴシック" charset="0"/>
              </a:rPr>
              <a:t> ~8-10%</a:t>
            </a:r>
          </a:p>
          <a:p>
            <a:pPr lvl="3" eaLnBrk="1" hangingPunct="1">
              <a:lnSpc>
                <a:spcPct val="90000"/>
              </a:lnSpc>
            </a:pPr>
            <a:r>
              <a:rPr lang="en-US" sz="1900" dirty="0">
                <a:latin typeface="Helvetica" charset="0"/>
                <a:ea typeface="ＭＳ Ｐゴシック" charset="0"/>
                <a:cs typeface="ＭＳ Ｐゴシック" charset="0"/>
              </a:rPr>
              <a:t>Overhead of using </a:t>
            </a:r>
            <a:r>
              <a:rPr lang="en-US" sz="1900" dirty="0" err="1">
                <a:latin typeface="Helvetica" charset="0"/>
                <a:ea typeface="ＭＳ Ｐゴシック" charset="0"/>
                <a:cs typeface="ＭＳ Ｐゴシック" charset="0"/>
              </a:rPr>
              <a:t>pread</a:t>
            </a:r>
            <a:r>
              <a:rPr lang="en-US" sz="1900" dirty="0">
                <a:latin typeface="Helvetica" charset="0"/>
                <a:ea typeface="ＭＳ Ｐゴシック" charset="0"/>
                <a:cs typeface="ＭＳ Ｐゴシック" charset="0"/>
              </a:rPr>
              <a:t> to access MSR performance registers </a:t>
            </a:r>
          </a:p>
          <a:p>
            <a:pPr lvl="1" eaLnBrk="1" hangingPunct="1">
              <a:lnSpc>
                <a:spcPct val="90000"/>
              </a:lnSpc>
            </a:pPr>
            <a:r>
              <a:rPr lang="en-US" sz="1900" dirty="0">
                <a:latin typeface="Helvetica" charset="0"/>
                <a:ea typeface="ＭＳ Ｐゴシック" charset="0"/>
                <a:cs typeface="ＭＳ Ｐゴシック" charset="0"/>
              </a:rPr>
              <a:t>Reimplementation: Use hierarchical include file to define data</a:t>
            </a:r>
          </a:p>
          <a:p>
            <a:pPr lvl="2" eaLnBrk="1" hangingPunct="1">
              <a:lnSpc>
                <a:spcPct val="90000"/>
              </a:lnSpc>
            </a:pPr>
            <a:r>
              <a:rPr lang="en-US" sz="1900" dirty="0">
                <a:latin typeface="Helvetica" charset="0"/>
                <a:ea typeface="ＭＳ Ｐゴシック" charset="0"/>
                <a:cs typeface="ＭＳ Ｐゴシック" charset="0"/>
              </a:rPr>
              <a:t>One writer per page</a:t>
            </a:r>
          </a:p>
          <a:p>
            <a:pPr lvl="2" eaLnBrk="1" hangingPunct="1">
              <a:lnSpc>
                <a:spcPct val="90000"/>
              </a:lnSpc>
            </a:pPr>
            <a:r>
              <a:rPr lang="en-US" sz="1800" dirty="0">
                <a:latin typeface="Helvetica" charset="0"/>
                <a:ea typeface="ＭＳ Ｐゴシック" charset="0"/>
                <a:cs typeface="ＭＳ Ｐゴシック" charset="0"/>
              </a:rPr>
              <a:t>Simple load/store to access data in blackboard (overhead down to 6-7%)</a:t>
            </a:r>
          </a:p>
          <a:p>
            <a:pPr lvl="2" eaLnBrk="1" hangingPunct="1">
              <a:lnSpc>
                <a:spcPct val="90000"/>
              </a:lnSpc>
            </a:pPr>
            <a:r>
              <a:rPr lang="en-US" sz="1800" dirty="0">
                <a:latin typeface="Helvetica" charset="0"/>
                <a:ea typeface="ＭＳ Ｐゴシック" charset="0"/>
                <a:cs typeface="ＭＳ Ｐゴシック" charset="0"/>
              </a:rPr>
              <a:t>Direct access to MSR register </a:t>
            </a:r>
            <a:r>
              <a:rPr lang="en-US" dirty="0" smtClean="0">
                <a:latin typeface="Helvetica" charset="0"/>
                <a:ea typeface="ＭＳ Ｐゴシック" charset="0"/>
                <a:cs typeface="ＭＳ Ｐゴシック" charset="0"/>
              </a:rPr>
              <a:t>(in progress</a:t>
            </a:r>
            <a:r>
              <a:rPr lang="en-US" sz="1800" dirty="0" smtClean="0">
                <a:latin typeface="Helvetica" charset="0"/>
                <a:ea typeface="ＭＳ Ｐゴシック" charset="0"/>
                <a:cs typeface="ＭＳ Ｐゴシック" charset="0"/>
              </a:rPr>
              <a:t>) </a:t>
            </a:r>
            <a:endParaRPr lang="en-US" sz="1800" dirty="0">
              <a:latin typeface="Helvetica" charset="0"/>
              <a:ea typeface="ＭＳ Ｐゴシック" charset="0"/>
              <a:cs typeface="ＭＳ Ｐゴシック" charset="0"/>
            </a:endParaRPr>
          </a:p>
          <a:p>
            <a:pPr lvl="2" eaLnBrk="1" hangingPunct="1">
              <a:lnSpc>
                <a:spcPct val="90000"/>
              </a:lnSpc>
            </a:pPr>
            <a:endParaRPr lang="en-US" sz="1800" dirty="0">
              <a:latin typeface="Helvetica" charset="0"/>
              <a:ea typeface="ＭＳ Ｐゴシック" charset="0"/>
              <a:cs typeface="ＭＳ Ｐゴシック" charset="0"/>
            </a:endParaRPr>
          </a:p>
        </p:txBody>
      </p:sp>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22</a:t>
            </a:fld>
            <a:endParaRPr lang="en-US" dirty="0"/>
          </a:p>
        </p:txBody>
      </p:sp>
    </p:spTree>
    <p:extLst>
      <p:ext uri="{BB962C8B-B14F-4D97-AF65-F5344CB8AC3E}">
        <p14:creationId xmlns:p14="http://schemas.microsoft.com/office/powerpoint/2010/main" val="235102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17500"/>
            <a:ext cx="8061325" cy="508000"/>
          </a:xfrm>
        </p:spPr>
        <p:txBody>
          <a:bodyPr rtlCol="0">
            <a:normAutofit fontScale="90000"/>
          </a:bodyPr>
          <a:lstStyle/>
          <a:p>
            <a:pPr eaLnBrk="1" fontAlgn="auto" hangingPunct="1">
              <a:spcAft>
                <a:spcPts val="0"/>
              </a:spcAft>
              <a:defRPr/>
            </a:pPr>
            <a:r>
              <a:rPr lang="en-US" dirty="0" smtClean="0">
                <a:ea typeface="+mj-ea"/>
              </a:rPr>
              <a:t>Dynamic Thread Scheduling Adaption</a:t>
            </a:r>
            <a:endParaRPr lang="en-US" dirty="0">
              <a:ea typeface="+mj-ea"/>
            </a:endParaRPr>
          </a:p>
        </p:txBody>
      </p:sp>
      <p:sp>
        <p:nvSpPr>
          <p:cNvPr id="20483" name="Content Placeholder 2"/>
          <p:cNvSpPr>
            <a:spLocks noGrp="1"/>
          </p:cNvSpPr>
          <p:nvPr>
            <p:ph idx="1"/>
          </p:nvPr>
        </p:nvSpPr>
        <p:spPr>
          <a:xfrm>
            <a:off x="304800" y="985765"/>
            <a:ext cx="8582025" cy="4776788"/>
          </a:xfrm>
        </p:spPr>
        <p:txBody>
          <a:bodyPr/>
          <a:lstStyle/>
          <a:p>
            <a:pPr eaLnBrk="1" hangingPunct="1"/>
            <a:r>
              <a:rPr lang="en-US" sz="2400" dirty="0">
                <a:latin typeface="Helvetica" charset="0"/>
                <a:cs typeface="ＭＳ Ｐゴシック" charset="0"/>
              </a:rPr>
              <a:t>Continuing work from previous projects</a:t>
            </a:r>
          </a:p>
          <a:p>
            <a:pPr eaLnBrk="1" hangingPunct="1"/>
            <a:r>
              <a:rPr lang="en-US" sz="2400" dirty="0">
                <a:latin typeface="Helvetica" charset="0"/>
                <a:cs typeface="ＭＳ Ｐゴシック" charset="0"/>
              </a:rPr>
              <a:t>Concurrency Throttling</a:t>
            </a:r>
          </a:p>
          <a:p>
            <a:pPr lvl="1" eaLnBrk="1" hangingPunct="1"/>
            <a:r>
              <a:rPr lang="en-US" sz="2000" dirty="0">
                <a:latin typeface="Helvetica" charset="0"/>
                <a:ea typeface="ＭＳ Ｐゴシック" charset="0"/>
                <a:cs typeface="ＭＳ Ｐゴシック" charset="0"/>
              </a:rPr>
              <a:t>Poor scaling happens for many reasons </a:t>
            </a:r>
          </a:p>
          <a:p>
            <a:pPr lvl="2" eaLnBrk="1" hangingPunct="1"/>
            <a:r>
              <a:rPr lang="en-US" sz="2000" dirty="0">
                <a:latin typeface="Helvetica" charset="0"/>
                <a:ea typeface="ＭＳ Ｐゴシック" charset="0"/>
                <a:cs typeface="ＭＳ Ｐゴシック" charset="0"/>
              </a:rPr>
              <a:t>Memory contention – too many accesses for memory to handle – additional concurrency does not decrease execution time – memory is already saturated</a:t>
            </a:r>
          </a:p>
          <a:p>
            <a:pPr lvl="2" eaLnBrk="1" hangingPunct="1"/>
            <a:r>
              <a:rPr lang="en-US" sz="2000" dirty="0" err="1">
                <a:latin typeface="Helvetica" charset="0"/>
                <a:ea typeface="ＭＳ Ｐゴシック" charset="0"/>
                <a:cs typeface="ＭＳ Ｐゴシック" charset="0"/>
              </a:rPr>
              <a:t>RCRDaemon</a:t>
            </a:r>
            <a:r>
              <a:rPr lang="en-US" sz="2000" dirty="0">
                <a:latin typeface="Helvetica" charset="0"/>
                <a:ea typeface="ＭＳ Ｐゴシック" charset="0"/>
                <a:cs typeface="ＭＳ Ｐゴシック" charset="0"/>
              </a:rPr>
              <a:t>/blackboard can detect periods of memory saturation</a:t>
            </a:r>
          </a:p>
          <a:p>
            <a:pPr lvl="2" eaLnBrk="1" hangingPunct="1"/>
            <a:r>
              <a:rPr lang="en-US" sz="2000" dirty="0">
                <a:latin typeface="Helvetica" charset="0"/>
                <a:ea typeface="ＭＳ Ｐゴシック" charset="0"/>
                <a:cs typeface="ＭＳ Ｐゴシック" charset="0"/>
              </a:rPr>
              <a:t>For Intel </a:t>
            </a:r>
            <a:r>
              <a:rPr lang="en-US" sz="2000" dirty="0" err="1">
                <a:latin typeface="Helvetica" charset="0"/>
                <a:ea typeface="ＭＳ Ｐゴシック" charset="0"/>
                <a:cs typeface="ＭＳ Ｐゴシック" charset="0"/>
              </a:rPr>
              <a:t>SandyBridge</a:t>
            </a:r>
            <a:r>
              <a:rPr lang="en-US" sz="2000" dirty="0">
                <a:latin typeface="Helvetica" charset="0"/>
                <a:ea typeface="ＭＳ Ｐゴシック" charset="0"/>
                <a:cs typeface="ＭＳ Ｐゴシック" charset="0"/>
              </a:rPr>
              <a:t>/</a:t>
            </a:r>
            <a:r>
              <a:rPr lang="en-US" sz="2000" dirty="0" err="1">
                <a:latin typeface="Helvetica" charset="0"/>
                <a:ea typeface="ＭＳ Ｐゴシック" charset="0"/>
                <a:cs typeface="ＭＳ Ｐゴシック" charset="0"/>
              </a:rPr>
              <a:t>IvyBridge</a:t>
            </a:r>
            <a:r>
              <a:rPr lang="en-US" sz="2000" dirty="0">
                <a:latin typeface="Helvetica" charset="0"/>
                <a:ea typeface="ＭＳ Ｐゴシック" charset="0"/>
                <a:cs typeface="ＭＳ Ｐゴシック" charset="0"/>
              </a:rPr>
              <a:t> </a:t>
            </a:r>
            <a:r>
              <a:rPr lang="en-US" sz="2000" dirty="0" err="1">
                <a:latin typeface="Helvetica" charset="0"/>
                <a:ea typeface="ＭＳ Ｐゴシック" charset="0"/>
                <a:cs typeface="ＭＳ Ｐゴシック" charset="0"/>
              </a:rPr>
              <a:t>RCRdaemon</a:t>
            </a:r>
            <a:r>
              <a:rPr lang="en-US" sz="2000" dirty="0">
                <a:latin typeface="Helvetica" charset="0"/>
                <a:ea typeface="ＭＳ Ｐゴシック" charset="0"/>
                <a:cs typeface="ＭＳ Ｐゴシック" charset="0"/>
              </a:rPr>
              <a:t>/blackboard can detect periods with high power requirements </a:t>
            </a:r>
          </a:p>
          <a:p>
            <a:pPr lvl="1" eaLnBrk="1" hangingPunct="1"/>
            <a:r>
              <a:rPr lang="en-US" sz="2000" dirty="0">
                <a:latin typeface="Helvetica" charset="0"/>
                <a:ea typeface="ＭＳ Ｐゴシック" charset="0"/>
                <a:cs typeface="ＭＳ Ｐゴシック" charset="0"/>
              </a:rPr>
              <a:t> Integrate thread scheduling with </a:t>
            </a:r>
            <a:r>
              <a:rPr lang="en-US" sz="2000" dirty="0" err="1">
                <a:latin typeface="Helvetica" charset="0"/>
                <a:ea typeface="ＭＳ Ｐゴシック" charset="0"/>
                <a:cs typeface="ＭＳ Ｐゴシック" charset="0"/>
              </a:rPr>
              <a:t>RCRblackboard</a:t>
            </a:r>
            <a:r>
              <a:rPr lang="en-US" sz="2000" dirty="0">
                <a:latin typeface="Helvetica" charset="0"/>
                <a:ea typeface="ＭＳ Ｐゴシック" charset="0"/>
                <a:cs typeface="ＭＳ Ｐゴシック" charset="0"/>
              </a:rPr>
              <a:t> and limit active concurrency when power and memory contention are both high</a:t>
            </a:r>
          </a:p>
          <a:p>
            <a:pPr lvl="2" eaLnBrk="1" hangingPunct="1"/>
            <a:r>
              <a:rPr lang="en-US" sz="2000" dirty="0">
                <a:latin typeface="Helvetica" charset="0"/>
                <a:ea typeface="ＭＳ Ｐゴシック" charset="0"/>
                <a:cs typeface="ＭＳ Ｐゴシック" charset="0"/>
              </a:rPr>
              <a:t>Start of prototype implementation predates project</a:t>
            </a:r>
          </a:p>
          <a:p>
            <a:pPr lvl="2" eaLnBrk="1" hangingPunct="1"/>
            <a:r>
              <a:rPr lang="en-US" sz="2000" dirty="0">
                <a:latin typeface="Helvetica" charset="0"/>
                <a:ea typeface="ＭＳ Ｐゴシック" charset="0"/>
                <a:cs typeface="ＭＳ Ｐゴシック" charset="0"/>
              </a:rPr>
              <a:t>RENCI is exploring an HPX implementation – requires locality based thread scheduler  </a:t>
            </a:r>
          </a:p>
        </p:txBody>
      </p:sp>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23</a:t>
            </a:fld>
            <a:endParaRPr lang="en-US" dirty="0"/>
          </a:p>
        </p:txBody>
      </p:sp>
    </p:spTree>
    <p:extLst>
      <p:ext uri="{BB962C8B-B14F-4D97-AF65-F5344CB8AC3E}">
        <p14:creationId xmlns:p14="http://schemas.microsoft.com/office/powerpoint/2010/main" val="1948976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17500"/>
            <a:ext cx="8061325" cy="508000"/>
          </a:xfrm>
        </p:spPr>
        <p:txBody>
          <a:bodyPr rtlCol="0">
            <a:normAutofit fontScale="90000"/>
          </a:bodyPr>
          <a:lstStyle/>
          <a:p>
            <a:pPr eaLnBrk="1" fontAlgn="auto" hangingPunct="1">
              <a:spcAft>
                <a:spcPts val="0"/>
              </a:spcAft>
              <a:defRPr/>
            </a:pPr>
            <a:r>
              <a:rPr lang="en-US" dirty="0" smtClean="0">
                <a:ea typeface="+mj-ea"/>
              </a:rPr>
              <a:t>Concurrency Throttling for Power </a:t>
            </a:r>
            <a:endParaRPr lang="en-US" dirty="0">
              <a:ea typeface="+mj-ea"/>
            </a:endParaRPr>
          </a:p>
        </p:txBody>
      </p:sp>
      <p:sp>
        <p:nvSpPr>
          <p:cNvPr id="21507" name="Content Placeholder 2"/>
          <p:cNvSpPr>
            <a:spLocks noGrp="1"/>
          </p:cNvSpPr>
          <p:nvPr>
            <p:ph idx="1"/>
          </p:nvPr>
        </p:nvSpPr>
        <p:spPr>
          <a:xfrm>
            <a:off x="400050" y="1094620"/>
            <a:ext cx="8582025" cy="4776788"/>
          </a:xfrm>
        </p:spPr>
        <p:txBody>
          <a:bodyPr/>
          <a:lstStyle/>
          <a:p>
            <a:pPr eaLnBrk="1" hangingPunct="1"/>
            <a:r>
              <a:rPr lang="en-US" sz="2000" dirty="0">
                <a:latin typeface="Helvetica" charset="0"/>
                <a:cs typeface="ＭＳ Ｐゴシック" charset="0"/>
              </a:rPr>
              <a:t>Simple model within runtime reads </a:t>
            </a:r>
            <a:r>
              <a:rPr lang="en-US" sz="2000" dirty="0" err="1">
                <a:latin typeface="Helvetica" charset="0"/>
                <a:cs typeface="ＭＳ Ｐゴシック" charset="0"/>
              </a:rPr>
              <a:t>RCRblabckboard</a:t>
            </a:r>
            <a:endParaRPr lang="en-US" sz="2000" dirty="0">
              <a:latin typeface="Helvetica" charset="0"/>
              <a:cs typeface="ＭＳ Ｐゴシック" charset="0"/>
            </a:endParaRPr>
          </a:p>
          <a:p>
            <a:pPr lvl="1" eaLnBrk="1" hangingPunct="1"/>
            <a:r>
              <a:rPr lang="en-US" sz="1800" dirty="0">
                <a:latin typeface="Helvetica" charset="0"/>
                <a:ea typeface="ＭＳ Ｐゴシック" charset="0"/>
                <a:cs typeface="ＭＳ Ｐゴシック" charset="0"/>
              </a:rPr>
              <a:t>If Power combined over both sockets during the last time period (~0.001sec) exceeds 150 W  mark power as high if below 100 set power as low</a:t>
            </a:r>
          </a:p>
          <a:p>
            <a:pPr lvl="1" eaLnBrk="1" hangingPunct="1"/>
            <a:r>
              <a:rPr lang="en-US" sz="1800" dirty="0">
                <a:latin typeface="Helvetica" charset="0"/>
                <a:ea typeface="ＭＳ Ｐゴシック" charset="0"/>
                <a:cs typeface="ＭＳ Ｐゴシック" charset="0"/>
              </a:rPr>
              <a:t>If outstanding memory references (combined over all memory controllers) exceeds 75% of achievable set high if below 25% set low</a:t>
            </a:r>
          </a:p>
          <a:p>
            <a:pPr lvl="1" eaLnBrk="1" hangingPunct="1"/>
            <a:r>
              <a:rPr lang="en-US" sz="1800" dirty="0">
                <a:latin typeface="Helvetica" charset="0"/>
                <a:ea typeface="ＭＳ Ｐゴシック" charset="0"/>
                <a:cs typeface="ＭＳ Ｐゴシック" charset="0"/>
              </a:rPr>
              <a:t>If both high – limit concurrency</a:t>
            </a:r>
          </a:p>
          <a:p>
            <a:pPr lvl="2" eaLnBrk="1" hangingPunct="1"/>
            <a:r>
              <a:rPr lang="en-US" sz="1600" dirty="0">
                <a:latin typeface="Helvetica" charset="0"/>
                <a:ea typeface="ＭＳ Ｐゴシック" charset="0"/>
                <a:cs typeface="ＭＳ Ｐゴシック" charset="0"/>
              </a:rPr>
              <a:t>At next schedule point idle first 4 threads (and set duty-cycle to 1/32 clock)</a:t>
            </a:r>
          </a:p>
          <a:p>
            <a:pPr lvl="2" eaLnBrk="1" hangingPunct="1"/>
            <a:r>
              <a:rPr lang="en-US" sz="1600" dirty="0">
                <a:latin typeface="Helvetica" charset="0"/>
                <a:ea typeface="ＭＳ Ｐゴシック" charset="0"/>
                <a:cs typeface="ＭＳ Ｐゴシック" charset="0"/>
              </a:rPr>
              <a:t>On parallel loop completion/program termination/ or no-longer both high – release thread (and reset duty cycle)</a:t>
            </a:r>
          </a:p>
          <a:p>
            <a:pPr lvl="2" eaLnBrk="1" hangingPunct="1"/>
            <a:endParaRPr lang="en-US" sz="1600" dirty="0">
              <a:latin typeface="Helvetica" charset="0"/>
              <a:ea typeface="ＭＳ Ｐゴシック" charset="0"/>
              <a:cs typeface="ＭＳ Ｐゴシック" charset="0"/>
            </a:endParaRPr>
          </a:p>
          <a:p>
            <a:pPr lvl="2" eaLnBrk="1" hangingPunct="1">
              <a:buFont typeface="Arial" charset="0"/>
              <a:buNone/>
            </a:pPr>
            <a:endParaRPr lang="en-US" sz="1600" dirty="0">
              <a:latin typeface="Helvetica"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17269582"/>
              </p:ext>
            </p:extLst>
          </p:nvPr>
        </p:nvGraphicFramePr>
        <p:xfrm>
          <a:off x="1459820" y="4433888"/>
          <a:ext cx="6096000" cy="1485900"/>
        </p:xfrm>
        <a:graphic>
          <a:graphicData uri="http://schemas.openxmlformats.org/drawingml/2006/table">
            <a:tbl>
              <a:tblPr/>
              <a:tblGrid>
                <a:gridCol w="1879600"/>
                <a:gridCol w="1168400"/>
                <a:gridCol w="1524000"/>
                <a:gridCol w="1524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Arial" charset="0"/>
                        </a:rPr>
                        <a:t>Configuration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Arial" charset="0"/>
                        </a:rPr>
                        <a:t>Time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0"/>
                          <a:cs typeface="Arial" charset="0"/>
                        </a:rPr>
                        <a:t>Total Joules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Arial" charset="0"/>
                        </a:rPr>
                        <a:t>Ave. Watts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16 Threads – dyn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48.4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6860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141.7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16 Threads – fixed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45.5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7089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155.9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12 Threads – fixed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48.2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Arial" charset="0"/>
                        </a:rPr>
                        <a:t>6341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Arial" charset="0"/>
                        </a:rPr>
                        <a:t>131.5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24</a:t>
            </a:fld>
            <a:endParaRPr lang="en-US" dirty="0"/>
          </a:p>
        </p:txBody>
      </p:sp>
    </p:spTree>
    <p:extLst>
      <p:ext uri="{BB962C8B-B14F-4D97-AF65-F5344CB8AC3E}">
        <p14:creationId xmlns:p14="http://schemas.microsoft.com/office/powerpoint/2010/main" val="304260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637"/>
            <a:ext cx="8229600" cy="689862"/>
          </a:xfrm>
        </p:spPr>
        <p:txBody>
          <a:bodyPr>
            <a:normAutofit fontScale="90000"/>
          </a:bodyPr>
          <a:lstStyle/>
          <a:p>
            <a:r>
              <a:rPr lang="en-US" dirty="0" smtClean="0"/>
              <a:t>Legacy Application Migration Path</a:t>
            </a:r>
            <a:endParaRPr lang="en-US" dirty="0"/>
          </a:p>
        </p:txBody>
      </p:sp>
      <p:sp>
        <p:nvSpPr>
          <p:cNvPr id="3" name="Content Placeholder 2"/>
          <p:cNvSpPr>
            <a:spLocks noGrp="1"/>
          </p:cNvSpPr>
          <p:nvPr>
            <p:ph idx="1"/>
          </p:nvPr>
        </p:nvSpPr>
        <p:spPr>
          <a:xfrm>
            <a:off x="334413" y="1194034"/>
            <a:ext cx="8352387" cy="5425315"/>
          </a:xfrm>
        </p:spPr>
        <p:txBody>
          <a:bodyPr>
            <a:normAutofit fontScale="85000" lnSpcReduction="10000"/>
          </a:bodyPr>
          <a:lstStyle/>
          <a:p>
            <a:r>
              <a:rPr lang="en-US" sz="3300" dirty="0"/>
              <a:t>Step 1: A POSIX/MPI wrapper </a:t>
            </a:r>
            <a:r>
              <a:rPr lang="en-US" sz="3300" dirty="0" smtClean="0"/>
              <a:t>for HPX/XPI</a:t>
            </a:r>
            <a:endParaRPr lang="en-US" sz="3300" dirty="0"/>
          </a:p>
          <a:p>
            <a:pPr lvl="1"/>
            <a:r>
              <a:rPr lang="en-US" dirty="0"/>
              <a:t>Only </a:t>
            </a:r>
            <a:r>
              <a:rPr lang="en-US" dirty="0" smtClean="0"/>
              <a:t>requires </a:t>
            </a:r>
            <a:r>
              <a:rPr lang="en-US" dirty="0"/>
              <a:t>relinking, seamless migration</a:t>
            </a:r>
          </a:p>
          <a:p>
            <a:pPr lvl="1"/>
            <a:r>
              <a:rPr lang="en-US" dirty="0"/>
              <a:t>No code/compiler/runtime change required</a:t>
            </a:r>
          </a:p>
          <a:p>
            <a:pPr lvl="1"/>
            <a:r>
              <a:rPr lang="en-US" dirty="0"/>
              <a:t>Very easy to retarget most scientific OpenMP codes </a:t>
            </a:r>
            <a:r>
              <a:rPr lang="en-US" dirty="0" smtClean="0"/>
              <a:t>to HPX</a:t>
            </a:r>
            <a:endParaRPr lang="en-US" dirty="0">
              <a:solidFill>
                <a:srgbClr val="FF0000"/>
              </a:solidFill>
            </a:endParaRPr>
          </a:p>
          <a:p>
            <a:r>
              <a:rPr lang="en-US" sz="3300" dirty="0"/>
              <a:t>Step 2: Add XPI subset to the MPI/OpenMP runtime</a:t>
            </a:r>
          </a:p>
          <a:p>
            <a:pPr lvl="1"/>
            <a:r>
              <a:rPr lang="en-US" dirty="0"/>
              <a:t>Requires OpenMP runtime and compiler changes</a:t>
            </a:r>
          </a:p>
          <a:p>
            <a:pPr lvl="1"/>
            <a:r>
              <a:rPr lang="en-US" dirty="0" smtClean="0"/>
              <a:t>Possible language </a:t>
            </a:r>
            <a:r>
              <a:rPr lang="en-US" dirty="0"/>
              <a:t>changes at this point</a:t>
            </a:r>
          </a:p>
          <a:p>
            <a:pPr lvl="1"/>
            <a:r>
              <a:rPr lang="en-US" dirty="0"/>
              <a:t>Changes to application source codes </a:t>
            </a:r>
            <a:r>
              <a:rPr lang="en-US" dirty="0" smtClean="0"/>
              <a:t>may be required</a:t>
            </a:r>
            <a:endParaRPr lang="en-US" dirty="0"/>
          </a:p>
          <a:p>
            <a:r>
              <a:rPr lang="en-US" sz="3100" dirty="0"/>
              <a:t>Step 3: Introduce </a:t>
            </a:r>
            <a:r>
              <a:rPr lang="en-US" sz="3100" dirty="0" smtClean="0"/>
              <a:t>other HPX/XPI </a:t>
            </a:r>
            <a:r>
              <a:rPr lang="en-US" sz="3100" dirty="0"/>
              <a:t>to the MPI/OpenMP runtime</a:t>
            </a:r>
          </a:p>
          <a:p>
            <a:pPr lvl="1"/>
            <a:r>
              <a:rPr lang="en-US" dirty="0"/>
              <a:t>Requires OpenMP runtime and compiler changes</a:t>
            </a:r>
          </a:p>
          <a:p>
            <a:pPr lvl="1"/>
            <a:r>
              <a:rPr lang="en-US" dirty="0" smtClean="0">
                <a:solidFill>
                  <a:srgbClr val="FF0000"/>
                </a:solidFill>
              </a:rPr>
              <a:t>Will require </a:t>
            </a:r>
            <a:r>
              <a:rPr lang="en-US" dirty="0">
                <a:solidFill>
                  <a:srgbClr val="FF0000"/>
                </a:solidFill>
              </a:rPr>
              <a:t>language extensions</a:t>
            </a:r>
          </a:p>
          <a:p>
            <a:pPr lvl="2"/>
            <a:r>
              <a:rPr lang="en-US" sz="2800" dirty="0" smtClean="0"/>
              <a:t>Leverage OpenMP 4.0 or proposal for new extensions</a:t>
            </a:r>
            <a:endParaRPr lang="en-US" sz="2800" dirty="0"/>
          </a:p>
          <a:p>
            <a:pPr lvl="1"/>
            <a:r>
              <a:rPr lang="en-US" dirty="0"/>
              <a:t>Application changes will be needed, but </a:t>
            </a:r>
            <a:r>
              <a:rPr lang="en-US" dirty="0" smtClean="0"/>
              <a:t>goal is to </a:t>
            </a:r>
            <a:r>
              <a:rPr lang="en-US" dirty="0"/>
              <a:t>minimize the </a:t>
            </a:r>
            <a:r>
              <a:rPr lang="en-US" dirty="0" smtClean="0"/>
              <a:t>developer effort</a:t>
            </a:r>
          </a:p>
          <a:p>
            <a:pPr lvl="2"/>
            <a:r>
              <a:rPr lang="en-US" dirty="0" smtClean="0"/>
              <a:t>May need to restructure application parallelism pattern</a:t>
            </a:r>
            <a:endParaRPr lang="en-US" dirty="0"/>
          </a:p>
          <a:p>
            <a:endParaRPr lang="en-US" sz="2400" dirty="0" smtClean="0"/>
          </a:p>
          <a:p>
            <a:endParaRPr lang="en-US" sz="2400" dirty="0"/>
          </a:p>
        </p:txBody>
      </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25</a:t>
            </a:fld>
            <a:endParaRPr lang="en-US" dirty="0"/>
          </a:p>
        </p:txBody>
      </p:sp>
    </p:spTree>
    <p:extLst>
      <p:ext uri="{BB962C8B-B14F-4D97-AF65-F5344CB8AC3E}">
        <p14:creationId xmlns:p14="http://schemas.microsoft.com/office/powerpoint/2010/main" val="42570558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 on Legacy Application Migration</a:t>
            </a:r>
            <a:endParaRPr lang="en-US" dirty="0"/>
          </a:p>
        </p:txBody>
      </p:sp>
      <p:sp>
        <p:nvSpPr>
          <p:cNvPr id="3" name="Content Placeholder 2"/>
          <p:cNvSpPr>
            <a:spLocks noGrp="1"/>
          </p:cNvSpPr>
          <p:nvPr>
            <p:ph idx="1"/>
          </p:nvPr>
        </p:nvSpPr>
        <p:spPr/>
        <p:txBody>
          <a:bodyPr>
            <a:normAutofit/>
          </a:bodyPr>
          <a:lstStyle/>
          <a:p>
            <a:r>
              <a:rPr lang="en-US" dirty="0" smtClean="0"/>
              <a:t>Migration of MPI/OpenMP apps</a:t>
            </a:r>
          </a:p>
          <a:p>
            <a:pPr lvl="1"/>
            <a:r>
              <a:rPr lang="en-US" b="1" dirty="0" smtClean="0"/>
              <a:t>A </a:t>
            </a:r>
            <a:r>
              <a:rPr lang="en-US" b="1" dirty="0" err="1" smtClean="0"/>
              <a:t>pthread</a:t>
            </a:r>
            <a:r>
              <a:rPr lang="en-US" b="1" dirty="0" smtClean="0"/>
              <a:t> layer on top of  HPX-3</a:t>
            </a:r>
          </a:p>
          <a:p>
            <a:pPr lvl="1"/>
            <a:r>
              <a:rPr lang="en-US" dirty="0" smtClean="0">
                <a:sym typeface="Wingdings"/>
              </a:rPr>
              <a:t>OpenUH OpenMP runtime integration with HPX-3</a:t>
            </a:r>
            <a:endParaRPr lang="en-US" dirty="0" smtClean="0"/>
          </a:p>
          <a:p>
            <a:pPr lvl="1"/>
            <a:r>
              <a:rPr lang="en-US" dirty="0" smtClean="0"/>
              <a:t>Retargeting </a:t>
            </a:r>
            <a:r>
              <a:rPr lang="en-US" dirty="0" err="1" smtClean="0"/>
              <a:t>OpenMPI</a:t>
            </a:r>
            <a:r>
              <a:rPr lang="en-US" dirty="0" smtClean="0"/>
              <a:t> on top of HPX-3</a:t>
            </a:r>
          </a:p>
          <a:p>
            <a:r>
              <a:rPr lang="en-US" dirty="0" err="1" smtClean="0"/>
              <a:t>OpenACC</a:t>
            </a:r>
            <a:r>
              <a:rPr lang="en-US" dirty="0" smtClean="0"/>
              <a:t> work -- to leverage current </a:t>
            </a:r>
            <a:r>
              <a:rPr lang="en-US" dirty="0" err="1" smtClean="0"/>
              <a:t>OpenACC</a:t>
            </a:r>
            <a:r>
              <a:rPr lang="en-US" dirty="0" smtClean="0"/>
              <a:t> apps</a:t>
            </a:r>
          </a:p>
          <a:p>
            <a:pPr lvl="1"/>
            <a:r>
              <a:rPr lang="en-US" b="1" dirty="0" smtClean="0"/>
              <a:t>Working on the </a:t>
            </a:r>
            <a:r>
              <a:rPr lang="en-US" b="1" dirty="0" err="1" smtClean="0"/>
              <a:t>OpenACC</a:t>
            </a:r>
            <a:r>
              <a:rPr lang="en-US" b="1" dirty="0" smtClean="0"/>
              <a:t> compiler in the OpenUH runtime </a:t>
            </a:r>
            <a:r>
              <a:rPr lang="en-US" dirty="0" smtClean="0">
                <a:sym typeface="Wingdings"/>
              </a:rPr>
              <a:t> integrate accelerator execution model in the XPRESS runtime</a:t>
            </a:r>
            <a:endParaRPr lang="en-US" dirty="0" smtClean="0"/>
          </a:p>
          <a:p>
            <a:pPr lvl="1"/>
            <a:r>
              <a:rPr lang="en-US" dirty="0" smtClean="0"/>
              <a:t>Goals: help DoE GPGPU code</a:t>
            </a:r>
          </a:p>
          <a:p>
            <a:r>
              <a:rPr lang="en-US" dirty="0"/>
              <a:t>E</a:t>
            </a:r>
            <a:r>
              <a:rPr lang="en-US" dirty="0" smtClean="0"/>
              <a:t>xtensions of OpenMP to support </a:t>
            </a:r>
            <a:r>
              <a:rPr lang="en-US" dirty="0" err="1" smtClean="0"/>
              <a:t>ParalleX</a:t>
            </a:r>
            <a:r>
              <a:rPr lang="en-US" dirty="0" smtClean="0"/>
              <a:t> features</a:t>
            </a:r>
          </a:p>
          <a:p>
            <a:pPr lvl="1"/>
            <a:r>
              <a:rPr lang="en-US" b="1" dirty="0" smtClean="0"/>
              <a:t>Completed OpenMP data-driven computation</a:t>
            </a:r>
            <a:r>
              <a:rPr lang="en-US" dirty="0" smtClean="0"/>
              <a:t> </a:t>
            </a:r>
            <a:r>
              <a:rPr lang="en-US" dirty="0" smtClean="0">
                <a:sym typeface="Wingdings"/>
              </a:rPr>
              <a:t> HPX </a:t>
            </a:r>
            <a:r>
              <a:rPr lang="en-US" i="1" dirty="0" smtClean="0">
                <a:sym typeface="Wingdings"/>
              </a:rPr>
              <a:t>future</a:t>
            </a:r>
          </a:p>
          <a:p>
            <a:pPr lvl="1"/>
            <a:r>
              <a:rPr lang="en-US" dirty="0" smtClean="0"/>
              <a:t>Leverage OpenMP 4.x standard </a:t>
            </a:r>
          </a:p>
        </p:txBody>
      </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26</a:t>
            </a:fld>
            <a:endParaRPr lang="en-US" dirty="0"/>
          </a:p>
        </p:txBody>
      </p:sp>
    </p:spTree>
    <p:extLst>
      <p:ext uri="{BB962C8B-B14F-4D97-AF65-F5344CB8AC3E}">
        <p14:creationId xmlns:p14="http://schemas.microsoft.com/office/powerpoint/2010/main" val="12663332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88381"/>
            <a:ext cx="8229600" cy="991675"/>
          </a:xfrm>
        </p:spPr>
        <p:txBody>
          <a:bodyPr/>
          <a:lstStyle/>
          <a:p>
            <a:pPr algn="ctr"/>
            <a:r>
              <a:rPr lang="en-US" dirty="0" smtClean="0"/>
              <a:t>http://</a:t>
            </a:r>
            <a:r>
              <a:rPr lang="en-US" dirty="0" err="1" smtClean="0"/>
              <a:t>xstack.sandia.gov</a:t>
            </a:r>
            <a:r>
              <a:rPr lang="en-US" dirty="0" smtClean="0"/>
              <a:t>/</a:t>
            </a:r>
            <a:r>
              <a:rPr lang="en-US" dirty="0" err="1" smtClean="0"/>
              <a:t>xpress</a:t>
            </a:r>
            <a:endParaRPr lang="en-US" dirty="0"/>
          </a:p>
        </p:txBody>
      </p:sp>
      <p:sp>
        <p:nvSpPr>
          <p:cNvPr id="8" name="Footer Placeholder 7"/>
          <p:cNvSpPr>
            <a:spLocks noGrp="1"/>
          </p:cNvSpPr>
          <p:nvPr>
            <p:ph type="ftr" sz="quarter" idx="11"/>
          </p:nvPr>
        </p:nvSpPr>
        <p:spPr/>
        <p:txBody>
          <a:bodyPr/>
          <a:lstStyle/>
          <a:p>
            <a:r>
              <a:rPr lang="en-US" smtClean="0"/>
              <a:t>X-Stack PI Meeting - March 20, 2013</a:t>
            </a:r>
            <a:endParaRPr lang="en-US"/>
          </a:p>
        </p:txBody>
      </p:sp>
      <p:sp>
        <p:nvSpPr>
          <p:cNvPr id="9" name="Slide Number Placeholder 8"/>
          <p:cNvSpPr>
            <a:spLocks noGrp="1"/>
          </p:cNvSpPr>
          <p:nvPr>
            <p:ph type="sldNum" sz="quarter" idx="12"/>
          </p:nvPr>
        </p:nvSpPr>
        <p:spPr/>
        <p:txBody>
          <a:bodyPr/>
          <a:lstStyle/>
          <a:p>
            <a:fld id="{A5E55A7B-7854-E145-92D9-B491DF4BAE2D}" type="slidenum">
              <a:rPr lang="en-US" smtClean="0"/>
              <a:pPr/>
              <a:t>27</a:t>
            </a:fld>
            <a:endParaRPr lang="en-US"/>
          </a:p>
        </p:txBody>
      </p:sp>
    </p:spTree>
    <p:extLst>
      <p:ext uri="{BB962C8B-B14F-4D97-AF65-F5344CB8AC3E}">
        <p14:creationId xmlns:p14="http://schemas.microsoft.com/office/powerpoint/2010/main" val="34853303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latin typeface="Calibri" charset="0"/>
              </a:rPr>
              <a:t>OpenX Software </a:t>
            </a:r>
            <a:r>
              <a:rPr lang="en-US" dirty="0">
                <a:latin typeface="Calibri" charset="0"/>
              </a:rPr>
              <a:t>Architecture</a:t>
            </a:r>
          </a:p>
        </p:txBody>
      </p:sp>
      <p:pic>
        <p:nvPicPr>
          <p:cNvPr id="15363" name="Content Placeholder 6" descr="stack.pdf"/>
          <p:cNvPicPr>
            <a:picLocks noGrp="1" noChangeAspect="1"/>
          </p:cNvPicPr>
          <p:nvPr>
            <p:ph idx="1"/>
          </p:nvPr>
        </p:nvPicPr>
        <p:blipFill>
          <a:blip r:embed="rId3">
            <a:extLst>
              <a:ext uri="{28A0092B-C50C-407E-A947-70E740481C1C}">
                <a14:useLocalDpi xmlns:a14="http://schemas.microsoft.com/office/drawing/2010/main" val="0"/>
              </a:ext>
            </a:extLst>
          </a:blip>
          <a:srcRect l="-4201" r="-5753"/>
          <a:stretch>
            <a:fillRect/>
          </a:stretch>
        </p:blipFill>
        <p:spPr bwMode="auto">
          <a:xfrm>
            <a:off x="1898650" y="636944"/>
            <a:ext cx="5380038" cy="5751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4058909" y="636944"/>
            <a:ext cx="2788862" cy="3265078"/>
            <a:chOff x="4058909" y="636944"/>
            <a:chExt cx="2788862" cy="3265078"/>
          </a:xfrm>
        </p:grpSpPr>
        <p:sp>
          <p:nvSpPr>
            <p:cNvPr id="2" name="Rectangle 1"/>
            <p:cNvSpPr/>
            <p:nvPr/>
          </p:nvSpPr>
          <p:spPr>
            <a:xfrm>
              <a:off x="4058909" y="636944"/>
              <a:ext cx="2788862" cy="20997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5321821" y="2487865"/>
              <a:ext cx="1525950" cy="6547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585906" y="2985440"/>
              <a:ext cx="261865" cy="9165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3"/>
          </p:nvPr>
        </p:nvSpPr>
        <p:spPr/>
        <p:txBody>
          <a:bodyPr/>
          <a:lstStyle/>
          <a:p>
            <a:r>
              <a:rPr lang="en-US" smtClean="0"/>
              <a:t>X-Stack PI Meeting - March 20, 2013</a:t>
            </a:r>
            <a:endParaRPr lang="en-US" dirty="0"/>
          </a:p>
        </p:txBody>
      </p:sp>
      <p:sp>
        <p:nvSpPr>
          <p:cNvPr id="7" name="Slide Number Placeholder 6"/>
          <p:cNvSpPr>
            <a:spLocks noGrp="1"/>
          </p:cNvSpPr>
          <p:nvPr>
            <p:ph type="sldNum" sz="quarter" idx="12"/>
          </p:nvPr>
        </p:nvSpPr>
        <p:spPr/>
        <p:txBody>
          <a:bodyPr/>
          <a:lstStyle/>
          <a:p>
            <a:fld id="{A5E55A7B-7854-E145-92D9-B491DF4BAE2D}" type="slidenum">
              <a:rPr lang="en-US" smtClean="0"/>
              <a:pPr/>
              <a:t>3</a:t>
            </a:fld>
            <a:endParaRPr lang="en-US" dirty="0"/>
          </a:p>
        </p:txBody>
      </p:sp>
    </p:spTree>
    <p:extLst>
      <p:ext uri="{BB962C8B-B14F-4D97-AF65-F5344CB8AC3E}">
        <p14:creationId xmlns:p14="http://schemas.microsoft.com/office/powerpoint/2010/main" val="376211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and Milestones – Year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5758311"/>
              </p:ext>
            </p:extLst>
          </p:nvPr>
        </p:nvGraphicFramePr>
        <p:xfrm>
          <a:off x="457200" y="1136189"/>
          <a:ext cx="8369300" cy="4456465"/>
        </p:xfrm>
        <a:graphic>
          <a:graphicData uri="http://schemas.openxmlformats.org/drawingml/2006/table">
            <a:tbl>
              <a:tblPr firstRow="1" bandRow="1">
                <a:tableStyleId>{5C22544A-7EE6-4342-B048-85BDC9FD1C3A}</a:tableStyleId>
              </a:tblPr>
              <a:tblGrid>
                <a:gridCol w="2092325"/>
                <a:gridCol w="2092325"/>
                <a:gridCol w="2092325"/>
                <a:gridCol w="2092325"/>
              </a:tblGrid>
              <a:tr h="303957">
                <a:tc>
                  <a:txBody>
                    <a:bodyPr/>
                    <a:lstStyle/>
                    <a:p>
                      <a:r>
                        <a:rPr lang="en-US" sz="1000" dirty="0" smtClean="0">
                          <a:solidFill>
                            <a:schemeClr val="tx1"/>
                          </a:solidFill>
                        </a:rPr>
                        <a:t>Component</a:t>
                      </a:r>
                      <a:endParaRPr lang="en-US" sz="1000" dirty="0">
                        <a:solidFill>
                          <a:schemeClr val="tx1"/>
                        </a:solidFill>
                      </a:endParaRPr>
                    </a:p>
                  </a:txBody>
                  <a:tcPr>
                    <a:noFill/>
                  </a:tcPr>
                </a:tc>
                <a:tc>
                  <a:txBody>
                    <a:bodyPr/>
                    <a:lstStyle/>
                    <a:p>
                      <a:r>
                        <a:rPr lang="en-US" sz="1000" dirty="0" smtClean="0">
                          <a:solidFill>
                            <a:srgbClr val="000000"/>
                          </a:solidFill>
                        </a:rPr>
                        <a:t>Year 1 Task</a:t>
                      </a:r>
                      <a:endParaRPr lang="en-US" sz="1000" dirty="0">
                        <a:solidFill>
                          <a:srgbClr val="000000"/>
                        </a:solidFill>
                      </a:endParaRPr>
                    </a:p>
                  </a:txBody>
                  <a:tcPr>
                    <a:noFill/>
                  </a:tcPr>
                </a:tc>
                <a:tc>
                  <a:txBody>
                    <a:bodyPr/>
                    <a:lstStyle/>
                    <a:p>
                      <a:r>
                        <a:rPr lang="en-US" sz="1000" dirty="0" smtClean="0">
                          <a:solidFill>
                            <a:srgbClr val="000000"/>
                          </a:solidFill>
                        </a:rPr>
                        <a:t>Lead Institution(s)</a:t>
                      </a:r>
                      <a:endParaRPr lang="en-US" sz="1000" dirty="0">
                        <a:solidFill>
                          <a:srgbClr val="000000"/>
                        </a:solidFill>
                      </a:endParaRPr>
                    </a:p>
                  </a:txBody>
                  <a:tcPr>
                    <a:noFill/>
                  </a:tcPr>
                </a:tc>
                <a:tc>
                  <a:txBody>
                    <a:bodyPr/>
                    <a:lstStyle/>
                    <a:p>
                      <a:r>
                        <a:rPr lang="en-US" sz="1000" dirty="0" smtClean="0">
                          <a:solidFill>
                            <a:srgbClr val="000000"/>
                          </a:solidFill>
                        </a:rPr>
                        <a:t>Status</a:t>
                      </a:r>
                      <a:endParaRPr lang="en-US" sz="1000" dirty="0">
                        <a:solidFill>
                          <a:srgbClr val="000000"/>
                        </a:solidFill>
                      </a:endParaRPr>
                    </a:p>
                  </a:txBody>
                  <a:tcPr>
                    <a:noFill/>
                  </a:tcPr>
                </a:tc>
              </a:tr>
              <a:tr h="909597">
                <a:tc>
                  <a:txBody>
                    <a:bodyPr/>
                    <a:lstStyle/>
                    <a:p>
                      <a:r>
                        <a:rPr lang="en-US" sz="1000" dirty="0" smtClean="0"/>
                        <a:t>OpenX Software Architecture</a:t>
                      </a:r>
                      <a:endParaRPr lang="en-US" sz="1000" dirty="0"/>
                    </a:p>
                  </a:txBody>
                  <a:tcPr/>
                </a:tc>
                <a:tc>
                  <a:txBody>
                    <a:bodyPr/>
                    <a:lstStyle/>
                    <a:p>
                      <a:r>
                        <a:rPr lang="en-US" sz="1000" dirty="0" smtClean="0"/>
                        <a:t>Define architecture components, including</a:t>
                      </a:r>
                      <a:r>
                        <a:rPr lang="en-US" sz="1000" baseline="0" dirty="0" smtClean="0"/>
                        <a:t> LXK operating system, HPX-4 runtime system, interface protocol, compilation methods, debugging tools, instrumentation, fault tolerance, and power management</a:t>
                      </a:r>
                      <a:endParaRPr lang="en-US" sz="1000" dirty="0"/>
                    </a:p>
                  </a:txBody>
                  <a:tcPr/>
                </a:tc>
                <a:tc>
                  <a:txBody>
                    <a:bodyPr/>
                    <a:lstStyle/>
                    <a:p>
                      <a:r>
                        <a:rPr lang="en-US" sz="1000" dirty="0" smtClean="0"/>
                        <a:t>Sandia,</a:t>
                      </a:r>
                      <a:r>
                        <a:rPr lang="en-US" sz="1000" baseline="0" dirty="0" smtClean="0"/>
                        <a:t> Indiana</a:t>
                      </a:r>
                      <a:endParaRPr lang="en-US" sz="1000" dirty="0"/>
                    </a:p>
                  </a:txBody>
                  <a:tcPr/>
                </a:tc>
                <a:tc>
                  <a:txBody>
                    <a:bodyPr/>
                    <a:lstStyle/>
                    <a:p>
                      <a:endParaRPr lang="en-US" sz="1000" dirty="0"/>
                    </a:p>
                  </a:txBody>
                  <a:tcPr>
                    <a:solidFill>
                      <a:srgbClr val="008000"/>
                    </a:solidFill>
                  </a:tcPr>
                </a:tc>
              </a:tr>
              <a:tr h="322760">
                <a:tc>
                  <a:txBody>
                    <a:bodyPr/>
                    <a:lstStyle/>
                    <a:p>
                      <a:r>
                        <a:rPr lang="en-US" sz="1000" dirty="0" err="1" smtClean="0"/>
                        <a:t>ParalleX</a:t>
                      </a:r>
                      <a:r>
                        <a:rPr lang="en-US" sz="1000" dirty="0" smtClean="0"/>
                        <a:t> Execution</a:t>
                      </a:r>
                      <a:r>
                        <a:rPr lang="en-US" sz="1000" baseline="0" dirty="0" smtClean="0"/>
                        <a:t> Model</a:t>
                      </a:r>
                      <a:endParaRPr lang="en-US" sz="1000" dirty="0"/>
                    </a:p>
                  </a:txBody>
                  <a:tcPr/>
                </a:tc>
                <a:tc>
                  <a:txBody>
                    <a:bodyPr/>
                    <a:lstStyle/>
                    <a:p>
                      <a:r>
                        <a:rPr lang="en-US" sz="1000" dirty="0" smtClean="0"/>
                        <a:t>Refine specification,</a:t>
                      </a:r>
                      <a:r>
                        <a:rPr lang="en-US" sz="1000" baseline="0" dirty="0" smtClean="0"/>
                        <a:t> extend to incorporate semantics of locality and priority policies</a:t>
                      </a:r>
                      <a:endParaRPr lang="en-US" sz="1000" dirty="0"/>
                    </a:p>
                  </a:txBody>
                  <a:tcPr/>
                </a:tc>
                <a:tc>
                  <a:txBody>
                    <a:bodyPr/>
                    <a:lstStyle/>
                    <a:p>
                      <a:r>
                        <a:rPr lang="en-US" sz="1000" dirty="0" smtClean="0"/>
                        <a:t>Indiana</a:t>
                      </a:r>
                      <a:endParaRPr lang="en-US" sz="1000" dirty="0"/>
                    </a:p>
                  </a:txBody>
                  <a:tcPr/>
                </a:tc>
                <a:tc>
                  <a:txBody>
                    <a:bodyPr/>
                    <a:lstStyle/>
                    <a:p>
                      <a:endParaRPr lang="en-US" sz="1000"/>
                    </a:p>
                  </a:txBody>
                  <a:tcPr>
                    <a:solidFill>
                      <a:srgbClr val="008000"/>
                    </a:solidFill>
                  </a:tcPr>
                </a:tc>
              </a:tr>
              <a:tr h="303957">
                <a:tc rowSpan="2">
                  <a:txBody>
                    <a:bodyPr/>
                    <a:lstStyle/>
                    <a:p>
                      <a:r>
                        <a:rPr lang="en-US" sz="1000" dirty="0" smtClean="0"/>
                        <a:t>HPX-3 Runtime System</a:t>
                      </a:r>
                      <a:endParaRPr lang="en-US" sz="1000" dirty="0"/>
                    </a:p>
                  </a:txBody>
                  <a:tcPr/>
                </a:tc>
                <a:tc>
                  <a:txBody>
                    <a:bodyPr/>
                    <a:lstStyle/>
                    <a:p>
                      <a:r>
                        <a:rPr lang="en-US" sz="1000" dirty="0" smtClean="0"/>
                        <a:t>Implement processes, object migration, policies, system introspection</a:t>
                      </a:r>
                      <a:endParaRPr lang="en-US" sz="1000" dirty="0"/>
                    </a:p>
                  </a:txBody>
                  <a:tcPr/>
                </a:tc>
                <a:tc rowSpan="2">
                  <a:txBody>
                    <a:bodyPr/>
                    <a:lstStyle/>
                    <a:p>
                      <a:r>
                        <a:rPr lang="en-US" sz="1000" dirty="0" smtClean="0"/>
                        <a:t>LSU</a:t>
                      </a:r>
                      <a:endParaRPr lang="en-US" sz="1000" dirty="0"/>
                    </a:p>
                  </a:txBody>
                  <a:tcPr/>
                </a:tc>
                <a:tc>
                  <a:txBody>
                    <a:bodyPr/>
                    <a:lstStyle/>
                    <a:p>
                      <a:endParaRPr lang="en-US" sz="1000" dirty="0"/>
                    </a:p>
                  </a:txBody>
                  <a:tcPr>
                    <a:solidFill>
                      <a:srgbClr val="008000"/>
                    </a:solidFill>
                  </a:tcPr>
                </a:tc>
              </a:tr>
              <a:tr h="303957">
                <a:tc vMerge="1">
                  <a:txBody>
                    <a:bodyPr/>
                    <a:lstStyle/>
                    <a:p>
                      <a:endParaRPr lang="en-US" sz="800" dirty="0"/>
                    </a:p>
                  </a:txBody>
                  <a:tcPr/>
                </a:tc>
                <a:tc>
                  <a:txBody>
                    <a:bodyPr/>
                    <a:lstStyle/>
                    <a:p>
                      <a:r>
                        <a:rPr lang="en-US" sz="1000" dirty="0" smtClean="0"/>
                        <a:t>Develop,</a:t>
                      </a:r>
                      <a:r>
                        <a:rPr lang="en-US" sz="1000" baseline="0" dirty="0" smtClean="0"/>
                        <a:t> maintain, document, and support HPX-3 as a bootstrapping platform for XPI</a:t>
                      </a:r>
                      <a:endParaRPr lang="en-US" sz="1000" dirty="0"/>
                    </a:p>
                  </a:txBody>
                  <a:tcPr/>
                </a:tc>
                <a:tc vMerge="1">
                  <a:txBody>
                    <a:bodyPr/>
                    <a:lstStyle/>
                    <a:p>
                      <a:endParaRPr lang="en-US" sz="800" dirty="0"/>
                    </a:p>
                  </a:txBody>
                  <a:tcPr/>
                </a:tc>
                <a:tc>
                  <a:txBody>
                    <a:bodyPr/>
                    <a:lstStyle/>
                    <a:p>
                      <a:endParaRPr lang="en-US" sz="1000" dirty="0"/>
                    </a:p>
                  </a:txBody>
                  <a:tcPr>
                    <a:solidFill>
                      <a:srgbClr val="008000"/>
                    </a:solidFill>
                  </a:tcPr>
                </a:tc>
              </a:tr>
              <a:tr h="303957">
                <a:tc>
                  <a:txBody>
                    <a:bodyPr/>
                    <a:lstStyle/>
                    <a:p>
                      <a:r>
                        <a:rPr lang="en-US" sz="1000" dirty="0" smtClean="0"/>
                        <a:t>HPX-4 Runtime System</a:t>
                      </a:r>
                      <a:endParaRPr lang="en-US" sz="1000" dirty="0"/>
                    </a:p>
                  </a:txBody>
                  <a:tcPr/>
                </a:tc>
                <a:tc>
                  <a:txBody>
                    <a:bodyPr/>
                    <a:lstStyle/>
                    <a:p>
                      <a:r>
                        <a:rPr lang="en-US" sz="1000" dirty="0" smtClean="0"/>
                        <a:t>Development of software architecture</a:t>
                      </a:r>
                      <a:r>
                        <a:rPr lang="en-US" sz="1000" baseline="0" dirty="0" smtClean="0"/>
                        <a:t> for each component subsystem</a:t>
                      </a:r>
                      <a:endParaRPr lang="en-US" sz="1000" dirty="0"/>
                    </a:p>
                  </a:txBody>
                  <a:tcPr/>
                </a:tc>
                <a:tc>
                  <a:txBody>
                    <a:bodyPr/>
                    <a:lstStyle/>
                    <a:p>
                      <a:r>
                        <a:rPr lang="en-US" sz="1000" dirty="0" smtClean="0"/>
                        <a:t>Indiana</a:t>
                      </a:r>
                      <a:endParaRPr lang="en-US" sz="1000" dirty="0"/>
                    </a:p>
                  </a:txBody>
                  <a:tcPr/>
                </a:tc>
                <a:tc>
                  <a:txBody>
                    <a:bodyPr/>
                    <a:lstStyle/>
                    <a:p>
                      <a:endParaRPr lang="en-US" sz="1000" dirty="0"/>
                    </a:p>
                  </a:txBody>
                  <a:tcPr>
                    <a:solidFill>
                      <a:srgbClr val="008000"/>
                    </a:solidFill>
                  </a:tcPr>
                </a:tc>
              </a:tr>
              <a:tr h="231140">
                <a:tc>
                  <a:txBody>
                    <a:bodyPr/>
                    <a:lstStyle/>
                    <a:p>
                      <a:r>
                        <a:rPr lang="en-US" sz="1000" dirty="0" smtClean="0"/>
                        <a:t>LXK Operating System</a:t>
                      </a:r>
                      <a:endParaRPr lang="en-US" sz="1000" dirty="0"/>
                    </a:p>
                  </a:txBody>
                  <a:tcPr/>
                </a:tc>
                <a:tc>
                  <a:txBody>
                    <a:bodyPr/>
                    <a:lstStyle/>
                    <a:p>
                      <a:r>
                        <a:rPr lang="en-US" sz="1000" dirty="0" smtClean="0"/>
                        <a:t>Port</a:t>
                      </a:r>
                      <a:r>
                        <a:rPr lang="en-US" sz="1000" baseline="0" dirty="0" smtClean="0"/>
                        <a:t> HPX-3 on Kitten</a:t>
                      </a:r>
                      <a:endParaRPr lang="en-US" sz="1000" dirty="0"/>
                    </a:p>
                  </a:txBody>
                  <a:tcPr/>
                </a:tc>
                <a:tc>
                  <a:txBody>
                    <a:bodyPr/>
                    <a:lstStyle/>
                    <a:p>
                      <a:r>
                        <a:rPr lang="en-US" sz="1000" dirty="0" smtClean="0"/>
                        <a:t>Sandia, LSU</a:t>
                      </a:r>
                      <a:endParaRPr lang="en-US" sz="1000" dirty="0"/>
                    </a:p>
                  </a:txBody>
                  <a:tcPr/>
                </a:tc>
                <a:tc>
                  <a:txBody>
                    <a:bodyPr/>
                    <a:lstStyle/>
                    <a:p>
                      <a:endParaRPr lang="en-US" sz="1000" dirty="0"/>
                    </a:p>
                  </a:txBody>
                  <a:tcPr>
                    <a:solidFill>
                      <a:srgbClr val="008000"/>
                    </a:solidFill>
                  </a:tcPr>
                </a:tc>
              </a:tr>
              <a:tr h="251911">
                <a:tc>
                  <a:txBody>
                    <a:bodyPr/>
                    <a:lstStyle/>
                    <a:p>
                      <a:r>
                        <a:rPr lang="en-US" sz="1000" dirty="0" smtClean="0"/>
                        <a:t>RIOS</a:t>
                      </a:r>
                      <a:endParaRPr lang="en-US" sz="1000" dirty="0"/>
                    </a:p>
                  </a:txBody>
                  <a:tcPr/>
                </a:tc>
                <a:tc>
                  <a:txBody>
                    <a:bodyPr/>
                    <a:lstStyle/>
                    <a:p>
                      <a:r>
                        <a:rPr lang="en-US" sz="1000" dirty="0" smtClean="0"/>
                        <a:t>Develop first draft</a:t>
                      </a:r>
                      <a:r>
                        <a:rPr lang="en-US" sz="1000" baseline="0" dirty="0" smtClean="0"/>
                        <a:t> of interface</a:t>
                      </a:r>
                      <a:endParaRPr lang="en-US" sz="1000" dirty="0"/>
                    </a:p>
                  </a:txBody>
                  <a:tcPr/>
                </a:tc>
                <a:tc>
                  <a:txBody>
                    <a:bodyPr/>
                    <a:lstStyle/>
                    <a:p>
                      <a:r>
                        <a:rPr lang="en-US" sz="1000" dirty="0" smtClean="0"/>
                        <a:t>Sandia,</a:t>
                      </a:r>
                      <a:r>
                        <a:rPr lang="en-US" sz="1000" baseline="0" dirty="0" smtClean="0"/>
                        <a:t> Indiana</a:t>
                      </a:r>
                      <a:endParaRPr lang="en-US" sz="1000" dirty="0"/>
                    </a:p>
                  </a:txBody>
                  <a:tcPr/>
                </a:tc>
                <a:tc>
                  <a:txBody>
                    <a:bodyPr/>
                    <a:lstStyle/>
                    <a:p>
                      <a:endParaRPr lang="en-US" sz="1000" dirty="0"/>
                    </a:p>
                  </a:txBody>
                  <a:tcPr>
                    <a:solidFill>
                      <a:srgbClr val="008000"/>
                    </a:solidFill>
                  </a:tcPr>
                </a:tc>
              </a:tr>
              <a:tr h="303957">
                <a:tc>
                  <a:txBody>
                    <a:bodyPr/>
                    <a:lstStyle/>
                    <a:p>
                      <a:r>
                        <a:rPr lang="en-US" sz="1000" dirty="0" smtClean="0"/>
                        <a:t>XPI</a:t>
                      </a:r>
                      <a:endParaRPr lang="en-US" sz="1000" dirty="0"/>
                    </a:p>
                  </a:txBody>
                  <a:tcPr/>
                </a:tc>
                <a:tc>
                  <a:txBody>
                    <a:bodyPr/>
                    <a:lstStyle/>
                    <a:p>
                      <a:r>
                        <a:rPr lang="en-US" sz="1000" dirty="0" smtClean="0"/>
                        <a:t>Develop first specification</a:t>
                      </a:r>
                      <a:endParaRPr lang="en-US" sz="1000" dirty="0"/>
                    </a:p>
                  </a:txBody>
                  <a:tcPr/>
                </a:tc>
                <a:tc>
                  <a:txBody>
                    <a:bodyPr/>
                    <a:lstStyle/>
                    <a:p>
                      <a:r>
                        <a:rPr lang="en-US" sz="1000" dirty="0" smtClean="0"/>
                        <a:t>Indiana</a:t>
                      </a:r>
                      <a:endParaRPr lang="en-US" sz="1000" dirty="0"/>
                    </a:p>
                  </a:txBody>
                  <a:tcPr/>
                </a:tc>
                <a:tc>
                  <a:txBody>
                    <a:bodyPr/>
                    <a:lstStyle/>
                    <a:p>
                      <a:endParaRPr lang="en-US" sz="1000" dirty="0"/>
                    </a:p>
                  </a:txBody>
                  <a:tcPr>
                    <a:solidFill>
                      <a:srgbClr val="008000"/>
                    </a:solidFill>
                  </a:tcPr>
                </a:tc>
              </a:tr>
            </a:tbl>
          </a:graphicData>
        </a:graphic>
      </p:graphicFrame>
      <p:grpSp>
        <p:nvGrpSpPr>
          <p:cNvPr id="10" name="Group 9"/>
          <p:cNvGrpSpPr/>
          <p:nvPr/>
        </p:nvGrpSpPr>
        <p:grpSpPr>
          <a:xfrm>
            <a:off x="2381199" y="6078371"/>
            <a:ext cx="4324129" cy="310758"/>
            <a:chOff x="1590519" y="6018461"/>
            <a:chExt cx="4324129" cy="310758"/>
          </a:xfrm>
        </p:grpSpPr>
        <p:sp>
          <p:nvSpPr>
            <p:cNvPr id="3" name="TextBox 2"/>
            <p:cNvSpPr txBox="1"/>
            <p:nvPr/>
          </p:nvSpPr>
          <p:spPr>
            <a:xfrm>
              <a:off x="1590519" y="6019261"/>
              <a:ext cx="928459" cy="307777"/>
            </a:xfrm>
            <a:prstGeom prst="rect">
              <a:avLst/>
            </a:prstGeom>
            <a:solidFill>
              <a:srgbClr val="008000"/>
            </a:solidFill>
          </p:spPr>
          <p:txBody>
            <a:bodyPr wrap="none" rtlCol="0">
              <a:spAutoFit/>
            </a:bodyPr>
            <a:lstStyle/>
            <a:p>
              <a:r>
                <a:rPr lang="en-US" sz="1400" dirty="0" smtClean="0">
                  <a:solidFill>
                    <a:schemeClr val="bg1"/>
                  </a:solidFill>
                </a:rPr>
                <a:t>On Track</a:t>
              </a:r>
              <a:endParaRPr lang="en-US" sz="1400" dirty="0">
                <a:solidFill>
                  <a:schemeClr val="bg1"/>
                </a:solidFill>
              </a:endParaRPr>
            </a:p>
          </p:txBody>
        </p:sp>
        <p:sp>
          <p:nvSpPr>
            <p:cNvPr id="7" name="TextBox 6"/>
            <p:cNvSpPr txBox="1"/>
            <p:nvPr/>
          </p:nvSpPr>
          <p:spPr>
            <a:xfrm>
              <a:off x="2674261" y="6018461"/>
              <a:ext cx="843375" cy="307777"/>
            </a:xfrm>
            <a:prstGeom prst="rect">
              <a:avLst/>
            </a:prstGeom>
            <a:solidFill>
              <a:srgbClr val="FFFF00"/>
            </a:solidFill>
          </p:spPr>
          <p:txBody>
            <a:bodyPr wrap="none" rtlCol="0">
              <a:spAutoFit/>
            </a:bodyPr>
            <a:lstStyle/>
            <a:p>
              <a:r>
                <a:rPr lang="en-US" sz="1400" dirty="0" smtClean="0"/>
                <a:t>Delayed</a:t>
              </a:r>
              <a:endParaRPr lang="en-US" sz="1400" dirty="0"/>
            </a:p>
          </p:txBody>
        </p:sp>
        <p:sp>
          <p:nvSpPr>
            <p:cNvPr id="8" name="TextBox 7"/>
            <p:cNvSpPr txBox="1"/>
            <p:nvPr/>
          </p:nvSpPr>
          <p:spPr>
            <a:xfrm>
              <a:off x="3707908" y="6019261"/>
              <a:ext cx="953043" cy="307777"/>
            </a:xfrm>
            <a:prstGeom prst="rect">
              <a:avLst/>
            </a:prstGeom>
            <a:solidFill>
              <a:srgbClr val="3366FF"/>
            </a:solidFill>
          </p:spPr>
          <p:txBody>
            <a:bodyPr wrap="none" rtlCol="0">
              <a:spAutoFit/>
            </a:bodyPr>
            <a:lstStyle/>
            <a:p>
              <a:r>
                <a:rPr lang="en-US" sz="1400" dirty="0" smtClean="0">
                  <a:solidFill>
                    <a:schemeClr val="bg1"/>
                  </a:solidFill>
                </a:rPr>
                <a:t>Complete</a:t>
              </a:r>
              <a:endParaRPr lang="en-US" sz="1400" dirty="0">
                <a:solidFill>
                  <a:schemeClr val="bg1"/>
                </a:solidFill>
              </a:endParaRPr>
            </a:p>
          </p:txBody>
        </p:sp>
        <p:sp>
          <p:nvSpPr>
            <p:cNvPr id="9" name="TextBox 8"/>
            <p:cNvSpPr txBox="1"/>
            <p:nvPr/>
          </p:nvSpPr>
          <p:spPr>
            <a:xfrm>
              <a:off x="4821868" y="6021442"/>
              <a:ext cx="1092780" cy="307777"/>
            </a:xfrm>
            <a:prstGeom prst="rect">
              <a:avLst/>
            </a:prstGeom>
            <a:solidFill>
              <a:srgbClr val="FF0000"/>
            </a:solidFill>
          </p:spPr>
          <p:txBody>
            <a:bodyPr wrap="none" rtlCol="0">
              <a:spAutoFit/>
            </a:bodyPr>
            <a:lstStyle/>
            <a:p>
              <a:r>
                <a:rPr lang="en-US" sz="1400" dirty="0" smtClean="0">
                  <a:solidFill>
                    <a:schemeClr val="bg1"/>
                  </a:solidFill>
                </a:rPr>
                <a:t>Not Started</a:t>
              </a:r>
              <a:endParaRPr lang="en-US" sz="1400" dirty="0">
                <a:solidFill>
                  <a:schemeClr val="bg1"/>
                </a:solidFill>
              </a:endParaRPr>
            </a:p>
          </p:txBody>
        </p:sp>
      </p:gr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6" name="Slide Number Placeholder 5"/>
          <p:cNvSpPr>
            <a:spLocks noGrp="1"/>
          </p:cNvSpPr>
          <p:nvPr>
            <p:ph type="sldNum" sz="quarter" idx="12"/>
          </p:nvPr>
        </p:nvSpPr>
        <p:spPr/>
        <p:txBody>
          <a:bodyPr/>
          <a:lstStyle/>
          <a:p>
            <a:fld id="{A5E55A7B-7854-E145-92D9-B491DF4BAE2D}" type="slidenum">
              <a:rPr lang="en-US" smtClean="0"/>
              <a:pPr/>
              <a:t>4</a:t>
            </a:fld>
            <a:endParaRPr lang="en-US" dirty="0"/>
          </a:p>
        </p:txBody>
      </p:sp>
    </p:spTree>
    <p:extLst>
      <p:ext uri="{BB962C8B-B14F-4D97-AF65-F5344CB8AC3E}">
        <p14:creationId xmlns:p14="http://schemas.microsoft.com/office/powerpoint/2010/main" val="8633882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and Milestones – Year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1339693"/>
              </p:ext>
            </p:extLst>
          </p:nvPr>
        </p:nvGraphicFramePr>
        <p:xfrm>
          <a:off x="457200" y="855689"/>
          <a:ext cx="8229600" cy="5143586"/>
        </p:xfrm>
        <a:graphic>
          <a:graphicData uri="http://schemas.openxmlformats.org/drawingml/2006/table">
            <a:tbl>
              <a:tblPr firstRow="1" bandRow="1">
                <a:tableStyleId>{5C22544A-7EE6-4342-B048-85BDC9FD1C3A}</a:tableStyleId>
              </a:tblPr>
              <a:tblGrid>
                <a:gridCol w="2057400"/>
                <a:gridCol w="2057400"/>
                <a:gridCol w="2057400"/>
                <a:gridCol w="2057400"/>
              </a:tblGrid>
              <a:tr h="127098">
                <a:tc>
                  <a:txBody>
                    <a:bodyPr/>
                    <a:lstStyle/>
                    <a:p>
                      <a:r>
                        <a:rPr lang="en-US" sz="900" dirty="0" smtClean="0">
                          <a:solidFill>
                            <a:schemeClr val="tx1"/>
                          </a:solidFill>
                        </a:rPr>
                        <a:t>Component</a:t>
                      </a:r>
                      <a:endParaRPr lang="en-US" sz="900" dirty="0">
                        <a:solidFill>
                          <a:schemeClr val="tx1"/>
                        </a:solidFill>
                      </a:endParaRPr>
                    </a:p>
                  </a:txBody>
                  <a:tcPr>
                    <a:noFill/>
                  </a:tcPr>
                </a:tc>
                <a:tc>
                  <a:txBody>
                    <a:bodyPr/>
                    <a:lstStyle/>
                    <a:p>
                      <a:r>
                        <a:rPr lang="en-US" sz="900" dirty="0" smtClean="0">
                          <a:solidFill>
                            <a:srgbClr val="000000"/>
                          </a:solidFill>
                        </a:rPr>
                        <a:t>Year 1 Task</a:t>
                      </a:r>
                      <a:endParaRPr lang="en-US" sz="900" dirty="0">
                        <a:solidFill>
                          <a:srgbClr val="000000"/>
                        </a:solidFill>
                      </a:endParaRPr>
                    </a:p>
                  </a:txBody>
                  <a:tcPr>
                    <a:noFill/>
                  </a:tcPr>
                </a:tc>
                <a:tc>
                  <a:txBody>
                    <a:bodyPr/>
                    <a:lstStyle/>
                    <a:p>
                      <a:r>
                        <a:rPr lang="en-US" sz="900" dirty="0" smtClean="0">
                          <a:solidFill>
                            <a:srgbClr val="000000"/>
                          </a:solidFill>
                        </a:rPr>
                        <a:t>Lead Institution(s)</a:t>
                      </a:r>
                      <a:endParaRPr lang="en-US" sz="900" dirty="0">
                        <a:solidFill>
                          <a:srgbClr val="000000"/>
                        </a:solidFill>
                      </a:endParaRPr>
                    </a:p>
                  </a:txBody>
                  <a:tcPr>
                    <a:noFill/>
                  </a:tcPr>
                </a:tc>
                <a:tc>
                  <a:txBody>
                    <a:bodyPr/>
                    <a:lstStyle/>
                    <a:p>
                      <a:r>
                        <a:rPr lang="en-US" sz="900" dirty="0" smtClean="0">
                          <a:solidFill>
                            <a:srgbClr val="000000"/>
                          </a:solidFill>
                        </a:rPr>
                        <a:t>Status</a:t>
                      </a:r>
                      <a:endParaRPr lang="en-US" sz="900" dirty="0">
                        <a:solidFill>
                          <a:srgbClr val="000000"/>
                        </a:solidFill>
                      </a:endParaRPr>
                    </a:p>
                  </a:txBody>
                  <a:tcPr>
                    <a:noFill/>
                  </a:tcPr>
                </a:tc>
              </a:tr>
              <a:tr h="203357">
                <a:tc rowSpan="4">
                  <a:txBody>
                    <a:bodyPr/>
                    <a:lstStyle/>
                    <a:p>
                      <a:r>
                        <a:rPr lang="en-US" sz="900" dirty="0" smtClean="0"/>
                        <a:t>Introspection</a:t>
                      </a:r>
                      <a:endParaRPr lang="en-US" sz="900" dirty="0"/>
                    </a:p>
                  </a:txBody>
                  <a:tcPr/>
                </a:tc>
                <a:tc rowSpan="2">
                  <a:txBody>
                    <a:bodyPr/>
                    <a:lstStyle/>
                    <a:p>
                      <a:r>
                        <a:rPr lang="en-US" sz="900" dirty="0" smtClean="0"/>
                        <a:t>Design</a:t>
                      </a:r>
                      <a:r>
                        <a:rPr lang="en-US" sz="900" baseline="0" dirty="0" smtClean="0"/>
                        <a:t> and prototype HPX/LXK interface for performance information</a:t>
                      </a:r>
                      <a:endParaRPr lang="en-US" sz="900" dirty="0"/>
                    </a:p>
                  </a:txBody>
                  <a:tcPr/>
                </a:tc>
                <a:tc rowSpan="4">
                  <a:txBody>
                    <a:bodyPr/>
                    <a:lstStyle/>
                    <a:p>
                      <a:r>
                        <a:rPr lang="en-US" sz="900" dirty="0" smtClean="0"/>
                        <a:t>RENCI</a:t>
                      </a:r>
                      <a:endParaRPr lang="en-US" sz="900" dirty="0"/>
                    </a:p>
                  </a:txBody>
                  <a:tcPr/>
                </a:tc>
                <a:tc>
                  <a:txBody>
                    <a:bodyPr/>
                    <a:lstStyle/>
                    <a:p>
                      <a:endParaRPr lang="en-US" sz="900" dirty="0"/>
                    </a:p>
                  </a:txBody>
                  <a:tcPr>
                    <a:solidFill>
                      <a:srgbClr val="008000"/>
                    </a:solidFill>
                  </a:tcPr>
                </a:tc>
              </a:tr>
              <a:tr h="165187">
                <a:tc vMerge="1">
                  <a:txBody>
                    <a:bodyPr/>
                    <a:lstStyle/>
                    <a:p>
                      <a:endParaRPr lang="en-US" sz="800" dirty="0"/>
                    </a:p>
                  </a:txBody>
                  <a:tcPr/>
                </a:tc>
                <a:tc vMerge="1">
                  <a:txBody>
                    <a:bodyPr/>
                    <a:lstStyle/>
                    <a:p>
                      <a:endParaRPr lang="en-US" sz="900" dirty="0"/>
                    </a:p>
                  </a:txBody>
                  <a:tcPr/>
                </a:tc>
                <a:tc vMerge="1">
                  <a:txBody>
                    <a:bodyPr/>
                    <a:lstStyle/>
                    <a:p>
                      <a:endParaRPr lang="en-US" sz="800" dirty="0"/>
                    </a:p>
                  </a:txBody>
                  <a:tcPr/>
                </a:tc>
                <a:tc rowSpan="2">
                  <a:txBody>
                    <a:bodyPr/>
                    <a:lstStyle/>
                    <a:p>
                      <a:endParaRPr lang="en-US" sz="900" dirty="0"/>
                    </a:p>
                  </a:txBody>
                  <a:tcPr>
                    <a:solidFill>
                      <a:srgbClr val="008000"/>
                    </a:solidFill>
                  </a:tcPr>
                </a:tc>
              </a:tr>
              <a:tr h="124534">
                <a:tc vMerge="1">
                  <a:txBody>
                    <a:bodyPr/>
                    <a:lstStyle/>
                    <a:p>
                      <a:endParaRPr lang="en-US"/>
                    </a:p>
                  </a:txBody>
                  <a:tcPr/>
                </a:tc>
                <a:tc>
                  <a:txBody>
                    <a:bodyPr/>
                    <a:lstStyle/>
                    <a:p>
                      <a:r>
                        <a:rPr lang="en-US" sz="900" dirty="0" smtClean="0"/>
                        <a:t>Design</a:t>
                      </a:r>
                      <a:r>
                        <a:rPr lang="en-US" sz="900" baseline="0" dirty="0" smtClean="0"/>
                        <a:t> methodology and development approach for performance introspection in HPX</a:t>
                      </a:r>
                      <a:endParaRPr lang="en-US" sz="900" dirty="0"/>
                    </a:p>
                  </a:txBody>
                  <a:tcPr/>
                </a:tc>
                <a:tc vMerge="1">
                  <a:txBody>
                    <a:bodyPr/>
                    <a:lstStyle/>
                    <a:p>
                      <a:endParaRPr lang="en-US"/>
                    </a:p>
                  </a:txBody>
                  <a:tcPr/>
                </a:tc>
                <a:tc vMerge="1">
                  <a:txBody>
                    <a:bodyPr/>
                    <a:lstStyle/>
                    <a:p>
                      <a:endParaRPr lang="en-US"/>
                    </a:p>
                  </a:txBody>
                  <a:tcPr/>
                </a:tc>
              </a:tr>
              <a:tr h="482464">
                <a:tc vMerge="1">
                  <a:txBody>
                    <a:bodyPr/>
                    <a:lstStyle/>
                    <a:p>
                      <a:endParaRPr lang="en-US" sz="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Help design XPI interface to allow for maximal system performance and parallelization information transfer </a:t>
                      </a:r>
                    </a:p>
                    <a:p>
                      <a:endParaRPr lang="en-US" sz="900" dirty="0"/>
                    </a:p>
                  </a:txBody>
                  <a:tcPr/>
                </a:tc>
                <a:tc vMerge="1">
                  <a:txBody>
                    <a:bodyPr/>
                    <a:lstStyle/>
                    <a:p>
                      <a:endParaRPr lang="en-US" sz="800" dirty="0"/>
                    </a:p>
                  </a:txBody>
                  <a:tcPr/>
                </a:tc>
                <a:tc>
                  <a:txBody>
                    <a:bodyPr/>
                    <a:lstStyle/>
                    <a:p>
                      <a:endParaRPr lang="en-US" sz="900" dirty="0"/>
                    </a:p>
                  </a:txBody>
                  <a:tcPr>
                    <a:solidFill>
                      <a:srgbClr val="008000"/>
                    </a:solidFill>
                  </a:tcPr>
                </a:tc>
              </a:tr>
              <a:tr h="432133">
                <a:tc rowSpan="6">
                  <a:txBody>
                    <a:bodyPr/>
                    <a:lstStyle/>
                    <a:p>
                      <a:r>
                        <a:rPr lang="en-US" sz="900" dirty="0" smtClean="0"/>
                        <a:t>Performance Measurement</a:t>
                      </a:r>
                      <a:endParaRPr lang="en-US" sz="900" dirty="0"/>
                    </a:p>
                  </a:txBody>
                  <a:tcPr/>
                </a:tc>
                <a:tc>
                  <a:txBody>
                    <a:bodyPr/>
                    <a:lstStyle/>
                    <a:p>
                      <a:r>
                        <a:rPr lang="en-US" sz="900" dirty="0" smtClean="0"/>
                        <a:t>Design methodology and development approach for APEX</a:t>
                      </a:r>
                      <a:r>
                        <a:rPr lang="en-US" sz="900" baseline="0" dirty="0" smtClean="0"/>
                        <a:t> performance instrumentation and measurement integration with OS and runtime layers</a:t>
                      </a:r>
                      <a:endParaRPr lang="en-US" sz="900" dirty="0"/>
                    </a:p>
                  </a:txBody>
                  <a:tcPr/>
                </a:tc>
                <a:tc rowSpan="6">
                  <a:txBody>
                    <a:bodyPr/>
                    <a:lstStyle/>
                    <a:p>
                      <a:r>
                        <a:rPr lang="en-US" sz="900" dirty="0" smtClean="0"/>
                        <a:t>Oregon</a:t>
                      </a:r>
                      <a:endParaRPr lang="en-US" sz="900" dirty="0"/>
                    </a:p>
                  </a:txBody>
                  <a:tcPr/>
                </a:tc>
                <a:tc rowSpan="2">
                  <a:txBody>
                    <a:bodyPr/>
                    <a:lstStyle/>
                    <a:p>
                      <a:endParaRPr lang="en-US" sz="900" dirty="0"/>
                    </a:p>
                  </a:txBody>
                  <a:tcPr>
                    <a:solidFill>
                      <a:srgbClr val="008000"/>
                    </a:solidFill>
                  </a:tcPr>
                </a:tc>
              </a:tr>
              <a:tr h="461761">
                <a:tc v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smtClean="0"/>
                        <a:t>Develop initial version of measurement wrapper libraries for XPI</a:t>
                      </a:r>
                      <a:endParaRPr lang="en-US" sz="900" dirty="0" smtClean="0"/>
                    </a:p>
                    <a:p>
                      <a:endParaRPr lang="en-US" sz="900" dirty="0"/>
                    </a:p>
                  </a:txBody>
                  <a:tcPr/>
                </a:tc>
                <a:tc vMerge="1">
                  <a:txBody>
                    <a:bodyPr/>
                    <a:lstStyle/>
                    <a:p>
                      <a:endParaRPr lang="en-US"/>
                    </a:p>
                  </a:txBody>
                  <a:tcPr/>
                </a:tc>
                <a:tc vMerge="1">
                  <a:txBody>
                    <a:bodyPr/>
                    <a:lstStyle/>
                    <a:p>
                      <a:endParaRPr lang="en-US"/>
                    </a:p>
                  </a:txBody>
                  <a:tcPr/>
                </a:tc>
              </a:tr>
              <a:tr h="472440">
                <a:tc vMerge="1">
                  <a:txBody>
                    <a:bodyPr/>
                    <a:lstStyle/>
                    <a:p>
                      <a:endParaRPr lang="en-US" sz="800" dirty="0"/>
                    </a:p>
                  </a:txBody>
                  <a:tcPr/>
                </a:tc>
                <a:tc>
                  <a:txBody>
                    <a:bodyPr/>
                    <a:lstStyle/>
                    <a:p>
                      <a:r>
                        <a:rPr lang="en-US" sz="900" dirty="0" smtClean="0"/>
                        <a:t>Implement</a:t>
                      </a:r>
                      <a:r>
                        <a:rPr lang="en-US" sz="900" baseline="0" dirty="0" smtClean="0"/>
                        <a:t> performance observation support in HPX-3 and evaluate</a:t>
                      </a:r>
                      <a:endParaRPr lang="en-US" sz="900" dirty="0"/>
                    </a:p>
                  </a:txBody>
                  <a:tcPr/>
                </a:tc>
                <a:tc vMerge="1">
                  <a:txBody>
                    <a:bodyPr/>
                    <a:lstStyle/>
                    <a:p>
                      <a:endParaRPr lang="en-US" sz="800" dirty="0"/>
                    </a:p>
                  </a:txBody>
                  <a:tcPr/>
                </a:tc>
                <a:tc rowSpan="2">
                  <a:txBody>
                    <a:bodyPr/>
                    <a:lstStyle/>
                    <a:p>
                      <a:endParaRPr lang="en-US" sz="900" dirty="0"/>
                    </a:p>
                  </a:txBody>
                  <a:tcPr>
                    <a:solidFill>
                      <a:srgbClr val="008000"/>
                    </a:solidFill>
                  </a:tcPr>
                </a:tc>
              </a:tr>
              <a:tr h="0">
                <a:tc vMerge="1">
                  <a:txBody>
                    <a:bodyPr/>
                    <a:lstStyle/>
                    <a:p>
                      <a:endParaRPr lang="en-US"/>
                    </a:p>
                  </a:txBody>
                  <a:tcPr/>
                </a:tc>
                <a:tc rowSpan="3">
                  <a:txBody>
                    <a:bodyPr/>
                    <a:lstStyle/>
                    <a:p>
                      <a:r>
                        <a:rPr lang="en-US" sz="900" dirty="0" smtClean="0"/>
                        <a:t>Identify</a:t>
                      </a:r>
                      <a:r>
                        <a:rPr lang="en-US" sz="900" baseline="0" dirty="0" smtClean="0"/>
                        <a:t> HPX-4 performance requirements based on HPX-3 observations</a:t>
                      </a:r>
                      <a:endParaRPr lang="en-US" sz="900" dirty="0"/>
                    </a:p>
                  </a:txBody>
                  <a:tcPr/>
                </a:tc>
                <a:tc vMerge="1">
                  <a:txBody>
                    <a:bodyPr/>
                    <a:lstStyle/>
                    <a:p>
                      <a:endParaRPr lang="en-US"/>
                    </a:p>
                  </a:txBody>
                  <a:tcPr/>
                </a:tc>
                <a:tc vMerge="1">
                  <a:txBody>
                    <a:bodyPr/>
                    <a:lstStyle/>
                    <a:p>
                      <a:endParaRPr lang="en-US" dirty="0"/>
                    </a:p>
                  </a:txBody>
                  <a:tcPr/>
                </a:tc>
              </a:tr>
              <a:tr h="127098">
                <a:tc vMerge="1">
                  <a:txBody>
                    <a:bodyPr/>
                    <a:lstStyle/>
                    <a:p>
                      <a:endParaRPr lang="en-US" sz="800" dirty="0"/>
                    </a:p>
                  </a:txBody>
                  <a:tcPr/>
                </a:tc>
                <a:tc vMerge="1">
                  <a:txBody>
                    <a:bodyPr/>
                    <a:lstStyle/>
                    <a:p>
                      <a:endParaRPr lang="en-US" sz="700" dirty="0"/>
                    </a:p>
                  </a:txBody>
                  <a:tcPr/>
                </a:tc>
                <a:tc vMerge="1">
                  <a:txBody>
                    <a:bodyPr/>
                    <a:lstStyle/>
                    <a:p>
                      <a:endParaRPr lang="en-US" sz="800" dirty="0"/>
                    </a:p>
                  </a:txBody>
                  <a:tcPr/>
                </a:tc>
                <a:tc>
                  <a:txBody>
                    <a:bodyPr/>
                    <a:lstStyle/>
                    <a:p>
                      <a:endParaRPr lang="en-US" sz="900" dirty="0"/>
                    </a:p>
                  </a:txBody>
                  <a:tcPr>
                    <a:solidFill>
                      <a:srgbClr val="008000"/>
                    </a:solidFill>
                  </a:tcPr>
                </a:tc>
              </a:tr>
              <a:tr h="127098">
                <a:tc vMerge="1">
                  <a:txBody>
                    <a:bodyPr/>
                    <a:lstStyle/>
                    <a:p>
                      <a:endParaRPr lang="en-US" sz="800" dirty="0"/>
                    </a:p>
                  </a:txBody>
                  <a:tcPr/>
                </a:tc>
                <a:tc vMerge="1">
                  <a:txBody>
                    <a:bodyPr/>
                    <a:lstStyle/>
                    <a:p>
                      <a:endParaRPr lang="en-US" sz="700" dirty="0"/>
                    </a:p>
                  </a:txBody>
                  <a:tcPr/>
                </a:tc>
                <a:tc vMerge="1">
                  <a:txBody>
                    <a:bodyPr/>
                    <a:lstStyle/>
                    <a:p>
                      <a:endParaRPr lang="en-US" sz="800" dirty="0"/>
                    </a:p>
                  </a:txBody>
                  <a:tcPr/>
                </a:tc>
                <a:tc>
                  <a:txBody>
                    <a:bodyPr/>
                    <a:lstStyle/>
                    <a:p>
                      <a:endParaRPr lang="en-US" sz="900" dirty="0"/>
                    </a:p>
                  </a:txBody>
                  <a:tcPr>
                    <a:solidFill>
                      <a:srgbClr val="008000"/>
                    </a:solidFill>
                  </a:tcPr>
                </a:tc>
              </a:tr>
              <a:tr h="127098">
                <a:tc rowSpan="5">
                  <a:txBody>
                    <a:bodyPr/>
                    <a:lstStyle/>
                    <a:p>
                      <a:r>
                        <a:rPr lang="en-US" sz="900" dirty="0" smtClean="0"/>
                        <a:t>Legacy Migration</a:t>
                      </a:r>
                      <a:endParaRPr lang="en-US" sz="900" dirty="0"/>
                    </a:p>
                  </a:txBody>
                  <a:tcPr/>
                </a:tc>
                <a:tc>
                  <a:txBody>
                    <a:bodyPr/>
                    <a:lstStyle/>
                    <a:p>
                      <a:r>
                        <a:rPr lang="en-US" sz="900" dirty="0" smtClean="0"/>
                        <a:t>Baseline runtime on HPX-3 on Kitten</a:t>
                      </a:r>
                      <a:endParaRPr lang="en-US" sz="900" dirty="0"/>
                    </a:p>
                  </a:txBody>
                  <a:tcPr/>
                </a:tc>
                <a:tc rowSpan="5">
                  <a:txBody>
                    <a:bodyPr/>
                    <a:lstStyle/>
                    <a:p>
                      <a:r>
                        <a:rPr lang="en-US" sz="900" dirty="0" smtClean="0"/>
                        <a:t>Houston</a:t>
                      </a:r>
                      <a:endParaRPr lang="en-US" sz="900" dirty="0"/>
                    </a:p>
                  </a:txBody>
                  <a:tcPr/>
                </a:tc>
                <a:tc rowSpan="2">
                  <a:txBody>
                    <a:bodyPr/>
                    <a:lstStyle/>
                    <a:p>
                      <a:endParaRPr lang="en-US" sz="900" dirty="0"/>
                    </a:p>
                  </a:txBody>
                  <a:tcPr>
                    <a:solidFill>
                      <a:srgbClr val="008000"/>
                    </a:solidFill>
                  </a:tcPr>
                </a:tc>
              </a:tr>
              <a:tr h="127098">
                <a:tc vMerge="1">
                  <a:txBody>
                    <a:bodyPr/>
                    <a:lstStyle/>
                    <a:p>
                      <a:endParaRPr lang="en-US"/>
                    </a:p>
                  </a:txBody>
                  <a:tcPr/>
                </a:tc>
                <a:tc rowSpan="2">
                  <a:txBody>
                    <a:bodyPr/>
                    <a:lstStyle/>
                    <a:p>
                      <a:r>
                        <a:rPr lang="en-US" sz="900" dirty="0" smtClean="0"/>
                        <a:t>Explore baseline support to port OpenMP/</a:t>
                      </a:r>
                      <a:r>
                        <a:rPr lang="en-US" sz="900" dirty="0" err="1" smtClean="0"/>
                        <a:t>OpenACC</a:t>
                      </a:r>
                      <a:r>
                        <a:rPr lang="en-US" sz="900" baseline="0" dirty="0" smtClean="0"/>
                        <a:t> codes to XPI</a:t>
                      </a:r>
                      <a:endParaRPr lang="en-US" sz="900" dirty="0"/>
                    </a:p>
                  </a:txBody>
                  <a:tcPr/>
                </a:tc>
                <a:tc vMerge="1">
                  <a:txBody>
                    <a:bodyPr/>
                    <a:lstStyle/>
                    <a:p>
                      <a:endParaRPr lang="en-US"/>
                    </a:p>
                  </a:txBody>
                  <a:tcPr/>
                </a:tc>
                <a:tc vMerge="1">
                  <a:txBody>
                    <a:bodyPr/>
                    <a:lstStyle/>
                    <a:p>
                      <a:endParaRPr lang="en-US"/>
                    </a:p>
                  </a:txBody>
                  <a:tcPr>
                    <a:solidFill>
                      <a:srgbClr val="008000"/>
                    </a:solidFill>
                  </a:tcPr>
                </a:tc>
              </a:tr>
              <a:tr h="127098">
                <a:tc vMerge="1">
                  <a:txBody>
                    <a:bodyPr/>
                    <a:lstStyle/>
                    <a:p>
                      <a:endParaRPr lang="en-US" sz="1050" dirty="0"/>
                    </a:p>
                  </a:txBody>
                  <a:tcPr/>
                </a:tc>
                <a:tc vMerge="1">
                  <a:txBody>
                    <a:bodyPr/>
                    <a:lstStyle/>
                    <a:p>
                      <a:endParaRPr lang="en-US" sz="700" dirty="0"/>
                    </a:p>
                  </a:txBody>
                  <a:tcPr/>
                </a:tc>
                <a:tc vMerge="1">
                  <a:txBody>
                    <a:bodyPr/>
                    <a:lstStyle/>
                    <a:p>
                      <a:endParaRPr lang="en-US" sz="800" dirty="0"/>
                    </a:p>
                  </a:txBody>
                  <a:tcPr/>
                </a:tc>
                <a:tc rowSpan="2">
                  <a:txBody>
                    <a:bodyPr/>
                    <a:lstStyle/>
                    <a:p>
                      <a:endParaRPr lang="en-US" sz="900" dirty="0"/>
                    </a:p>
                  </a:txBody>
                  <a:tcPr>
                    <a:solidFill>
                      <a:srgbClr val="008000"/>
                    </a:solidFill>
                  </a:tcPr>
                </a:tc>
              </a:tr>
              <a:tr h="127098">
                <a:tc vMerge="1">
                  <a:txBody>
                    <a:bodyPr/>
                    <a:lstStyle/>
                    <a:p>
                      <a:endParaRPr lang="en-US"/>
                    </a:p>
                  </a:txBody>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aseline="0" dirty="0" smtClean="0"/>
                        <a:t>Evaluate modifications required to support Open MPI to OpenX</a:t>
                      </a:r>
                      <a:endParaRPr lang="en-US" sz="900" dirty="0" smtClean="0"/>
                    </a:p>
                  </a:txBody>
                  <a:tcPr/>
                </a:tc>
                <a:tc vMerge="1">
                  <a:txBody>
                    <a:bodyPr/>
                    <a:lstStyle/>
                    <a:p>
                      <a:endParaRPr lang="en-US"/>
                    </a:p>
                  </a:txBody>
                  <a:tcPr/>
                </a:tc>
                <a:tc vMerge="1">
                  <a:txBody>
                    <a:bodyPr/>
                    <a:lstStyle/>
                    <a:p>
                      <a:endParaRPr lang="en-US"/>
                    </a:p>
                  </a:txBody>
                  <a:tcPr>
                    <a:solidFill>
                      <a:srgbClr val="008000"/>
                    </a:solidFill>
                  </a:tcPr>
                </a:tc>
              </a:tr>
              <a:tr h="127098">
                <a:tc vMerge="1">
                  <a:txBody>
                    <a:bodyPr/>
                    <a:lstStyle/>
                    <a:p>
                      <a:endParaRPr lang="en-US" sz="1050" dirty="0"/>
                    </a:p>
                  </a:txBody>
                  <a:tcPr/>
                </a:tc>
                <a:tc vMerge="1">
                  <a:txBody>
                    <a:bodyPr/>
                    <a:lstStyle/>
                    <a:p>
                      <a:endParaRPr lang="en-US" sz="700" dirty="0"/>
                    </a:p>
                  </a:txBody>
                  <a:tcPr/>
                </a:tc>
                <a:tc vMerge="1">
                  <a:txBody>
                    <a:bodyPr/>
                    <a:lstStyle/>
                    <a:p>
                      <a:endParaRPr lang="en-US" sz="800" dirty="0"/>
                    </a:p>
                  </a:txBody>
                  <a:tcPr/>
                </a:tc>
                <a:tc>
                  <a:txBody>
                    <a:bodyPr/>
                    <a:lstStyle/>
                    <a:p>
                      <a:endParaRPr lang="en-US" sz="900" dirty="0"/>
                    </a:p>
                  </a:txBody>
                  <a:tcPr>
                    <a:solidFill>
                      <a:srgbClr val="008000"/>
                    </a:solidFill>
                  </a:tcPr>
                </a:tc>
              </a:tr>
            </a:tbl>
          </a:graphicData>
        </a:graphic>
      </p:graphicFrame>
      <p:grpSp>
        <p:nvGrpSpPr>
          <p:cNvPr id="6" name="Group 5"/>
          <p:cNvGrpSpPr/>
          <p:nvPr/>
        </p:nvGrpSpPr>
        <p:grpSpPr>
          <a:xfrm>
            <a:off x="2381199" y="6078371"/>
            <a:ext cx="4324129" cy="310758"/>
            <a:chOff x="1590519" y="6018461"/>
            <a:chExt cx="4324129" cy="310758"/>
          </a:xfrm>
        </p:grpSpPr>
        <p:sp>
          <p:nvSpPr>
            <p:cNvPr id="7" name="TextBox 6"/>
            <p:cNvSpPr txBox="1"/>
            <p:nvPr/>
          </p:nvSpPr>
          <p:spPr>
            <a:xfrm>
              <a:off x="1590519" y="6019261"/>
              <a:ext cx="928459" cy="307777"/>
            </a:xfrm>
            <a:prstGeom prst="rect">
              <a:avLst/>
            </a:prstGeom>
            <a:solidFill>
              <a:srgbClr val="008000"/>
            </a:solidFill>
          </p:spPr>
          <p:txBody>
            <a:bodyPr wrap="none" rtlCol="0">
              <a:spAutoFit/>
            </a:bodyPr>
            <a:lstStyle/>
            <a:p>
              <a:r>
                <a:rPr lang="en-US" sz="1400" dirty="0" smtClean="0">
                  <a:solidFill>
                    <a:schemeClr val="bg1"/>
                  </a:solidFill>
                </a:rPr>
                <a:t>On Track</a:t>
              </a:r>
              <a:endParaRPr lang="en-US" sz="1400" dirty="0">
                <a:solidFill>
                  <a:schemeClr val="bg1"/>
                </a:solidFill>
              </a:endParaRPr>
            </a:p>
          </p:txBody>
        </p:sp>
        <p:sp>
          <p:nvSpPr>
            <p:cNvPr id="8" name="TextBox 7"/>
            <p:cNvSpPr txBox="1"/>
            <p:nvPr/>
          </p:nvSpPr>
          <p:spPr>
            <a:xfrm>
              <a:off x="2674261" y="6018461"/>
              <a:ext cx="843375" cy="307777"/>
            </a:xfrm>
            <a:prstGeom prst="rect">
              <a:avLst/>
            </a:prstGeom>
            <a:solidFill>
              <a:srgbClr val="FFFF00"/>
            </a:solidFill>
          </p:spPr>
          <p:txBody>
            <a:bodyPr wrap="none" rtlCol="0">
              <a:spAutoFit/>
            </a:bodyPr>
            <a:lstStyle/>
            <a:p>
              <a:r>
                <a:rPr lang="en-US" sz="1400" dirty="0" smtClean="0"/>
                <a:t>Delayed</a:t>
              </a:r>
              <a:endParaRPr lang="en-US" sz="1400" dirty="0"/>
            </a:p>
          </p:txBody>
        </p:sp>
        <p:sp>
          <p:nvSpPr>
            <p:cNvPr id="9" name="TextBox 8"/>
            <p:cNvSpPr txBox="1"/>
            <p:nvPr/>
          </p:nvSpPr>
          <p:spPr>
            <a:xfrm>
              <a:off x="3707908" y="6019261"/>
              <a:ext cx="953043" cy="307777"/>
            </a:xfrm>
            <a:prstGeom prst="rect">
              <a:avLst/>
            </a:prstGeom>
            <a:solidFill>
              <a:srgbClr val="3366FF"/>
            </a:solidFill>
          </p:spPr>
          <p:txBody>
            <a:bodyPr wrap="none" rtlCol="0">
              <a:spAutoFit/>
            </a:bodyPr>
            <a:lstStyle/>
            <a:p>
              <a:r>
                <a:rPr lang="en-US" sz="1400" dirty="0" smtClean="0">
                  <a:solidFill>
                    <a:schemeClr val="bg1"/>
                  </a:solidFill>
                </a:rPr>
                <a:t>Complete</a:t>
              </a:r>
              <a:endParaRPr lang="en-US" sz="1400" dirty="0">
                <a:solidFill>
                  <a:schemeClr val="bg1"/>
                </a:solidFill>
              </a:endParaRPr>
            </a:p>
          </p:txBody>
        </p:sp>
        <p:sp>
          <p:nvSpPr>
            <p:cNvPr id="10" name="TextBox 9"/>
            <p:cNvSpPr txBox="1"/>
            <p:nvPr/>
          </p:nvSpPr>
          <p:spPr>
            <a:xfrm>
              <a:off x="4821868" y="6021442"/>
              <a:ext cx="1092780" cy="307777"/>
            </a:xfrm>
            <a:prstGeom prst="rect">
              <a:avLst/>
            </a:prstGeom>
            <a:solidFill>
              <a:srgbClr val="FF0000"/>
            </a:solidFill>
          </p:spPr>
          <p:txBody>
            <a:bodyPr wrap="none" rtlCol="0">
              <a:spAutoFit/>
            </a:bodyPr>
            <a:lstStyle/>
            <a:p>
              <a:r>
                <a:rPr lang="en-US" sz="1400" dirty="0" smtClean="0">
                  <a:solidFill>
                    <a:schemeClr val="bg1"/>
                  </a:solidFill>
                </a:rPr>
                <a:t>Not Started</a:t>
              </a:r>
              <a:endParaRPr lang="en-US" sz="1400" dirty="0">
                <a:solidFill>
                  <a:schemeClr val="bg1"/>
                </a:solidFill>
              </a:endParaRPr>
            </a:p>
          </p:txBody>
        </p:sp>
      </p:grpSp>
      <p:sp>
        <p:nvSpPr>
          <p:cNvPr id="3" name="Footer Placeholder 2"/>
          <p:cNvSpPr>
            <a:spLocks noGrp="1"/>
          </p:cNvSpPr>
          <p:nvPr>
            <p:ph type="ftr" sz="quarter" idx="3"/>
          </p:nvPr>
        </p:nvSpPr>
        <p:spPr/>
        <p:txBody>
          <a:bodyPr/>
          <a:lstStyle/>
          <a:p>
            <a:r>
              <a:rPr lang="en-US" smtClean="0"/>
              <a:t>X-Stack PI Meeting - March 20, 2013</a:t>
            </a:r>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5</a:t>
            </a:fld>
            <a:endParaRPr lang="en-US" dirty="0"/>
          </a:p>
        </p:txBody>
      </p:sp>
    </p:spTree>
    <p:extLst>
      <p:ext uri="{BB962C8B-B14F-4D97-AF65-F5344CB8AC3E}">
        <p14:creationId xmlns:p14="http://schemas.microsoft.com/office/powerpoint/2010/main" val="29831084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1126"/>
          </a:xfrm>
        </p:spPr>
        <p:txBody>
          <a:bodyPr/>
          <a:lstStyle/>
          <a:p>
            <a:r>
              <a:rPr lang="en-US" sz="3200" dirty="0"/>
              <a:t>ParalleX Execution Model - Locality Extensions</a:t>
            </a:r>
          </a:p>
        </p:txBody>
      </p:sp>
      <p:sp>
        <p:nvSpPr>
          <p:cNvPr id="3" name="Text Placeholder 2"/>
          <p:cNvSpPr>
            <a:spLocks noGrp="1"/>
          </p:cNvSpPr>
          <p:nvPr>
            <p:ph type="body" idx="1"/>
          </p:nvPr>
        </p:nvSpPr>
        <p:spPr>
          <a:xfrm>
            <a:off x="457200" y="906290"/>
            <a:ext cx="4040188" cy="385821"/>
          </a:xfrm>
        </p:spPr>
        <p:txBody>
          <a:bodyPr/>
          <a:lstStyle/>
          <a:p>
            <a:r>
              <a:rPr lang="en-US" dirty="0" smtClean="0"/>
              <a:t>Locality Intrinsics</a:t>
            </a:r>
            <a:endParaRPr lang="en-US" dirty="0"/>
          </a:p>
        </p:txBody>
      </p:sp>
      <p:sp>
        <p:nvSpPr>
          <p:cNvPr id="4" name="Content Placeholder 3"/>
          <p:cNvSpPr>
            <a:spLocks noGrp="1"/>
          </p:cNvSpPr>
          <p:nvPr>
            <p:ph sz="half" idx="2"/>
          </p:nvPr>
        </p:nvSpPr>
        <p:spPr>
          <a:xfrm>
            <a:off x="138748" y="1312638"/>
            <a:ext cx="4749435" cy="4343963"/>
          </a:xfrm>
        </p:spPr>
        <p:txBody>
          <a:bodyPr/>
          <a:lstStyle/>
          <a:p>
            <a:r>
              <a:rPr lang="en-US" sz="1800" dirty="0"/>
              <a:t>Processes</a:t>
            </a:r>
          </a:p>
          <a:p>
            <a:pPr lvl="1"/>
            <a:r>
              <a:rPr lang="en-US" sz="1600" dirty="0"/>
              <a:t>Encapsulation of logically local </a:t>
            </a:r>
            <a:r>
              <a:rPr lang="en-US" sz="1600" dirty="0" smtClean="0"/>
              <a:t>data </a:t>
            </a:r>
            <a:r>
              <a:rPr lang="en-US" sz="1600" dirty="0"/>
              <a:t>and tasks</a:t>
            </a:r>
          </a:p>
          <a:p>
            <a:pPr lvl="1"/>
            <a:r>
              <a:rPr lang="en-US" sz="1600" dirty="0"/>
              <a:t>Very coarse to coarse granularity</a:t>
            </a:r>
          </a:p>
          <a:p>
            <a:r>
              <a:rPr lang="en-US" sz="1800" dirty="0"/>
              <a:t>Complexes</a:t>
            </a:r>
          </a:p>
          <a:p>
            <a:pPr lvl="1"/>
            <a:r>
              <a:rPr lang="en-US" sz="1600" dirty="0"/>
              <a:t>Executes on a single “synchronous domain”</a:t>
            </a:r>
          </a:p>
          <a:p>
            <a:pPr lvl="1"/>
            <a:r>
              <a:rPr lang="en-US" sz="1600" dirty="0"/>
              <a:t>Local variables in same synchronous domain</a:t>
            </a:r>
          </a:p>
          <a:p>
            <a:pPr lvl="1"/>
            <a:r>
              <a:rPr lang="en-US" sz="1600" dirty="0"/>
              <a:t>Medium granularity with intra-thread dataflow fine granularity</a:t>
            </a:r>
          </a:p>
          <a:p>
            <a:r>
              <a:rPr lang="en-US" sz="1800" dirty="0"/>
              <a:t>Multi-threading of Complexes</a:t>
            </a:r>
          </a:p>
          <a:p>
            <a:pPr lvl="1"/>
            <a:r>
              <a:rPr lang="en-US" sz="1600" dirty="0"/>
              <a:t>Asynchrony management</a:t>
            </a:r>
          </a:p>
          <a:p>
            <a:pPr lvl="1"/>
            <a:r>
              <a:rPr lang="en-US" sz="1600" dirty="0"/>
              <a:t>Non-blocking of physical resources by blocked logical threads</a:t>
            </a:r>
          </a:p>
          <a:p>
            <a:pPr lvl="1"/>
            <a:r>
              <a:rPr lang="en-US" sz="1600" dirty="0"/>
              <a:t>Limited by overhead of context switching</a:t>
            </a:r>
          </a:p>
          <a:p>
            <a:r>
              <a:rPr lang="en-US" sz="1800" dirty="0"/>
              <a:t>Parcels move work to data to minimize distance of access</a:t>
            </a:r>
          </a:p>
          <a:p>
            <a:endParaRPr lang="en-US" sz="1600" dirty="0"/>
          </a:p>
        </p:txBody>
      </p:sp>
      <p:sp>
        <p:nvSpPr>
          <p:cNvPr id="5" name="Text Placeholder 4"/>
          <p:cNvSpPr>
            <a:spLocks noGrp="1"/>
          </p:cNvSpPr>
          <p:nvPr>
            <p:ph type="body" sz="quarter" idx="3"/>
          </p:nvPr>
        </p:nvSpPr>
        <p:spPr>
          <a:xfrm>
            <a:off x="4645025" y="830771"/>
            <a:ext cx="4041775" cy="481867"/>
          </a:xfrm>
        </p:spPr>
        <p:txBody>
          <a:bodyPr/>
          <a:lstStyle/>
          <a:p>
            <a:r>
              <a:rPr lang="en-US" dirty="0" smtClean="0"/>
              <a:t>Adaptive Locality Semantics</a:t>
            </a:r>
            <a:endParaRPr lang="en-US" dirty="0"/>
          </a:p>
        </p:txBody>
      </p:sp>
      <p:sp>
        <p:nvSpPr>
          <p:cNvPr id="6" name="Content Placeholder 5"/>
          <p:cNvSpPr>
            <a:spLocks noGrp="1"/>
          </p:cNvSpPr>
          <p:nvPr>
            <p:ph sz="quarter" idx="4"/>
          </p:nvPr>
        </p:nvSpPr>
        <p:spPr>
          <a:xfrm>
            <a:off x="4888183" y="1321943"/>
            <a:ext cx="4041775" cy="3951288"/>
          </a:xfrm>
        </p:spPr>
        <p:txBody>
          <a:bodyPr/>
          <a:lstStyle/>
          <a:p>
            <a:r>
              <a:rPr lang="en-US" sz="1800" dirty="0"/>
              <a:t>Establish relative associations</a:t>
            </a:r>
          </a:p>
          <a:p>
            <a:pPr lvl="1"/>
            <a:r>
              <a:rPr lang="en-US" sz="1600" dirty="0"/>
              <a:t>Semantics of affinity</a:t>
            </a:r>
          </a:p>
          <a:p>
            <a:pPr lvl="1"/>
            <a:r>
              <a:rPr lang="en-US" sz="1600" dirty="0"/>
              <a:t>Data to data</a:t>
            </a:r>
          </a:p>
          <a:p>
            <a:pPr lvl="1"/>
            <a:r>
              <a:rPr lang="en-US" sz="1600" dirty="0"/>
              <a:t>Data to actions</a:t>
            </a:r>
          </a:p>
          <a:p>
            <a:pPr lvl="1"/>
            <a:r>
              <a:rPr lang="en-US" sz="1600" dirty="0"/>
              <a:t>Actions to actions</a:t>
            </a:r>
          </a:p>
          <a:p>
            <a:r>
              <a:rPr lang="en-US" sz="1800" dirty="0"/>
              <a:t>Establish disassociations</a:t>
            </a:r>
          </a:p>
          <a:p>
            <a:pPr lvl="1"/>
            <a:r>
              <a:rPr lang="en-US" sz="1600" dirty="0"/>
              <a:t>Uncorrelated for distribution</a:t>
            </a:r>
          </a:p>
          <a:p>
            <a:r>
              <a:rPr lang="en-US" sz="1800" dirty="0"/>
              <a:t>Task composition</a:t>
            </a:r>
          </a:p>
          <a:p>
            <a:pPr lvl="1"/>
            <a:r>
              <a:rPr lang="en-US" sz="1600" dirty="0"/>
              <a:t>Aggregation</a:t>
            </a:r>
          </a:p>
          <a:p>
            <a:pPr lvl="1"/>
            <a:r>
              <a:rPr lang="en-US" sz="1600" dirty="0"/>
              <a:t>Coarse granularity </a:t>
            </a:r>
          </a:p>
          <a:p>
            <a:endParaRPr lang="en-US" sz="1600" dirty="0"/>
          </a:p>
        </p:txBody>
      </p:sp>
      <p:sp>
        <p:nvSpPr>
          <p:cNvPr id="7" name="Footer Placeholder 6"/>
          <p:cNvSpPr>
            <a:spLocks noGrp="1"/>
          </p:cNvSpPr>
          <p:nvPr>
            <p:ph type="ftr" sz="quarter" idx="11"/>
          </p:nvPr>
        </p:nvSpPr>
        <p:spPr/>
        <p:txBody>
          <a:bodyPr/>
          <a:lstStyle/>
          <a:p>
            <a:r>
              <a:rPr lang="en-US" smtClean="0"/>
              <a:t>X-Stack PI Meeting - March 20, 2013</a:t>
            </a:r>
            <a:endParaRPr lang="en-US"/>
          </a:p>
        </p:txBody>
      </p:sp>
      <p:sp>
        <p:nvSpPr>
          <p:cNvPr id="8" name="Slide Number Placeholder 7"/>
          <p:cNvSpPr>
            <a:spLocks noGrp="1"/>
          </p:cNvSpPr>
          <p:nvPr>
            <p:ph type="sldNum" sz="quarter" idx="12"/>
          </p:nvPr>
        </p:nvSpPr>
        <p:spPr/>
        <p:txBody>
          <a:bodyPr/>
          <a:lstStyle/>
          <a:p>
            <a:fld id="{A5E55A7B-7854-E145-92D9-B491DF4BAE2D}" type="slidenum">
              <a:rPr lang="en-US" smtClean="0"/>
              <a:pPr/>
              <a:t>6</a:t>
            </a:fld>
            <a:endParaRPr lang="en-US"/>
          </a:p>
        </p:txBody>
      </p:sp>
    </p:spTree>
    <p:extLst>
      <p:ext uri="{BB962C8B-B14F-4D97-AF65-F5344CB8AC3E}">
        <p14:creationId xmlns:p14="http://schemas.microsoft.com/office/powerpoint/2010/main" val="1974027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XPI Goals &amp; Objectives</a:t>
            </a:r>
            <a:endParaRPr lang="en-US" sz="3600" dirty="0"/>
          </a:p>
        </p:txBody>
      </p:sp>
      <p:sp>
        <p:nvSpPr>
          <p:cNvPr id="3" name="Content Placeholder 2"/>
          <p:cNvSpPr>
            <a:spLocks noGrp="1"/>
          </p:cNvSpPr>
          <p:nvPr>
            <p:ph idx="1"/>
          </p:nvPr>
        </p:nvSpPr>
        <p:spPr>
          <a:xfrm>
            <a:off x="457200" y="989349"/>
            <a:ext cx="8229600" cy="4525963"/>
          </a:xfrm>
        </p:spPr>
        <p:txBody>
          <a:bodyPr/>
          <a:lstStyle/>
          <a:p>
            <a:r>
              <a:rPr lang="en-US" sz="2400" dirty="0" smtClean="0"/>
              <a:t>A programming interface for extreme scale computing</a:t>
            </a:r>
          </a:p>
          <a:p>
            <a:r>
              <a:rPr lang="en-US" sz="2400" dirty="0" smtClean="0"/>
              <a:t>A syntactical representation of the ParalleX execution model</a:t>
            </a:r>
          </a:p>
          <a:p>
            <a:r>
              <a:rPr lang="en-US" sz="2400" dirty="0" smtClean="0"/>
              <a:t>Stable interface to underlying runtime system</a:t>
            </a:r>
          </a:p>
          <a:p>
            <a:r>
              <a:rPr lang="en-US" sz="2400" dirty="0" smtClean="0"/>
              <a:t>Target for source-to-source compilation from high-level parallel programming languages</a:t>
            </a:r>
          </a:p>
          <a:p>
            <a:r>
              <a:rPr lang="en-US" sz="2400" dirty="0" smtClean="0"/>
              <a:t>Low-level user readable parallel programming syntax</a:t>
            </a:r>
          </a:p>
          <a:p>
            <a:r>
              <a:rPr lang="en-US" sz="2400" dirty="0" smtClean="0"/>
              <a:t>Schema for early experimentation</a:t>
            </a:r>
          </a:p>
          <a:p>
            <a:r>
              <a:rPr lang="en-US" sz="2400" dirty="0" smtClean="0"/>
              <a:t>Implemented through libraries</a:t>
            </a:r>
          </a:p>
          <a:p>
            <a:r>
              <a:rPr lang="en-US" sz="2400" dirty="0" smtClean="0"/>
              <a:t>Look and feel of familiar MPI</a:t>
            </a:r>
          </a:p>
          <a:p>
            <a:r>
              <a:rPr lang="en-US" sz="2400" dirty="0" smtClean="0"/>
              <a:t>Enables dynamic adaptive execution and asynchrony management</a:t>
            </a:r>
            <a:endParaRPr lang="en-US" sz="2400" dirty="0"/>
          </a:p>
        </p:txBody>
      </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7</a:t>
            </a:fld>
            <a:endParaRPr lang="en-US" dirty="0"/>
          </a:p>
        </p:txBody>
      </p:sp>
    </p:spTree>
    <p:extLst>
      <p:ext uri="{BB962C8B-B14F-4D97-AF65-F5344CB8AC3E}">
        <p14:creationId xmlns:p14="http://schemas.microsoft.com/office/powerpoint/2010/main" val="2884762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Classes of XPI Operations</a:t>
            </a:r>
            <a:endParaRPr lang="en-US" sz="3200" dirty="0"/>
          </a:p>
        </p:txBody>
      </p:sp>
      <p:sp>
        <p:nvSpPr>
          <p:cNvPr id="3" name="Content Placeholder 2"/>
          <p:cNvSpPr>
            <a:spLocks noGrp="1"/>
          </p:cNvSpPr>
          <p:nvPr>
            <p:ph idx="1"/>
          </p:nvPr>
        </p:nvSpPr>
        <p:spPr>
          <a:xfrm>
            <a:off x="266821" y="819825"/>
            <a:ext cx="8877179" cy="4856239"/>
          </a:xfrm>
        </p:spPr>
        <p:txBody>
          <a:bodyPr/>
          <a:lstStyle/>
          <a:p>
            <a:r>
              <a:rPr lang="en-US" sz="2000" dirty="0" smtClean="0"/>
              <a:t>Miscellaneous</a:t>
            </a:r>
          </a:p>
          <a:p>
            <a:pPr lvl="1"/>
            <a:r>
              <a:rPr lang="en-US" sz="1800" dirty="0" err="1"/>
              <a:t>XPI_Error</a:t>
            </a:r>
            <a:r>
              <a:rPr lang="en-US" sz="1800" dirty="0"/>
              <a:t> </a:t>
            </a:r>
            <a:r>
              <a:rPr lang="en-US" sz="1800" dirty="0" err="1"/>
              <a:t>XPI_init</a:t>
            </a:r>
            <a:r>
              <a:rPr lang="en-US" sz="1800" dirty="0"/>
              <a:t>(</a:t>
            </a:r>
            <a:r>
              <a:rPr lang="en-US" sz="1800" dirty="0" err="1"/>
              <a:t>int</a:t>
            </a:r>
            <a:r>
              <a:rPr lang="en-US" sz="1800" dirty="0"/>
              <a:t> *arc, char ***</a:t>
            </a:r>
            <a:r>
              <a:rPr lang="en-US" sz="1800" dirty="0" err="1"/>
              <a:t>argv</a:t>
            </a:r>
            <a:r>
              <a:rPr lang="en-US" sz="1800" dirty="0"/>
              <a:t>, char ***</a:t>
            </a:r>
            <a:r>
              <a:rPr lang="en-US" sz="1800" dirty="0" err="1"/>
              <a:t>envp</a:t>
            </a:r>
            <a:r>
              <a:rPr lang="en-US" sz="1800" dirty="0"/>
              <a:t>)</a:t>
            </a:r>
            <a:r>
              <a:rPr lang="en-US" sz="1800" dirty="0" smtClean="0"/>
              <a:t>;</a:t>
            </a:r>
          </a:p>
          <a:p>
            <a:r>
              <a:rPr lang="en-US" sz="2000" dirty="0" smtClean="0"/>
              <a:t>Parcels</a:t>
            </a:r>
          </a:p>
          <a:p>
            <a:pPr lvl="1"/>
            <a:r>
              <a:rPr lang="en-US" sz="1800" dirty="0" err="1"/>
              <a:t>XPI_Error</a:t>
            </a:r>
            <a:r>
              <a:rPr lang="en-US" sz="1800" dirty="0"/>
              <a:t> </a:t>
            </a:r>
            <a:r>
              <a:rPr lang="en-US" sz="1800" dirty="0" err="1"/>
              <a:t>XPI_Parcel_send</a:t>
            </a:r>
            <a:r>
              <a:rPr lang="en-US" sz="1800" dirty="0"/>
              <a:t>(</a:t>
            </a:r>
            <a:r>
              <a:rPr lang="en-US" sz="1800" dirty="0" err="1"/>
              <a:t>XPI_Parcel</a:t>
            </a:r>
            <a:r>
              <a:rPr lang="en-US" sz="1800" dirty="0"/>
              <a:t> *parcel, </a:t>
            </a:r>
            <a:r>
              <a:rPr lang="en-US" sz="1800" dirty="0" err="1"/>
              <a:t>XPI_Address</a:t>
            </a:r>
            <a:r>
              <a:rPr lang="en-US" sz="1800" dirty="0"/>
              <a:t> *future)</a:t>
            </a:r>
            <a:r>
              <a:rPr lang="en-US" sz="1800" dirty="0" smtClean="0"/>
              <a:t>;</a:t>
            </a:r>
          </a:p>
          <a:p>
            <a:r>
              <a:rPr lang="en-US" sz="2000" dirty="0" smtClean="0"/>
              <a:t>Data types</a:t>
            </a:r>
          </a:p>
          <a:p>
            <a:pPr lvl="1"/>
            <a:r>
              <a:rPr lang="en-US" sz="1600" dirty="0" smtClean="0"/>
              <a:t>XPI_INT, XPI_DOUBLE</a:t>
            </a:r>
          </a:p>
          <a:p>
            <a:r>
              <a:rPr lang="en-US" sz="2000" dirty="0" smtClean="0"/>
              <a:t>Threads for local operation sequences</a:t>
            </a:r>
          </a:p>
          <a:p>
            <a:pPr lvl="1"/>
            <a:r>
              <a:rPr lang="en-US" sz="1800" dirty="0" err="1"/>
              <a:t>XPI_Error</a:t>
            </a:r>
            <a:r>
              <a:rPr lang="en-US" sz="1800" dirty="0"/>
              <a:t> </a:t>
            </a:r>
            <a:r>
              <a:rPr lang="en-US" sz="1800" dirty="0" err="1"/>
              <a:t>XPI_Thread_waitAll</a:t>
            </a:r>
            <a:r>
              <a:rPr lang="en-US" sz="1800" dirty="0"/>
              <a:t>(</a:t>
            </a:r>
            <a:r>
              <a:rPr lang="en-US" sz="1800" dirty="0" err="1"/>
              <a:t>size_t</a:t>
            </a:r>
            <a:r>
              <a:rPr lang="en-US" sz="1800" dirty="0"/>
              <a:t> count, </a:t>
            </a:r>
            <a:r>
              <a:rPr lang="en-US" sz="1800" dirty="0" err="1"/>
              <a:t>XPI_Address</a:t>
            </a:r>
            <a:r>
              <a:rPr lang="en-US" sz="1800" dirty="0"/>
              <a:t> *</a:t>
            </a:r>
            <a:r>
              <a:rPr lang="en-US" sz="1800" dirty="0" err="1"/>
              <a:t>lcos</a:t>
            </a:r>
            <a:r>
              <a:rPr lang="en-US" sz="1800" dirty="0"/>
              <a:t>)</a:t>
            </a:r>
            <a:r>
              <a:rPr lang="en-US" sz="1800" dirty="0" smtClean="0"/>
              <a:t>;</a:t>
            </a:r>
          </a:p>
          <a:p>
            <a:r>
              <a:rPr lang="en-US" sz="2000" dirty="0" smtClean="0"/>
              <a:t>Local Control Objects for synchronization and continuations</a:t>
            </a:r>
          </a:p>
          <a:p>
            <a:pPr lvl="1"/>
            <a:r>
              <a:rPr lang="en-US" sz="1800" dirty="0" err="1"/>
              <a:t>XPI_Error</a:t>
            </a:r>
            <a:r>
              <a:rPr lang="en-US" sz="1800" dirty="0"/>
              <a:t> </a:t>
            </a:r>
            <a:r>
              <a:rPr lang="en-US" sz="1800" dirty="0" err="1"/>
              <a:t>XPI_LCO_new</a:t>
            </a:r>
            <a:r>
              <a:rPr lang="en-US" sz="1800" dirty="0"/>
              <a:t>(</a:t>
            </a:r>
            <a:r>
              <a:rPr lang="en-US" sz="1800" dirty="0" err="1"/>
              <a:t>XPI_LCO_SubtypeDescriptor</a:t>
            </a:r>
            <a:r>
              <a:rPr lang="en-US" sz="1800" dirty="0"/>
              <a:t> *type, </a:t>
            </a:r>
            <a:r>
              <a:rPr lang="en-US" sz="1800" dirty="0" err="1"/>
              <a:t>XPI_Address</a:t>
            </a:r>
            <a:r>
              <a:rPr lang="en-US" sz="1800" dirty="0"/>
              <a:t> *</a:t>
            </a:r>
            <a:r>
              <a:rPr lang="en-US" sz="1800" dirty="0" err="1"/>
              <a:t>lco</a:t>
            </a:r>
            <a:r>
              <a:rPr lang="en-US" sz="1800" dirty="0"/>
              <a:t>)</a:t>
            </a:r>
            <a:r>
              <a:rPr lang="en-US" sz="1800" dirty="0" smtClean="0"/>
              <a:t>;</a:t>
            </a:r>
          </a:p>
          <a:p>
            <a:r>
              <a:rPr lang="en-US" sz="2000" dirty="0" smtClean="0"/>
              <a:t>Active Global Address Space</a:t>
            </a:r>
          </a:p>
          <a:p>
            <a:pPr lvl="1"/>
            <a:r>
              <a:rPr lang="en-US" sz="1800" dirty="0" err="1"/>
              <a:t>int</a:t>
            </a:r>
            <a:r>
              <a:rPr lang="en-US" sz="1800" dirty="0"/>
              <a:t> </a:t>
            </a:r>
            <a:r>
              <a:rPr lang="en-US" sz="1800" dirty="0" err="1"/>
              <a:t>XPI_Address_cmp</a:t>
            </a:r>
            <a:r>
              <a:rPr lang="en-US" sz="1800" dirty="0"/>
              <a:t>(</a:t>
            </a:r>
            <a:r>
              <a:rPr lang="en-US" sz="1800" dirty="0" err="1"/>
              <a:t>XPI_Address</a:t>
            </a:r>
            <a:r>
              <a:rPr lang="en-US" sz="1800" dirty="0"/>
              <a:t> lhs, </a:t>
            </a:r>
            <a:r>
              <a:rPr lang="en-US" sz="1800" dirty="0" err="1"/>
              <a:t>XPI_Address</a:t>
            </a:r>
            <a:r>
              <a:rPr lang="en-US" sz="1800" dirty="0"/>
              <a:t> </a:t>
            </a:r>
            <a:r>
              <a:rPr lang="en-US" sz="1800" dirty="0" err="1"/>
              <a:t>rhs</a:t>
            </a:r>
            <a:r>
              <a:rPr lang="en-US" sz="1800" dirty="0"/>
              <a:t>)</a:t>
            </a:r>
            <a:r>
              <a:rPr lang="en-US" sz="1800" dirty="0" smtClean="0"/>
              <a:t>;</a:t>
            </a:r>
          </a:p>
          <a:p>
            <a:r>
              <a:rPr lang="en-US" sz="2000" dirty="0" smtClean="0"/>
              <a:t>PX Processes</a:t>
            </a:r>
          </a:p>
          <a:p>
            <a:pPr lvl="1"/>
            <a:r>
              <a:rPr lang="en-US" sz="1800" dirty="0" smtClean="0"/>
              <a:t>Hierarchical contexts and name spaces</a:t>
            </a:r>
            <a:endParaRPr lang="en-US" sz="1800" dirty="0"/>
          </a:p>
        </p:txBody>
      </p:sp>
      <p:sp>
        <p:nvSpPr>
          <p:cNvPr id="4" name="Footer Placeholder 3"/>
          <p:cNvSpPr>
            <a:spLocks noGrp="1"/>
          </p:cNvSpPr>
          <p:nvPr>
            <p:ph type="ftr" sz="quarter" idx="3"/>
          </p:nvPr>
        </p:nvSpPr>
        <p:spPr/>
        <p:txBody>
          <a:bodyPr/>
          <a:lstStyle/>
          <a:p>
            <a:r>
              <a:rPr lang="en-US" smtClean="0"/>
              <a:t>X-Stack PI Meeting - March 20, 2013</a:t>
            </a:r>
            <a:endParaRPr lang="en-US" dirty="0"/>
          </a:p>
        </p:txBody>
      </p:sp>
      <p:sp>
        <p:nvSpPr>
          <p:cNvPr id="5" name="Slide Number Placeholder 4"/>
          <p:cNvSpPr>
            <a:spLocks noGrp="1"/>
          </p:cNvSpPr>
          <p:nvPr>
            <p:ph type="sldNum" sz="quarter" idx="12"/>
          </p:nvPr>
        </p:nvSpPr>
        <p:spPr/>
        <p:txBody>
          <a:bodyPr/>
          <a:lstStyle/>
          <a:p>
            <a:fld id="{A5E55A7B-7854-E145-92D9-B491DF4BAE2D}" type="slidenum">
              <a:rPr lang="en-US" smtClean="0"/>
              <a:pPr/>
              <a:t>8</a:t>
            </a:fld>
            <a:endParaRPr lang="en-US" dirty="0"/>
          </a:p>
        </p:txBody>
      </p:sp>
    </p:spTree>
    <p:extLst>
      <p:ext uri="{BB962C8B-B14F-4D97-AF65-F5344CB8AC3E}">
        <p14:creationId xmlns:p14="http://schemas.microsoft.com/office/powerpoint/2010/main" val="19959698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HPX-3 Runtime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Released HPX V0.9.5 (Boost License, </a:t>
            </a:r>
            <a:r>
              <a:rPr lang="en-US" dirty="0" err="1"/>
              <a:t>G</a:t>
            </a:r>
            <a:r>
              <a:rPr lang="en-US" dirty="0" err="1" smtClean="0"/>
              <a:t>ithub</a:t>
            </a:r>
            <a:r>
              <a:rPr lang="en-US" dirty="0" smtClean="0"/>
              <a:t>)</a:t>
            </a:r>
          </a:p>
          <a:p>
            <a:pPr lvl="1"/>
            <a:r>
              <a:rPr lang="en-US" dirty="0" smtClean="0"/>
              <a:t>Main goal: API </a:t>
            </a:r>
            <a:r>
              <a:rPr lang="en-US" dirty="0"/>
              <a:t>consolidation, </a:t>
            </a:r>
            <a:r>
              <a:rPr lang="en-US" dirty="0" smtClean="0"/>
              <a:t>performance, overall </a:t>
            </a:r>
            <a:r>
              <a:rPr lang="en-US" dirty="0"/>
              <a:t>usability </a:t>
            </a:r>
            <a:r>
              <a:rPr lang="en-US" dirty="0" smtClean="0"/>
              <a:t>improvements</a:t>
            </a:r>
          </a:p>
          <a:p>
            <a:pPr lvl="2"/>
            <a:r>
              <a:rPr lang="en-US" dirty="0" smtClean="0"/>
              <a:t>APIs aligned with C++11 Standard</a:t>
            </a:r>
          </a:p>
          <a:p>
            <a:pPr lvl="2"/>
            <a:r>
              <a:rPr lang="en-US" dirty="0" smtClean="0"/>
              <a:t>Greatly improved performance of threading and parcel transport subsystem</a:t>
            </a:r>
          </a:p>
          <a:p>
            <a:pPr lvl="1"/>
            <a:r>
              <a:rPr lang="en-US" dirty="0" smtClean="0"/>
              <a:t>API is now asynchronous throughout</a:t>
            </a:r>
          </a:p>
          <a:p>
            <a:pPr lvl="1"/>
            <a:r>
              <a:rPr lang="en-US" dirty="0" smtClean="0"/>
              <a:t>Improved and refined performance counter framework</a:t>
            </a:r>
          </a:p>
          <a:p>
            <a:pPr lvl="2"/>
            <a:r>
              <a:rPr lang="en-US" dirty="0" smtClean="0"/>
              <a:t>Based on feedback from APEX, RCB discussions</a:t>
            </a:r>
            <a:endParaRPr lang="en-US" dirty="0"/>
          </a:p>
          <a:p>
            <a:pPr lvl="1"/>
            <a:r>
              <a:rPr lang="en-US" dirty="0" smtClean="0"/>
              <a:t>Port to Android and Mac OSX</a:t>
            </a:r>
          </a:p>
          <a:p>
            <a:pPr lvl="1"/>
            <a:r>
              <a:rPr lang="en-US" dirty="0" smtClean="0"/>
              <a:t>Much improved documentation</a:t>
            </a:r>
          </a:p>
          <a:p>
            <a:pPr lvl="2"/>
            <a:r>
              <a:rPr lang="en-US" dirty="0" smtClean="0"/>
              <a:t>User manual, reference documentation, examples</a:t>
            </a:r>
          </a:p>
          <a:p>
            <a:pPr lvl="2"/>
            <a:r>
              <a:rPr lang="en-US" dirty="0" smtClean="0"/>
              <a:t>Updated often: </a:t>
            </a:r>
            <a:r>
              <a:rPr lang="en-US" dirty="0" smtClean="0">
                <a:hlinkClick r:id="rId3"/>
              </a:rPr>
              <a:t>http</a:t>
            </a:r>
            <a:r>
              <a:rPr lang="en-US" dirty="0">
                <a:hlinkClick r:id="rId3"/>
              </a:rPr>
              <a:t>://</a:t>
            </a:r>
            <a:r>
              <a:rPr lang="en-US" dirty="0" smtClean="0">
                <a:hlinkClick r:id="rId3"/>
              </a:rPr>
              <a:t>stellar.cct.lsu.edu/files/hpx_master/docs/html/index.html</a:t>
            </a:r>
            <a:endParaRPr lang="en-US" dirty="0"/>
          </a:p>
          <a:p>
            <a:r>
              <a:rPr lang="en-US" smtClean="0"/>
              <a:t>HPXC V0.2: </a:t>
            </a:r>
            <a:r>
              <a:rPr lang="en-US" dirty="0" err="1" smtClean="0"/>
              <a:t>pthreads</a:t>
            </a:r>
            <a:r>
              <a:rPr lang="en-US" dirty="0" smtClean="0"/>
              <a:t> (compilation) compatibility layer</a:t>
            </a:r>
            <a:endParaRPr lang="en-US" dirty="0"/>
          </a:p>
        </p:txBody>
      </p:sp>
      <p:sp>
        <p:nvSpPr>
          <p:cNvPr id="7" name="Footer Placeholder 6"/>
          <p:cNvSpPr>
            <a:spLocks noGrp="1"/>
          </p:cNvSpPr>
          <p:nvPr>
            <p:ph type="ftr" sz="quarter" idx="3"/>
          </p:nvPr>
        </p:nvSpPr>
        <p:spPr/>
        <p:txBody>
          <a:bodyPr/>
          <a:lstStyle/>
          <a:p>
            <a:r>
              <a:rPr lang="en-US" smtClean="0"/>
              <a:t>X-Stack PI Meeting - March 20, 2013</a:t>
            </a:r>
            <a:endParaRPr lang="en-US" dirty="0"/>
          </a:p>
        </p:txBody>
      </p:sp>
      <p:sp>
        <p:nvSpPr>
          <p:cNvPr id="8" name="Slide Number Placeholder 7"/>
          <p:cNvSpPr>
            <a:spLocks noGrp="1"/>
          </p:cNvSpPr>
          <p:nvPr>
            <p:ph type="sldNum" sz="quarter" idx="12"/>
          </p:nvPr>
        </p:nvSpPr>
        <p:spPr/>
        <p:txBody>
          <a:bodyPr/>
          <a:lstStyle/>
          <a:p>
            <a:fld id="{A5E55A7B-7854-E145-92D9-B491DF4BAE2D}" type="slidenum">
              <a:rPr lang="en-US" smtClean="0"/>
              <a:pPr/>
              <a:t>9</a:t>
            </a:fld>
            <a:endParaRPr lang="en-US" dirty="0"/>
          </a:p>
        </p:txBody>
      </p:sp>
    </p:spTree>
    <p:extLst>
      <p:ext uri="{BB962C8B-B14F-4D97-AF65-F5344CB8AC3E}">
        <p14:creationId xmlns:p14="http://schemas.microsoft.com/office/powerpoint/2010/main" val="3293578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andia_CorpPresentation_Templat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Sandia_CorpPresentation_Template1.thmx</Template>
  <TotalTime>4338</TotalTime>
  <Words>2996</Words>
  <Application>Microsoft Macintosh PowerPoint</Application>
  <PresentationFormat>On-screen Show (4:3)</PresentationFormat>
  <Paragraphs>412</Paragraphs>
  <Slides>27</Slides>
  <Notes>10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Sandia_CorpPresentation_Template1</vt:lpstr>
      <vt:lpstr>XPRESS Project Update</vt:lpstr>
      <vt:lpstr>Project Goal</vt:lpstr>
      <vt:lpstr>OpenX Software Architecture</vt:lpstr>
      <vt:lpstr>Schedule and Milestones – Year 1</vt:lpstr>
      <vt:lpstr>Schedule and Milestones – Year 1</vt:lpstr>
      <vt:lpstr>ParalleX Execution Model - Locality Extensions</vt:lpstr>
      <vt:lpstr>XPI Goals &amp; Objectives</vt:lpstr>
      <vt:lpstr>Classes of XPI Operations</vt:lpstr>
      <vt:lpstr>HPX-3 Runtime System</vt:lpstr>
      <vt:lpstr>Not this HPX-3….</vt:lpstr>
      <vt:lpstr>HPX-3 Parcel Subsystem</vt:lpstr>
      <vt:lpstr>HPX-3 Threading Subsystem</vt:lpstr>
      <vt:lpstr>Runtime Software Architecture: Parcel Handler</vt:lpstr>
      <vt:lpstr>RIOS – Runtime Interface to OS</vt:lpstr>
      <vt:lpstr>LXK Lightweight Operating System</vt:lpstr>
      <vt:lpstr>Performance Infrastructure Unification</vt:lpstr>
      <vt:lpstr>Progress on APEX Prototype</vt:lpstr>
      <vt:lpstr>HPX-3 Performance Counters</vt:lpstr>
      <vt:lpstr>HPX-3 Performance Counters</vt:lpstr>
      <vt:lpstr>HPX-3 Timers</vt:lpstr>
      <vt:lpstr>Integration with RCRToolkit</vt:lpstr>
      <vt:lpstr>RCRBlackboard</vt:lpstr>
      <vt:lpstr>Dynamic Thread Scheduling Adaption</vt:lpstr>
      <vt:lpstr>Concurrency Throttling for Power </vt:lpstr>
      <vt:lpstr>Legacy Application Migration Path</vt:lpstr>
      <vt:lpstr>Progress on Legacy Application Migration</vt:lpstr>
      <vt:lpstr>http://xstack.sandia.gov/xpress</vt:lpstr>
    </vt:vector>
  </TitlesOfParts>
  <Company>Sandia National Labs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Vittitow, Michael P</dc:creator>
  <cp:lastModifiedBy>Ron Brightwell</cp:lastModifiedBy>
  <cp:revision>238</cp:revision>
  <dcterms:created xsi:type="dcterms:W3CDTF">2011-10-03T16:15:05Z</dcterms:created>
  <dcterms:modified xsi:type="dcterms:W3CDTF">2013-03-20T16:02:40Z</dcterms:modified>
</cp:coreProperties>
</file>