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6"/>
  </p:notesMasterIdLst>
  <p:sldIdLst>
    <p:sldId id="360" r:id="rId2"/>
    <p:sldId id="437" r:id="rId3"/>
    <p:sldId id="438" r:id="rId4"/>
    <p:sldId id="439" r:id="rId5"/>
    <p:sldId id="441" r:id="rId6"/>
    <p:sldId id="442" r:id="rId7"/>
    <p:sldId id="444" r:id="rId8"/>
    <p:sldId id="450" r:id="rId9"/>
    <p:sldId id="451" r:id="rId10"/>
    <p:sldId id="454" r:id="rId11"/>
    <p:sldId id="452" r:id="rId12"/>
    <p:sldId id="455" r:id="rId13"/>
    <p:sldId id="453" r:id="rId14"/>
    <p:sldId id="456" r:id="rId15"/>
    <p:sldId id="458" r:id="rId16"/>
    <p:sldId id="459" r:id="rId17"/>
    <p:sldId id="457" r:id="rId18"/>
    <p:sldId id="460" r:id="rId19"/>
    <p:sldId id="464" r:id="rId20"/>
    <p:sldId id="465" r:id="rId21"/>
    <p:sldId id="461" r:id="rId22"/>
    <p:sldId id="462" r:id="rId23"/>
    <p:sldId id="463" r:id="rId24"/>
    <p:sldId id="44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201D"/>
    <a:srgbClr val="FF9933"/>
    <a:srgbClr val="FFFF99"/>
    <a:srgbClr val="FFFFFF"/>
    <a:srgbClr val="008000"/>
    <a:srgbClr val="207E73"/>
    <a:srgbClr val="63D7C9"/>
    <a:srgbClr val="FFFFDD"/>
    <a:srgbClr val="FFFFC9"/>
    <a:srgbClr val="CDFF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6" autoAdjust="0"/>
    <p:restoredTop sz="82479" autoAdjust="0"/>
  </p:normalViewPr>
  <p:slideViewPr>
    <p:cSldViewPr>
      <p:cViewPr>
        <p:scale>
          <a:sx n="66" d="100"/>
          <a:sy n="66" d="100"/>
        </p:scale>
        <p:origin x="-73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6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D9FC-AAD7-4908-8F29-BD870708ADE7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969197-6AF6-42D3-BB98-518916B8F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57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1pPr>
            <a:lvl2pPr marL="745830" indent="-286858" eaLnBrk="0" hangingPunct="0">
              <a:defRPr sz="2500"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2pPr>
            <a:lvl3pPr marL="1147431" indent="-229487" eaLnBrk="0" hangingPunct="0">
              <a:defRPr sz="2500"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3pPr>
            <a:lvl4pPr marL="1606402" indent="-229487" eaLnBrk="0" hangingPunct="0">
              <a:defRPr sz="2500"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4pPr>
            <a:lvl5pPr marL="2065376" indent="-229487" eaLnBrk="0" hangingPunct="0">
              <a:defRPr sz="2500"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5pPr>
            <a:lvl6pPr marL="2524347" indent="-22948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6pPr>
            <a:lvl7pPr marL="2983320" indent="-22948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7pPr>
            <a:lvl8pPr marL="3442293" indent="-22948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8pPr>
            <a:lvl9pPr marL="3901264" indent="-22948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9pPr>
          </a:lstStyle>
          <a:p>
            <a:pPr defTabSz="917945" eaLnBrk="1" hangingPunct="1"/>
            <a:fld id="{CF415903-4C5C-45BE-97AF-C56DF874A160}" type="slidenum">
              <a:rPr lang="en-US" sz="1200">
                <a:latin typeface="Times New Roman" pitchFamily="18" charset="0"/>
              </a:rPr>
              <a:pPr defTabSz="917945" eaLnBrk="1" hangingPunct="1"/>
              <a:t>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35A-223E-4E18-A1B2-818E6CFB4D91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E2F4-A4C0-42A1-ABBB-E424B42E4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603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35A-223E-4E18-A1B2-818E6CFB4D91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E2F4-A4C0-42A1-ABBB-E424B42E4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86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35A-223E-4E18-A1B2-818E6CFB4D91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E2F4-A4C0-42A1-ABBB-E424B42E4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711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50" y="0"/>
            <a:ext cx="9120250" cy="114300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76600"/>
            <a:ext cx="8686800" cy="4754563"/>
          </a:xfrm>
        </p:spPr>
        <p:txBody>
          <a:bodyPr/>
          <a:lstStyle>
            <a:lvl1pPr>
              <a:buClr>
                <a:schemeClr val="bg1"/>
              </a:buClr>
              <a:defRPr>
                <a:latin typeface="+mn-lt"/>
                <a:ea typeface="Adobe Fan Heiti Std B" pitchFamily="34" charset="-128"/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  <a:latin typeface="+mn-lt"/>
                <a:ea typeface="Adobe Fan Heiti Std B" pitchFamily="34" charset="-128"/>
              </a:defRPr>
            </a:lvl2pPr>
            <a:lvl3pPr>
              <a:defRPr>
                <a:latin typeface="+mn-lt"/>
                <a:ea typeface="Adobe Fan Heiti Std B" pitchFamily="34" charset="-128"/>
              </a:defRPr>
            </a:lvl3pPr>
            <a:lvl4pPr>
              <a:defRPr>
                <a:latin typeface="+mn-lt"/>
                <a:ea typeface="Adobe Fan Heiti Std B" pitchFamily="34" charset="-128"/>
              </a:defRPr>
            </a:lvl4pPr>
            <a:lvl5pPr>
              <a:defRPr>
                <a:latin typeface="+mn-lt"/>
                <a:ea typeface="Adobe Fan Heiti Std B" pitchFamily="34" charset="-12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35A-223E-4E18-A1B2-818E6CFB4D91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E2F4-A4C0-42A1-ABBB-E424B42E4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629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5814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953001"/>
            <a:ext cx="7772400" cy="5334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35A-223E-4E18-A1B2-818E6CFB4D91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E2F4-A4C0-42A1-ABBB-E424B42E4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50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35A-223E-4E18-A1B2-818E6CFB4D91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E2F4-A4C0-42A1-ABBB-E424B42E4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336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35A-223E-4E18-A1B2-818E6CFB4D91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E2F4-A4C0-42A1-ABBB-E424B42E4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114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35A-223E-4E18-A1B2-818E6CFB4D91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E2F4-A4C0-42A1-ABBB-E424B42E4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35A-223E-4E18-A1B2-818E6CFB4D91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E2F4-A4C0-42A1-ABBB-E424B42E4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90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35A-223E-4E18-A1B2-818E6CFB4D91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E2F4-A4C0-42A1-ABBB-E424B42E4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113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35A-223E-4E18-A1B2-818E6CFB4D91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E2F4-A4C0-42A1-ABBB-E424B42E4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55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371600"/>
            <a:ext cx="8991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0735A-223E-4E18-A1B2-818E6CFB4D91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4E2F4-A4C0-42A1-ABBB-E424B42E44A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152400" y="904500"/>
            <a:ext cx="8991600" cy="18288"/>
          </a:xfrm>
          <a:prstGeom prst="rect">
            <a:avLst/>
          </a:prstGeom>
          <a:gradFill>
            <a:gsLst>
              <a:gs pos="7000">
                <a:schemeClr val="bg1"/>
              </a:gs>
              <a:gs pos="48000">
                <a:schemeClr val="accent4">
                  <a:lumMod val="18000"/>
                  <a:lumOff val="82000"/>
                </a:schemeClr>
              </a:gs>
              <a:gs pos="100000">
                <a:schemeClr val="accent4"/>
              </a:gs>
            </a:gsLst>
            <a:lin ang="108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80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Clr>
          <a:schemeClr val="tx1"/>
        </a:buClr>
        <a:buSzPct val="83000"/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-182880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§"/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548640" indent="-182880" algn="l" defTabSz="914400" rtl="0" eaLnBrk="1" latinLnBrk="0" hangingPunct="1">
        <a:spcBef>
          <a:spcPct val="20000"/>
        </a:spcBef>
        <a:buSzPct val="110000"/>
        <a:buFont typeface="Garamond" pitchFamily="18" charset="0"/>
        <a:buChar char="-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911225"/>
            <a:ext cx="8839200" cy="24415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Enabling Refinement with Synthesis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814928"/>
            <a:ext cx="2209800" cy="1662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800" y="3200399"/>
            <a:ext cx="57567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Armando Solar-Lezama with work by</a:t>
            </a:r>
          </a:p>
          <a:p>
            <a:pPr algn="ctr"/>
            <a:r>
              <a:rPr lang="en-US" sz="2800" dirty="0" smtClean="0"/>
              <a:t> </a:t>
            </a:r>
            <a:r>
              <a:rPr lang="en-US" sz="2800" dirty="0" err="1" smtClean="0"/>
              <a:t>Zhilei</a:t>
            </a:r>
            <a:r>
              <a:rPr lang="en-US" sz="2800" dirty="0" smtClean="0"/>
              <a:t> </a:t>
            </a:r>
            <a:r>
              <a:rPr lang="en-US" sz="2800" dirty="0" err="1" smtClean="0"/>
              <a:t>Xu</a:t>
            </a:r>
            <a:r>
              <a:rPr lang="en-US" sz="2800" dirty="0" smtClean="0"/>
              <a:t> and many others*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05055544"/>
      </p:ext>
    </p:extLst>
  </p:cSld>
  <p:clrMapOvr>
    <a:masterClrMapping/>
  </p:clrMapOvr>
  <p:transition advTm="1623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Distribution</a:t>
            </a:r>
            <a:endParaRPr lang="en-US" dirty="0"/>
          </a:p>
        </p:txBody>
      </p:sp>
      <p:grpSp>
        <p:nvGrpSpPr>
          <p:cNvPr id="55" name="Group 54"/>
          <p:cNvGrpSpPr/>
          <p:nvPr/>
        </p:nvGrpSpPr>
        <p:grpSpPr>
          <a:xfrm>
            <a:off x="3372728" y="2681068"/>
            <a:ext cx="2057400" cy="2407024"/>
            <a:chOff x="3200400" y="1447800"/>
            <a:chExt cx="2057400" cy="2407024"/>
          </a:xfrm>
        </p:grpSpPr>
        <p:sp>
          <p:nvSpPr>
            <p:cNvPr id="6" name="Rectangle 5"/>
            <p:cNvSpPr/>
            <p:nvPr/>
          </p:nvSpPr>
          <p:spPr>
            <a:xfrm>
              <a:off x="3200400" y="1447800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550920" y="1447800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901440" y="1447800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251960" y="1447800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02480" y="1447800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953000" y="1447800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200400" y="1798171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50920" y="1798171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901440" y="1798171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251960" y="1798171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602480" y="1798171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953000" y="1798171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200400" y="2148542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550920" y="2148542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901440" y="2148542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251960" y="2148542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602480" y="2148542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953000" y="2148542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200400" y="2498913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550920" y="2498913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901440" y="2498913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251960" y="2498913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602480" y="2498913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953000" y="2498913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200400" y="2849284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550920" y="284928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3901440" y="284928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4251960" y="284928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4602480" y="284928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953000" y="2849284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3200400" y="3199655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550920" y="3199655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3901440" y="3199655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4251960" y="3199655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4602480" y="3199655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4953000" y="3199655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3200400" y="3550024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550920" y="3550024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3901440" y="3550024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4251960" y="3550024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4602480" y="3550024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4953000" y="3550024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420728" y="2681068"/>
            <a:ext cx="2057400" cy="2407024"/>
            <a:chOff x="6248400" y="1447800"/>
            <a:chExt cx="2057400" cy="2407024"/>
          </a:xfrm>
        </p:grpSpPr>
        <p:sp>
          <p:nvSpPr>
            <p:cNvPr id="12" name="Rectangle 11"/>
            <p:cNvSpPr/>
            <p:nvPr/>
          </p:nvSpPr>
          <p:spPr>
            <a:xfrm>
              <a:off x="6248400" y="1447800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598920" y="1447800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949440" y="1447800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299960" y="1447800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650480" y="1447800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8001000" y="1447800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248400" y="1798171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598920" y="1798171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949440" y="1798171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299960" y="1798171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650480" y="1798171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001000" y="1798171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248400" y="2148542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598920" y="2148542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949440" y="2148542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299960" y="2148542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650480" y="2148542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8001000" y="2148542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248400" y="2498913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598920" y="2498913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6949440" y="2498913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7299960" y="2498913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650480" y="2498913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8001000" y="2498913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6248400" y="2849284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598920" y="284928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949440" y="284928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299960" y="284928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7650480" y="284928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8001000" y="2849284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6248400" y="3199655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6598920" y="3199655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6949440" y="3199655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7299960" y="3199655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7650480" y="3199655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8001000" y="3199655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6248400" y="3550024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6598920" y="3550024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6949440" y="3550024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7299960" y="3550024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7650480" y="3550024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8001000" y="3550024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53328" y="2681068"/>
            <a:ext cx="2057400" cy="2407024"/>
            <a:chOff x="381000" y="1447800"/>
            <a:chExt cx="2057400" cy="2407024"/>
          </a:xfrm>
        </p:grpSpPr>
        <p:sp>
          <p:nvSpPr>
            <p:cNvPr id="4" name="Rectangle 3"/>
            <p:cNvSpPr/>
            <p:nvPr/>
          </p:nvSpPr>
          <p:spPr>
            <a:xfrm>
              <a:off x="1783080" y="1447800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133600" y="1447800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783080" y="1798171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133600" y="1798171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783080" y="2148542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133600" y="2148542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783080" y="2498913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133600" y="2498913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783080" y="284928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133600" y="2849284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783080" y="3199655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2133600" y="3199655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1783080" y="3550024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133600" y="3550024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381000" y="1447800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731520" y="1447800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1082040" y="1447800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1432560" y="1447800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381000" y="1798171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731520" y="1798171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1082040" y="1798171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1432560" y="1798171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381000" y="2148542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731520" y="2148542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1082040" y="2148542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1432560" y="2148542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81000" y="2498913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731520" y="2498913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1082040" y="2498913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1432560" y="2498913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381000" y="2849284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731520" y="284928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1082040" y="284928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1432560" y="284928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381000" y="3199655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731520" y="3199655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1082040" y="3199655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1432560" y="3199655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381000" y="3550024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731520" y="3550024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1082040" y="3550024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1432560" y="3550024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7791964" y="152400"/>
            <a:ext cx="1005840" cy="655169"/>
            <a:chOff x="3489960" y="5440831"/>
            <a:chExt cx="1005840" cy="655169"/>
          </a:xfrm>
        </p:grpSpPr>
        <p:sp>
          <p:nvSpPr>
            <p:cNvPr id="161" name="Rectangle 160"/>
            <p:cNvSpPr/>
            <p:nvPr/>
          </p:nvSpPr>
          <p:spPr>
            <a:xfrm>
              <a:off x="3840480" y="5440831"/>
              <a:ext cx="304800" cy="3048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3489960" y="5791200"/>
              <a:ext cx="304800" cy="3048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4191000" y="5791200"/>
              <a:ext cx="304800" cy="3048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ight Arrow 165"/>
            <p:cNvSpPr/>
            <p:nvPr/>
          </p:nvSpPr>
          <p:spPr>
            <a:xfrm rot="18915478">
              <a:off x="3601213" y="5718931"/>
              <a:ext cx="411480" cy="137160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ight Arrow 166"/>
            <p:cNvSpPr/>
            <p:nvPr/>
          </p:nvSpPr>
          <p:spPr>
            <a:xfrm rot="2684522" flipH="1">
              <a:off x="3997451" y="5718931"/>
              <a:ext cx="411480" cy="137160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554790" y="4783292"/>
            <a:ext cx="7921953" cy="304800"/>
            <a:chOff x="382462" y="3550024"/>
            <a:chExt cx="7921953" cy="304800"/>
          </a:xfrm>
        </p:grpSpPr>
        <p:sp>
          <p:nvSpPr>
            <p:cNvPr id="308" name="Rectangle 307"/>
            <p:cNvSpPr/>
            <p:nvPr/>
          </p:nvSpPr>
          <p:spPr>
            <a:xfrm>
              <a:off x="1784542" y="3550024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Rectangle 308"/>
            <p:cNvSpPr/>
            <p:nvPr/>
          </p:nvSpPr>
          <p:spPr>
            <a:xfrm>
              <a:off x="2135062" y="3550024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Rectangle 333"/>
            <p:cNvSpPr/>
            <p:nvPr/>
          </p:nvSpPr>
          <p:spPr>
            <a:xfrm>
              <a:off x="382462" y="3550024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Rectangle 334"/>
            <p:cNvSpPr/>
            <p:nvPr/>
          </p:nvSpPr>
          <p:spPr>
            <a:xfrm>
              <a:off x="732982" y="3550024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Rectangle 335"/>
            <p:cNvSpPr/>
            <p:nvPr/>
          </p:nvSpPr>
          <p:spPr>
            <a:xfrm>
              <a:off x="1083502" y="3550024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Rectangle 336"/>
            <p:cNvSpPr/>
            <p:nvPr/>
          </p:nvSpPr>
          <p:spPr>
            <a:xfrm>
              <a:off x="1434022" y="3550024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Rectangle 349"/>
            <p:cNvSpPr/>
            <p:nvPr/>
          </p:nvSpPr>
          <p:spPr>
            <a:xfrm>
              <a:off x="4602480" y="3550024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Rectangle 350"/>
            <p:cNvSpPr/>
            <p:nvPr/>
          </p:nvSpPr>
          <p:spPr>
            <a:xfrm>
              <a:off x="4953000" y="3550024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Rectangle 375"/>
            <p:cNvSpPr/>
            <p:nvPr/>
          </p:nvSpPr>
          <p:spPr>
            <a:xfrm>
              <a:off x="3200400" y="3550024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Rectangle 376"/>
            <p:cNvSpPr/>
            <p:nvPr/>
          </p:nvSpPr>
          <p:spPr>
            <a:xfrm>
              <a:off x="3550920" y="3550024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Rectangle 377"/>
            <p:cNvSpPr/>
            <p:nvPr/>
          </p:nvSpPr>
          <p:spPr>
            <a:xfrm>
              <a:off x="3901440" y="3550024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Rectangle 378"/>
            <p:cNvSpPr/>
            <p:nvPr/>
          </p:nvSpPr>
          <p:spPr>
            <a:xfrm>
              <a:off x="4251960" y="3550024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Rectangle 391"/>
            <p:cNvSpPr/>
            <p:nvPr/>
          </p:nvSpPr>
          <p:spPr>
            <a:xfrm>
              <a:off x="7649095" y="3550024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Rectangle 392"/>
            <p:cNvSpPr/>
            <p:nvPr/>
          </p:nvSpPr>
          <p:spPr>
            <a:xfrm>
              <a:off x="7999615" y="3550024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Rectangle 417"/>
            <p:cNvSpPr/>
            <p:nvPr/>
          </p:nvSpPr>
          <p:spPr>
            <a:xfrm>
              <a:off x="6247015" y="3550024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Rectangle 418"/>
            <p:cNvSpPr/>
            <p:nvPr/>
          </p:nvSpPr>
          <p:spPr>
            <a:xfrm>
              <a:off x="6597535" y="3550024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Rectangle 419"/>
            <p:cNvSpPr/>
            <p:nvPr/>
          </p:nvSpPr>
          <p:spPr>
            <a:xfrm>
              <a:off x="6948055" y="3550024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Rectangle 420"/>
            <p:cNvSpPr/>
            <p:nvPr/>
          </p:nvSpPr>
          <p:spPr>
            <a:xfrm>
              <a:off x="7298575" y="3550024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22" name="Group 421"/>
            <p:cNvGrpSpPr/>
            <p:nvPr/>
          </p:nvGrpSpPr>
          <p:grpSpPr>
            <a:xfrm>
              <a:off x="2445588" y="3657600"/>
              <a:ext cx="685800" cy="124690"/>
              <a:chOff x="2466110" y="3657600"/>
              <a:chExt cx="685800" cy="124690"/>
            </a:xfrm>
          </p:grpSpPr>
          <p:cxnSp>
            <p:nvCxnSpPr>
              <p:cNvPr id="423" name="Straight Arrow Connector 422"/>
              <p:cNvCxnSpPr/>
              <p:nvPr/>
            </p:nvCxnSpPr>
            <p:spPr>
              <a:xfrm flipH="1">
                <a:off x="2466110" y="3657600"/>
                <a:ext cx="572231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4" name="Straight Arrow Connector 423"/>
              <p:cNvCxnSpPr/>
              <p:nvPr/>
            </p:nvCxnSpPr>
            <p:spPr>
              <a:xfrm flipH="1">
                <a:off x="2579679" y="3782290"/>
                <a:ext cx="572231" cy="0"/>
              </a:xfrm>
              <a:prstGeom prst="straightConnector1">
                <a:avLst/>
              </a:prstGeom>
              <a:ln w="25400"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7" name="Group 436"/>
            <p:cNvGrpSpPr/>
            <p:nvPr/>
          </p:nvGrpSpPr>
          <p:grpSpPr>
            <a:xfrm>
              <a:off x="5410200" y="3657600"/>
              <a:ext cx="685800" cy="124690"/>
              <a:chOff x="2466110" y="3657600"/>
              <a:chExt cx="685800" cy="124690"/>
            </a:xfrm>
          </p:grpSpPr>
          <p:cxnSp>
            <p:nvCxnSpPr>
              <p:cNvPr id="438" name="Straight Arrow Connector 437"/>
              <p:cNvCxnSpPr/>
              <p:nvPr/>
            </p:nvCxnSpPr>
            <p:spPr>
              <a:xfrm flipH="1">
                <a:off x="2466110" y="3657600"/>
                <a:ext cx="572231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Straight Arrow Connector 438"/>
              <p:cNvCxnSpPr/>
              <p:nvPr/>
            </p:nvCxnSpPr>
            <p:spPr>
              <a:xfrm flipH="1">
                <a:off x="2579679" y="3782290"/>
                <a:ext cx="572231" cy="0"/>
              </a:xfrm>
              <a:prstGeom prst="straightConnector1">
                <a:avLst/>
              </a:prstGeom>
              <a:ln w="25400"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6" name="Group 105"/>
          <p:cNvGrpSpPr/>
          <p:nvPr/>
        </p:nvGrpSpPr>
        <p:grpSpPr>
          <a:xfrm>
            <a:off x="554790" y="4432923"/>
            <a:ext cx="7921953" cy="304800"/>
            <a:chOff x="382462" y="3199655"/>
            <a:chExt cx="7921953" cy="304800"/>
          </a:xfrm>
        </p:grpSpPr>
        <p:sp>
          <p:nvSpPr>
            <p:cNvPr id="306" name="Rectangle 305"/>
            <p:cNvSpPr/>
            <p:nvPr/>
          </p:nvSpPr>
          <p:spPr>
            <a:xfrm>
              <a:off x="1784542" y="3199655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Rectangle 306"/>
            <p:cNvSpPr/>
            <p:nvPr/>
          </p:nvSpPr>
          <p:spPr>
            <a:xfrm>
              <a:off x="2135062" y="3199655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Rectangle 329"/>
            <p:cNvSpPr/>
            <p:nvPr/>
          </p:nvSpPr>
          <p:spPr>
            <a:xfrm>
              <a:off x="382462" y="3199655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Rectangle 330"/>
            <p:cNvSpPr/>
            <p:nvPr/>
          </p:nvSpPr>
          <p:spPr>
            <a:xfrm>
              <a:off x="732982" y="3199655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Rectangle 331"/>
            <p:cNvSpPr/>
            <p:nvPr/>
          </p:nvSpPr>
          <p:spPr>
            <a:xfrm>
              <a:off x="1083502" y="3199655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Rectangle 332"/>
            <p:cNvSpPr/>
            <p:nvPr/>
          </p:nvSpPr>
          <p:spPr>
            <a:xfrm>
              <a:off x="1434022" y="3199655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Rectangle 347"/>
            <p:cNvSpPr/>
            <p:nvPr/>
          </p:nvSpPr>
          <p:spPr>
            <a:xfrm>
              <a:off x="4602480" y="3199655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4953000" y="3199655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Rectangle 371"/>
            <p:cNvSpPr/>
            <p:nvPr/>
          </p:nvSpPr>
          <p:spPr>
            <a:xfrm>
              <a:off x="3200400" y="3199655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Rectangle 372"/>
            <p:cNvSpPr/>
            <p:nvPr/>
          </p:nvSpPr>
          <p:spPr>
            <a:xfrm>
              <a:off x="3550920" y="3199655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Rectangle 373"/>
            <p:cNvSpPr/>
            <p:nvPr/>
          </p:nvSpPr>
          <p:spPr>
            <a:xfrm>
              <a:off x="3901440" y="3199655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Rectangle 374"/>
            <p:cNvSpPr/>
            <p:nvPr/>
          </p:nvSpPr>
          <p:spPr>
            <a:xfrm>
              <a:off x="4251960" y="3199655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Rectangle 389"/>
            <p:cNvSpPr/>
            <p:nvPr/>
          </p:nvSpPr>
          <p:spPr>
            <a:xfrm>
              <a:off x="7649095" y="3199655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Rectangle 390"/>
            <p:cNvSpPr/>
            <p:nvPr/>
          </p:nvSpPr>
          <p:spPr>
            <a:xfrm>
              <a:off x="7999615" y="3199655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Rectangle 413"/>
            <p:cNvSpPr/>
            <p:nvPr/>
          </p:nvSpPr>
          <p:spPr>
            <a:xfrm>
              <a:off x="6247015" y="3199655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Rectangle 414"/>
            <p:cNvSpPr/>
            <p:nvPr/>
          </p:nvSpPr>
          <p:spPr>
            <a:xfrm>
              <a:off x="6597535" y="3199655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Rectangle 415"/>
            <p:cNvSpPr/>
            <p:nvPr/>
          </p:nvSpPr>
          <p:spPr>
            <a:xfrm>
              <a:off x="6948055" y="3199655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Rectangle 416"/>
            <p:cNvSpPr/>
            <p:nvPr/>
          </p:nvSpPr>
          <p:spPr>
            <a:xfrm>
              <a:off x="7298575" y="3199655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25" name="Group 424"/>
            <p:cNvGrpSpPr/>
            <p:nvPr/>
          </p:nvGrpSpPr>
          <p:grpSpPr>
            <a:xfrm>
              <a:off x="2445588" y="3295650"/>
              <a:ext cx="685800" cy="124690"/>
              <a:chOff x="2466110" y="3657600"/>
              <a:chExt cx="685800" cy="124690"/>
            </a:xfrm>
          </p:grpSpPr>
          <p:cxnSp>
            <p:nvCxnSpPr>
              <p:cNvPr id="426" name="Straight Arrow Connector 425"/>
              <p:cNvCxnSpPr/>
              <p:nvPr/>
            </p:nvCxnSpPr>
            <p:spPr>
              <a:xfrm flipH="1">
                <a:off x="2466110" y="3657600"/>
                <a:ext cx="572231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7" name="Straight Arrow Connector 426"/>
              <p:cNvCxnSpPr/>
              <p:nvPr/>
            </p:nvCxnSpPr>
            <p:spPr>
              <a:xfrm flipH="1">
                <a:off x="2579679" y="3782290"/>
                <a:ext cx="572231" cy="0"/>
              </a:xfrm>
              <a:prstGeom prst="straightConnector1">
                <a:avLst/>
              </a:prstGeom>
              <a:ln w="25400"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0" name="Group 439"/>
            <p:cNvGrpSpPr/>
            <p:nvPr/>
          </p:nvGrpSpPr>
          <p:grpSpPr>
            <a:xfrm>
              <a:off x="5410200" y="3295650"/>
              <a:ext cx="685800" cy="124690"/>
              <a:chOff x="2466110" y="3657600"/>
              <a:chExt cx="685800" cy="124690"/>
            </a:xfrm>
          </p:grpSpPr>
          <p:cxnSp>
            <p:nvCxnSpPr>
              <p:cNvPr id="441" name="Straight Arrow Connector 440"/>
              <p:cNvCxnSpPr/>
              <p:nvPr/>
            </p:nvCxnSpPr>
            <p:spPr>
              <a:xfrm flipH="1">
                <a:off x="2466110" y="3657600"/>
                <a:ext cx="572231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2" name="Straight Arrow Connector 441"/>
              <p:cNvCxnSpPr/>
              <p:nvPr/>
            </p:nvCxnSpPr>
            <p:spPr>
              <a:xfrm flipH="1">
                <a:off x="2579679" y="3782290"/>
                <a:ext cx="572231" cy="0"/>
              </a:xfrm>
              <a:prstGeom prst="straightConnector1">
                <a:avLst/>
              </a:prstGeom>
              <a:ln w="25400"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8" name="Group 157"/>
          <p:cNvGrpSpPr/>
          <p:nvPr/>
        </p:nvGrpSpPr>
        <p:grpSpPr>
          <a:xfrm>
            <a:off x="554790" y="4082552"/>
            <a:ext cx="7921953" cy="304800"/>
            <a:chOff x="382462" y="2849284"/>
            <a:chExt cx="7921953" cy="304800"/>
          </a:xfrm>
        </p:grpSpPr>
        <p:sp>
          <p:nvSpPr>
            <p:cNvPr id="304" name="Rectangle 303"/>
            <p:cNvSpPr/>
            <p:nvPr/>
          </p:nvSpPr>
          <p:spPr>
            <a:xfrm>
              <a:off x="1784542" y="2849284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Rectangle 304"/>
            <p:cNvSpPr/>
            <p:nvPr/>
          </p:nvSpPr>
          <p:spPr>
            <a:xfrm>
              <a:off x="2135062" y="2849284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Rectangle 325"/>
            <p:cNvSpPr/>
            <p:nvPr/>
          </p:nvSpPr>
          <p:spPr>
            <a:xfrm>
              <a:off x="382462" y="2849284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Rectangle 326"/>
            <p:cNvSpPr/>
            <p:nvPr/>
          </p:nvSpPr>
          <p:spPr>
            <a:xfrm>
              <a:off x="732982" y="2849284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Rectangle 327"/>
            <p:cNvSpPr/>
            <p:nvPr/>
          </p:nvSpPr>
          <p:spPr>
            <a:xfrm>
              <a:off x="1083502" y="2849284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Rectangle 328"/>
            <p:cNvSpPr/>
            <p:nvPr/>
          </p:nvSpPr>
          <p:spPr>
            <a:xfrm>
              <a:off x="1434022" y="2849284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Rectangle 345"/>
            <p:cNvSpPr/>
            <p:nvPr/>
          </p:nvSpPr>
          <p:spPr>
            <a:xfrm>
              <a:off x="4602480" y="2849284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Rectangle 346"/>
            <p:cNvSpPr/>
            <p:nvPr/>
          </p:nvSpPr>
          <p:spPr>
            <a:xfrm>
              <a:off x="4953000" y="2849284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Rectangle 367"/>
            <p:cNvSpPr/>
            <p:nvPr/>
          </p:nvSpPr>
          <p:spPr>
            <a:xfrm>
              <a:off x="3200400" y="2849284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Rectangle 368"/>
            <p:cNvSpPr/>
            <p:nvPr/>
          </p:nvSpPr>
          <p:spPr>
            <a:xfrm>
              <a:off x="3550920" y="2849284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Rectangle 369"/>
            <p:cNvSpPr/>
            <p:nvPr/>
          </p:nvSpPr>
          <p:spPr>
            <a:xfrm>
              <a:off x="3901440" y="2849284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Rectangle 370"/>
            <p:cNvSpPr/>
            <p:nvPr/>
          </p:nvSpPr>
          <p:spPr>
            <a:xfrm>
              <a:off x="4251960" y="2849284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Rectangle 387"/>
            <p:cNvSpPr/>
            <p:nvPr/>
          </p:nvSpPr>
          <p:spPr>
            <a:xfrm>
              <a:off x="7649095" y="2849284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Rectangle 388"/>
            <p:cNvSpPr/>
            <p:nvPr/>
          </p:nvSpPr>
          <p:spPr>
            <a:xfrm>
              <a:off x="7999615" y="2849284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Rectangle 409"/>
            <p:cNvSpPr/>
            <p:nvPr/>
          </p:nvSpPr>
          <p:spPr>
            <a:xfrm>
              <a:off x="6247015" y="2849284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Rectangle 410"/>
            <p:cNvSpPr/>
            <p:nvPr/>
          </p:nvSpPr>
          <p:spPr>
            <a:xfrm>
              <a:off x="6597535" y="2849284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Rectangle 411"/>
            <p:cNvSpPr/>
            <p:nvPr/>
          </p:nvSpPr>
          <p:spPr>
            <a:xfrm>
              <a:off x="6948055" y="2849284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Rectangle 412"/>
            <p:cNvSpPr/>
            <p:nvPr/>
          </p:nvSpPr>
          <p:spPr>
            <a:xfrm>
              <a:off x="7298575" y="2849284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28" name="Group 427"/>
            <p:cNvGrpSpPr/>
            <p:nvPr/>
          </p:nvGrpSpPr>
          <p:grpSpPr>
            <a:xfrm>
              <a:off x="2445588" y="2933700"/>
              <a:ext cx="685800" cy="124690"/>
              <a:chOff x="2466110" y="3657600"/>
              <a:chExt cx="685800" cy="124690"/>
            </a:xfrm>
          </p:grpSpPr>
          <p:cxnSp>
            <p:nvCxnSpPr>
              <p:cNvPr id="429" name="Straight Arrow Connector 428"/>
              <p:cNvCxnSpPr/>
              <p:nvPr/>
            </p:nvCxnSpPr>
            <p:spPr>
              <a:xfrm flipH="1">
                <a:off x="2466110" y="3657600"/>
                <a:ext cx="572231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0" name="Straight Arrow Connector 429"/>
              <p:cNvCxnSpPr/>
              <p:nvPr/>
            </p:nvCxnSpPr>
            <p:spPr>
              <a:xfrm flipH="1">
                <a:off x="2579679" y="3782290"/>
                <a:ext cx="572231" cy="0"/>
              </a:xfrm>
              <a:prstGeom prst="straightConnector1">
                <a:avLst/>
              </a:prstGeom>
              <a:ln w="25400"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3" name="Group 442"/>
            <p:cNvGrpSpPr/>
            <p:nvPr/>
          </p:nvGrpSpPr>
          <p:grpSpPr>
            <a:xfrm>
              <a:off x="5410200" y="2933700"/>
              <a:ext cx="685800" cy="124690"/>
              <a:chOff x="2466110" y="3657600"/>
              <a:chExt cx="685800" cy="124690"/>
            </a:xfrm>
          </p:grpSpPr>
          <p:cxnSp>
            <p:nvCxnSpPr>
              <p:cNvPr id="444" name="Straight Arrow Connector 443"/>
              <p:cNvCxnSpPr/>
              <p:nvPr/>
            </p:nvCxnSpPr>
            <p:spPr>
              <a:xfrm flipH="1">
                <a:off x="2466110" y="3657600"/>
                <a:ext cx="572231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5" name="Straight Arrow Connector 444"/>
              <p:cNvCxnSpPr/>
              <p:nvPr/>
            </p:nvCxnSpPr>
            <p:spPr>
              <a:xfrm flipH="1">
                <a:off x="2579679" y="3782290"/>
                <a:ext cx="572231" cy="0"/>
              </a:xfrm>
              <a:prstGeom prst="straightConnector1">
                <a:avLst/>
              </a:prstGeom>
              <a:ln w="25400"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0" name="Group 159"/>
          <p:cNvGrpSpPr/>
          <p:nvPr/>
        </p:nvGrpSpPr>
        <p:grpSpPr>
          <a:xfrm>
            <a:off x="554790" y="3732181"/>
            <a:ext cx="7921953" cy="304800"/>
            <a:chOff x="382462" y="2498913"/>
            <a:chExt cx="7921953" cy="304800"/>
          </a:xfrm>
        </p:grpSpPr>
        <p:sp>
          <p:nvSpPr>
            <p:cNvPr id="302" name="Rectangle 301"/>
            <p:cNvSpPr/>
            <p:nvPr/>
          </p:nvSpPr>
          <p:spPr>
            <a:xfrm>
              <a:off x="1784542" y="2498913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Rectangle 302"/>
            <p:cNvSpPr/>
            <p:nvPr/>
          </p:nvSpPr>
          <p:spPr>
            <a:xfrm>
              <a:off x="2135062" y="2498913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Rectangle 321"/>
            <p:cNvSpPr/>
            <p:nvPr/>
          </p:nvSpPr>
          <p:spPr>
            <a:xfrm>
              <a:off x="382462" y="2498913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Rectangle 322"/>
            <p:cNvSpPr/>
            <p:nvPr/>
          </p:nvSpPr>
          <p:spPr>
            <a:xfrm>
              <a:off x="732982" y="2498913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Rectangle 323"/>
            <p:cNvSpPr/>
            <p:nvPr/>
          </p:nvSpPr>
          <p:spPr>
            <a:xfrm>
              <a:off x="1083502" y="2498913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Rectangle 324"/>
            <p:cNvSpPr/>
            <p:nvPr/>
          </p:nvSpPr>
          <p:spPr>
            <a:xfrm>
              <a:off x="1434022" y="2498913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Rectangle 343"/>
            <p:cNvSpPr/>
            <p:nvPr/>
          </p:nvSpPr>
          <p:spPr>
            <a:xfrm>
              <a:off x="4602480" y="2498913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Rectangle 344"/>
            <p:cNvSpPr/>
            <p:nvPr/>
          </p:nvSpPr>
          <p:spPr>
            <a:xfrm>
              <a:off x="4953000" y="2498913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Rectangle 363"/>
            <p:cNvSpPr/>
            <p:nvPr/>
          </p:nvSpPr>
          <p:spPr>
            <a:xfrm>
              <a:off x="3200400" y="2498913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Rectangle 364"/>
            <p:cNvSpPr/>
            <p:nvPr/>
          </p:nvSpPr>
          <p:spPr>
            <a:xfrm>
              <a:off x="3550920" y="2498913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Rectangle 365"/>
            <p:cNvSpPr/>
            <p:nvPr/>
          </p:nvSpPr>
          <p:spPr>
            <a:xfrm>
              <a:off x="3901440" y="2498913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Rectangle 366"/>
            <p:cNvSpPr/>
            <p:nvPr/>
          </p:nvSpPr>
          <p:spPr>
            <a:xfrm>
              <a:off x="4251960" y="2498913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Rectangle 385"/>
            <p:cNvSpPr/>
            <p:nvPr/>
          </p:nvSpPr>
          <p:spPr>
            <a:xfrm>
              <a:off x="7649095" y="2498913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Rectangle 386"/>
            <p:cNvSpPr/>
            <p:nvPr/>
          </p:nvSpPr>
          <p:spPr>
            <a:xfrm>
              <a:off x="7999615" y="2498913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Rectangle 405"/>
            <p:cNvSpPr/>
            <p:nvPr/>
          </p:nvSpPr>
          <p:spPr>
            <a:xfrm>
              <a:off x="6247015" y="2498913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Rectangle 406"/>
            <p:cNvSpPr/>
            <p:nvPr/>
          </p:nvSpPr>
          <p:spPr>
            <a:xfrm>
              <a:off x="6597535" y="2498913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Rectangle 407"/>
            <p:cNvSpPr/>
            <p:nvPr/>
          </p:nvSpPr>
          <p:spPr>
            <a:xfrm>
              <a:off x="6948055" y="2498913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Rectangle 408"/>
            <p:cNvSpPr/>
            <p:nvPr/>
          </p:nvSpPr>
          <p:spPr>
            <a:xfrm>
              <a:off x="7298575" y="2498913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31" name="Group 430"/>
            <p:cNvGrpSpPr/>
            <p:nvPr/>
          </p:nvGrpSpPr>
          <p:grpSpPr>
            <a:xfrm>
              <a:off x="2445588" y="2571750"/>
              <a:ext cx="685800" cy="124690"/>
              <a:chOff x="2466110" y="3657600"/>
              <a:chExt cx="685800" cy="124690"/>
            </a:xfrm>
          </p:grpSpPr>
          <p:cxnSp>
            <p:nvCxnSpPr>
              <p:cNvPr id="432" name="Straight Arrow Connector 431"/>
              <p:cNvCxnSpPr/>
              <p:nvPr/>
            </p:nvCxnSpPr>
            <p:spPr>
              <a:xfrm flipH="1">
                <a:off x="2466110" y="3657600"/>
                <a:ext cx="572231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3" name="Straight Arrow Connector 432"/>
              <p:cNvCxnSpPr/>
              <p:nvPr/>
            </p:nvCxnSpPr>
            <p:spPr>
              <a:xfrm flipH="1">
                <a:off x="2579679" y="3782290"/>
                <a:ext cx="572231" cy="0"/>
              </a:xfrm>
              <a:prstGeom prst="straightConnector1">
                <a:avLst/>
              </a:prstGeom>
              <a:ln w="25400"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6" name="Group 445"/>
            <p:cNvGrpSpPr/>
            <p:nvPr/>
          </p:nvGrpSpPr>
          <p:grpSpPr>
            <a:xfrm>
              <a:off x="5410200" y="2571750"/>
              <a:ext cx="685800" cy="124690"/>
              <a:chOff x="2466110" y="3657600"/>
              <a:chExt cx="685800" cy="124690"/>
            </a:xfrm>
          </p:grpSpPr>
          <p:cxnSp>
            <p:nvCxnSpPr>
              <p:cNvPr id="447" name="Straight Arrow Connector 446"/>
              <p:cNvCxnSpPr/>
              <p:nvPr/>
            </p:nvCxnSpPr>
            <p:spPr>
              <a:xfrm flipH="1">
                <a:off x="2466110" y="3657600"/>
                <a:ext cx="572231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8" name="Straight Arrow Connector 447"/>
              <p:cNvCxnSpPr/>
              <p:nvPr/>
            </p:nvCxnSpPr>
            <p:spPr>
              <a:xfrm flipH="1">
                <a:off x="2579679" y="3782290"/>
                <a:ext cx="572231" cy="0"/>
              </a:xfrm>
              <a:prstGeom prst="straightConnector1">
                <a:avLst/>
              </a:prstGeom>
              <a:ln w="25400"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52" name="Group 451"/>
          <p:cNvGrpSpPr/>
          <p:nvPr/>
        </p:nvGrpSpPr>
        <p:grpSpPr>
          <a:xfrm>
            <a:off x="554790" y="3381810"/>
            <a:ext cx="7921953" cy="304800"/>
            <a:chOff x="382462" y="2148542"/>
            <a:chExt cx="7921953" cy="304800"/>
          </a:xfrm>
        </p:grpSpPr>
        <p:sp>
          <p:nvSpPr>
            <p:cNvPr id="300" name="Rectangle 299"/>
            <p:cNvSpPr/>
            <p:nvPr/>
          </p:nvSpPr>
          <p:spPr>
            <a:xfrm>
              <a:off x="1784542" y="2148542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Rectangle 300"/>
            <p:cNvSpPr/>
            <p:nvPr/>
          </p:nvSpPr>
          <p:spPr>
            <a:xfrm>
              <a:off x="2135062" y="2148542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Rectangle 317"/>
            <p:cNvSpPr/>
            <p:nvPr/>
          </p:nvSpPr>
          <p:spPr>
            <a:xfrm>
              <a:off x="382462" y="2148542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Rectangle 318"/>
            <p:cNvSpPr/>
            <p:nvPr/>
          </p:nvSpPr>
          <p:spPr>
            <a:xfrm>
              <a:off x="732982" y="2148542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Rectangle 319"/>
            <p:cNvSpPr/>
            <p:nvPr/>
          </p:nvSpPr>
          <p:spPr>
            <a:xfrm>
              <a:off x="1083502" y="2148542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Rectangle 320"/>
            <p:cNvSpPr/>
            <p:nvPr/>
          </p:nvSpPr>
          <p:spPr>
            <a:xfrm>
              <a:off x="1434022" y="2148542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Rectangle 341"/>
            <p:cNvSpPr/>
            <p:nvPr/>
          </p:nvSpPr>
          <p:spPr>
            <a:xfrm>
              <a:off x="4602480" y="2148542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Rectangle 342"/>
            <p:cNvSpPr/>
            <p:nvPr/>
          </p:nvSpPr>
          <p:spPr>
            <a:xfrm>
              <a:off x="4953000" y="2148542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Rectangle 359"/>
            <p:cNvSpPr/>
            <p:nvPr/>
          </p:nvSpPr>
          <p:spPr>
            <a:xfrm>
              <a:off x="3200400" y="2148542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Rectangle 360"/>
            <p:cNvSpPr/>
            <p:nvPr/>
          </p:nvSpPr>
          <p:spPr>
            <a:xfrm>
              <a:off x="3550920" y="2148542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Rectangle 361"/>
            <p:cNvSpPr/>
            <p:nvPr/>
          </p:nvSpPr>
          <p:spPr>
            <a:xfrm>
              <a:off x="3901440" y="2148542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Rectangle 362"/>
            <p:cNvSpPr/>
            <p:nvPr/>
          </p:nvSpPr>
          <p:spPr>
            <a:xfrm>
              <a:off x="4251960" y="2148542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Rectangle 383"/>
            <p:cNvSpPr/>
            <p:nvPr/>
          </p:nvSpPr>
          <p:spPr>
            <a:xfrm>
              <a:off x="7649095" y="2148542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Rectangle 384"/>
            <p:cNvSpPr/>
            <p:nvPr/>
          </p:nvSpPr>
          <p:spPr>
            <a:xfrm>
              <a:off x="7999615" y="2148542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Rectangle 401"/>
            <p:cNvSpPr/>
            <p:nvPr/>
          </p:nvSpPr>
          <p:spPr>
            <a:xfrm>
              <a:off x="6247015" y="2148542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Rectangle 402"/>
            <p:cNvSpPr/>
            <p:nvPr/>
          </p:nvSpPr>
          <p:spPr>
            <a:xfrm>
              <a:off x="6597535" y="2148542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Rectangle 403"/>
            <p:cNvSpPr/>
            <p:nvPr/>
          </p:nvSpPr>
          <p:spPr>
            <a:xfrm>
              <a:off x="6948055" y="2148542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Rectangle 404"/>
            <p:cNvSpPr/>
            <p:nvPr/>
          </p:nvSpPr>
          <p:spPr>
            <a:xfrm>
              <a:off x="7298575" y="2148542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34" name="Group 433"/>
            <p:cNvGrpSpPr/>
            <p:nvPr/>
          </p:nvGrpSpPr>
          <p:grpSpPr>
            <a:xfrm>
              <a:off x="2445588" y="2209800"/>
              <a:ext cx="685800" cy="124690"/>
              <a:chOff x="2466110" y="3657600"/>
              <a:chExt cx="685800" cy="124690"/>
            </a:xfrm>
          </p:grpSpPr>
          <p:cxnSp>
            <p:nvCxnSpPr>
              <p:cNvPr id="435" name="Straight Arrow Connector 434"/>
              <p:cNvCxnSpPr/>
              <p:nvPr/>
            </p:nvCxnSpPr>
            <p:spPr>
              <a:xfrm flipH="1">
                <a:off x="2466110" y="3657600"/>
                <a:ext cx="572231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6" name="Straight Arrow Connector 435"/>
              <p:cNvCxnSpPr/>
              <p:nvPr/>
            </p:nvCxnSpPr>
            <p:spPr>
              <a:xfrm flipH="1">
                <a:off x="2579679" y="3782290"/>
                <a:ext cx="572231" cy="0"/>
              </a:xfrm>
              <a:prstGeom prst="straightConnector1">
                <a:avLst/>
              </a:prstGeom>
              <a:ln w="25400"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9" name="Group 448"/>
            <p:cNvGrpSpPr/>
            <p:nvPr/>
          </p:nvGrpSpPr>
          <p:grpSpPr>
            <a:xfrm>
              <a:off x="5410200" y="2209800"/>
              <a:ext cx="685800" cy="124690"/>
              <a:chOff x="2466110" y="3657600"/>
              <a:chExt cx="685800" cy="124690"/>
            </a:xfrm>
          </p:grpSpPr>
          <p:cxnSp>
            <p:nvCxnSpPr>
              <p:cNvPr id="450" name="Straight Arrow Connector 449"/>
              <p:cNvCxnSpPr/>
              <p:nvPr/>
            </p:nvCxnSpPr>
            <p:spPr>
              <a:xfrm flipH="1">
                <a:off x="2466110" y="3657600"/>
                <a:ext cx="572231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Straight Arrow Connector 450"/>
              <p:cNvCxnSpPr/>
              <p:nvPr/>
            </p:nvCxnSpPr>
            <p:spPr>
              <a:xfrm flipH="1">
                <a:off x="2579679" y="3782290"/>
                <a:ext cx="572231" cy="0"/>
              </a:xfrm>
              <a:prstGeom prst="straightConnector1">
                <a:avLst/>
              </a:prstGeom>
              <a:ln w="25400"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54" name="Content Placeholder 2"/>
          <p:cNvSpPr>
            <a:spLocks noGrp="1"/>
          </p:cNvSpPr>
          <p:nvPr>
            <p:ph idx="1"/>
          </p:nvPr>
        </p:nvSpPr>
        <p:spPr>
          <a:xfrm>
            <a:off x="304800" y="1276600"/>
            <a:ext cx="8686800" cy="4754563"/>
          </a:xfrm>
        </p:spPr>
        <p:txBody>
          <a:bodyPr/>
          <a:lstStyle/>
          <a:p>
            <a:r>
              <a:rPr lang="en-US" dirty="0" smtClean="0"/>
              <a:t>Simple distributed 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76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Refinement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Code is more or less the same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4737" y="2743200"/>
            <a:ext cx="75430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void </a:t>
            </a:r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spmdKernel(DGrid </a:t>
            </a:r>
            <a:r>
              <a:rPr lang="nb-NO" b="1" dirty="0">
                <a:solidFill>
                  <a:srgbClr val="000000"/>
                </a:solidFill>
                <a:latin typeface="Courier New"/>
              </a:rPr>
              <a:t>g){</a:t>
            </a:r>
            <a:endParaRPr lang="nb-NO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    sten</a:t>
            </a:r>
            <a:r>
              <a:rPr lang="nb-NO" b="1" dirty="0">
                <a:solidFill>
                  <a:srgbClr val="000000"/>
                </a:solidFill>
                <a:latin typeface="Courier New"/>
              </a:rPr>
              <a:t>(|Cell| c){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double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v1 =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getValue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getNeighbor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(c, -1, -1));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double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v2 =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getValue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getNeighbor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(c, -1, 1));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setValue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(c,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(v1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+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v2)/2);</a:t>
            </a:r>
            <a:endParaRPr lang="en-US" dirty="0">
              <a:solidFill>
                <a:srgbClr val="000000"/>
              </a:solidFill>
              <a:latin typeface="Courier New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d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time_iterator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(g, cell)</a:t>
            </a:r>
            <a:endParaRPr lang="en-US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/>
              </a:rPr>
              <a:t>}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   </a:t>
            </a:r>
            <a:endParaRPr lang="en-US" b="1" dirty="0">
              <a:solidFill>
                <a:srgbClr val="000000"/>
              </a:solidFill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32194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252686" y="4114800"/>
            <a:ext cx="4876800" cy="25908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Refinement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1457235"/>
            <a:ext cx="6477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d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</a:rPr>
              <a:t>time_iterator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</a:rPr>
              <a:t>DGrid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g, fun f){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N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g.ln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T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g.t;</a:t>
            </a:r>
            <a:endParaRPr lang="en-US" dirty="0">
              <a:solidFill>
                <a:srgbClr val="000000"/>
              </a:solidFill>
              <a:latin typeface="Courier New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ofst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= ??;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ourier New"/>
              </a:rPr>
              <a:t>minimize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ofst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ofst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&lt;T-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ofst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 ++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){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j=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ofst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j&lt;N-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ofst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 ++j){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        f(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getCell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(g,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, j) );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 exchange(g);</a:t>
            </a:r>
            <a:endParaRPr lang="en-US" dirty="0">
              <a:solidFill>
                <a:srgbClr val="000000"/>
              </a:solidFill>
              <a:latin typeface="Courier New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}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05086" y="4176236"/>
            <a:ext cx="457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Iterator is now scanning over the local portion of the distributed grid.</a:t>
            </a:r>
          </a:p>
          <a:p>
            <a:r>
              <a:rPr lang="en-US" dirty="0" smtClean="0"/>
              <a:t>after every </a:t>
            </a:r>
            <a:r>
              <a:rPr lang="en-US" dirty="0" err="1" smtClean="0"/>
              <a:t>timestep</a:t>
            </a:r>
            <a:r>
              <a:rPr lang="en-US" dirty="0" smtClean="0"/>
              <a:t>, an exchange step updates ghost regions</a:t>
            </a:r>
          </a:p>
          <a:p>
            <a:r>
              <a:rPr lang="en-US" dirty="0" smtClean="0"/>
              <a:t>Distributed iterator is very general and works for many kernels</a:t>
            </a:r>
          </a:p>
          <a:p>
            <a:r>
              <a:rPr lang="en-US" dirty="0" smtClean="0"/>
              <a:t>Details of exchange will be different depending on kernel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02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Refinement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Communicating refinement</a:t>
            </a:r>
          </a:p>
          <a:p>
            <a:pPr lvl="1"/>
            <a:r>
              <a:rPr lang="en-US" dirty="0" smtClean="0"/>
              <a:t>We need to tell the system about the equivalence of the two kernels</a:t>
            </a:r>
          </a:p>
          <a:p>
            <a:pPr lvl="1"/>
            <a:r>
              <a:rPr lang="en-US" dirty="0" smtClean="0"/>
              <a:t>We need to tell the system about the </a:t>
            </a:r>
            <a:r>
              <a:rPr lang="en-US" dirty="0" err="1" smtClean="0"/>
              <a:t>relatiohsip</a:t>
            </a:r>
            <a:r>
              <a:rPr lang="en-US" dirty="0" smtClean="0"/>
              <a:t> between the sequential and distributed 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368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equivalence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53457" y="1890486"/>
            <a:ext cx="6629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SPMDcompute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(Grid g)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seqKernel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SMPD_fork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Dgrid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dg;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distribute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(g);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spmdKernel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(dg);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collect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(g,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7800" y="2831068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Distribute and Collect describe how to map back and forth from distributed to global state.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12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990600" y="2667000"/>
            <a:ext cx="6957060" cy="2407024"/>
            <a:chOff x="990600" y="228600"/>
            <a:chExt cx="6957060" cy="2407024"/>
          </a:xfrm>
        </p:grpSpPr>
        <p:sp>
          <p:nvSpPr>
            <p:cNvPr id="123" name="Rectangle 122"/>
            <p:cNvSpPr/>
            <p:nvPr/>
          </p:nvSpPr>
          <p:spPr>
            <a:xfrm>
              <a:off x="990600" y="228600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1341120" y="228600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1691640" y="228600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2042160" y="228600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2392680" y="228600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2743200" y="228600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3093720" y="228600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3444240" y="228600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3794760" y="228600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4145280" y="228600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4495800" y="228600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4846320" y="228600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5196840" y="228600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5547360" y="228600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5897880" y="228600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6248400" y="228600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990600" y="578971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1341120" y="578971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1691640" y="578971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2042160" y="578971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2392680" y="578971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2743200" y="578971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3093720" y="578971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3444240" y="578971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3794760" y="578971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4145280" y="578971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4495800" y="578971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4846320" y="578971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5196840" y="578971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5547360" y="578971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5897880" y="578971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6248400" y="578971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990600" y="929342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1341120" y="929342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1691640" y="929342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2042160" y="929342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2392680" y="929342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2743200" y="929342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3093720" y="929342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3444240" y="929342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3794760" y="929342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4145280" y="929342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4495800" y="929342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4846320" y="929342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5196840" y="929342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5547360" y="929342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5897880" y="929342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6248400" y="929342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990600" y="1279713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1341120" y="1279713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1691640" y="1279713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2042160" y="1279713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2392680" y="1279713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2743200" y="1279713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3093720" y="1279713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3444240" y="1279713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3794760" y="1279713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4145280" y="1279713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4495800" y="1279713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4846320" y="1279713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5196840" y="1279713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5547360" y="1279713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5897880" y="1279713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6248400" y="1279713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990600" y="1630084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1341120" y="1630084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1691640" y="1630084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2042160" y="163008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2392680" y="163008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2743200" y="163008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3093720" y="163008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3444240" y="163008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3794760" y="163008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4145280" y="163008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4495800" y="163008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4846320" y="163008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5196840" y="163008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5547360" y="163008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5897880" y="163008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6248400" y="163008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990600" y="1980455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1341120" y="1980455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1691640" y="1980455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2042160" y="1980455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2392680" y="1980455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2743200" y="1980455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3093720" y="1980455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3444240" y="1980455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3794760" y="1980455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4145280" y="1980455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4495800" y="1980455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4846320" y="1980455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5196840" y="1980455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5547360" y="1980455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5897880" y="1980455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6248400" y="1980455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990600" y="2330824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1341120" y="2330824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1691640" y="2330824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2042160" y="233082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2392680" y="233082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2743200" y="233082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3093720" y="233082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3444240" y="233082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3794760" y="233082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4145280" y="233082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4495800" y="233082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4846320" y="233082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5196840" y="233082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5547360" y="233082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5897880" y="233082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6248400" y="233082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6591300" y="228600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6941820" y="228600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7292340" y="228600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7642860" y="228600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Rectangle 266"/>
            <p:cNvSpPr/>
            <p:nvPr/>
          </p:nvSpPr>
          <p:spPr>
            <a:xfrm>
              <a:off x="6591300" y="578971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6941820" y="578971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7292340" y="578971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7642860" y="578971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6591300" y="929342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6941820" y="929342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7292340" y="929342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7642860" y="929342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6591300" y="1279713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6941820" y="1279713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7292340" y="1279713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7642860" y="1279713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6591300" y="163008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6941820" y="1630084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7292340" y="1630084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7642860" y="1630084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6591300" y="1980455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6941820" y="1980455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7292340" y="1980455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7642860" y="1980455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6591300" y="233082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Rectangle 287"/>
            <p:cNvSpPr/>
            <p:nvPr/>
          </p:nvSpPr>
          <p:spPr>
            <a:xfrm>
              <a:off x="6941820" y="2330824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Rectangle 288"/>
            <p:cNvSpPr/>
            <p:nvPr/>
          </p:nvSpPr>
          <p:spPr>
            <a:xfrm>
              <a:off x="7292340" y="2330824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7642860" y="2330824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Continued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Improving locality </a:t>
            </a:r>
          </a:p>
          <a:p>
            <a:r>
              <a:rPr lang="en-US" dirty="0" smtClean="0"/>
              <a:t>Trading communication for computation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3449782" y="3367742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800302" y="3367742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150822" y="3367742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501342" y="3367742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851862" y="3367742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202382" y="3367742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99262" y="3718113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449782" y="3718113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3800302" y="3718113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150822" y="3718113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4501342" y="3718113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4851862" y="3718113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5202382" y="3718113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552902" y="3718113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2748742" y="4068484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3099262" y="4068484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3449782" y="4068484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3800302" y="4068484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4150822" y="4068484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4501342" y="4068484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4851862" y="4068484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5202382" y="4068484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5552902" y="4068484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5903422" y="4068484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996142" y="4418855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1346662" y="4418855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2398222" y="4418855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2748742" y="4418855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3099262" y="4418855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3449782" y="4418855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3800302" y="4418855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4150822" y="4418855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4501342" y="4418855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851862" y="4418855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5202382" y="4418855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5552902" y="4418855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5903422" y="4418855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53942" y="4418855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1346662" y="4769224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1697182" y="4769224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7297882" y="4418855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7648402" y="4418855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947362" y="4769224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7297882" y="4769224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1346662" y="3367742"/>
            <a:ext cx="2057400" cy="1355913"/>
            <a:chOff x="1394460" y="3748742"/>
            <a:chExt cx="2057400" cy="1355913"/>
          </a:xfrm>
          <a:solidFill>
            <a:schemeClr val="accent1">
              <a:lumMod val="75000"/>
            </a:schemeClr>
          </a:solidFill>
        </p:grpSpPr>
        <p:sp>
          <p:nvSpPr>
            <p:cNvPr id="42" name="Rectangle 41"/>
            <p:cNvSpPr/>
            <p:nvPr/>
          </p:nvSpPr>
          <p:spPr>
            <a:xfrm>
              <a:off x="2095500" y="3748742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446020" y="3748742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796540" y="3748742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47060" y="3748742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744980" y="4099113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095500" y="4099113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446020" y="4099113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796540" y="4099113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394460" y="4449484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744980" y="4449484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095500" y="4449484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2446020" y="4449484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1744980" y="4799855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2095500" y="4799855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7" name="Group 346"/>
          <p:cNvGrpSpPr/>
          <p:nvPr/>
        </p:nvGrpSpPr>
        <p:grpSpPr>
          <a:xfrm>
            <a:off x="5539740" y="3368487"/>
            <a:ext cx="2065020" cy="1355913"/>
            <a:chOff x="685800" y="3748742"/>
            <a:chExt cx="2065020" cy="1355913"/>
          </a:xfrm>
          <a:solidFill>
            <a:schemeClr val="accent1">
              <a:lumMod val="75000"/>
            </a:schemeClr>
          </a:solidFill>
        </p:grpSpPr>
        <p:sp>
          <p:nvSpPr>
            <p:cNvPr id="348" name="Rectangle 347"/>
            <p:cNvSpPr/>
            <p:nvPr/>
          </p:nvSpPr>
          <p:spPr>
            <a:xfrm>
              <a:off x="1043940" y="3748742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1394460" y="3748742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Rectangle 349"/>
            <p:cNvSpPr/>
            <p:nvPr/>
          </p:nvSpPr>
          <p:spPr>
            <a:xfrm>
              <a:off x="1744980" y="3748742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Rectangle 354"/>
            <p:cNvSpPr/>
            <p:nvPr/>
          </p:nvSpPr>
          <p:spPr>
            <a:xfrm>
              <a:off x="1043940" y="4099113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Rectangle 355"/>
            <p:cNvSpPr/>
            <p:nvPr/>
          </p:nvSpPr>
          <p:spPr>
            <a:xfrm>
              <a:off x="1394460" y="4099113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Rectangle 356"/>
            <p:cNvSpPr/>
            <p:nvPr/>
          </p:nvSpPr>
          <p:spPr>
            <a:xfrm>
              <a:off x="1744980" y="4099113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Rectangle 357"/>
            <p:cNvSpPr/>
            <p:nvPr/>
          </p:nvSpPr>
          <p:spPr>
            <a:xfrm>
              <a:off x="2095500" y="4099113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Rectangle 360"/>
            <p:cNvSpPr/>
            <p:nvPr/>
          </p:nvSpPr>
          <p:spPr>
            <a:xfrm>
              <a:off x="1394460" y="4449484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Rectangle 361"/>
            <p:cNvSpPr/>
            <p:nvPr/>
          </p:nvSpPr>
          <p:spPr>
            <a:xfrm>
              <a:off x="1744980" y="4449484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Rectangle 362"/>
            <p:cNvSpPr/>
            <p:nvPr/>
          </p:nvSpPr>
          <p:spPr>
            <a:xfrm>
              <a:off x="2095500" y="4449484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Rectangle 363"/>
            <p:cNvSpPr/>
            <p:nvPr/>
          </p:nvSpPr>
          <p:spPr>
            <a:xfrm>
              <a:off x="2446020" y="4449484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Rectangle 364"/>
            <p:cNvSpPr/>
            <p:nvPr/>
          </p:nvSpPr>
          <p:spPr>
            <a:xfrm>
              <a:off x="1744980" y="4799855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Rectangle 365"/>
            <p:cNvSpPr/>
            <p:nvPr/>
          </p:nvSpPr>
          <p:spPr>
            <a:xfrm>
              <a:off x="2095500" y="4799855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Rectangle 366"/>
            <p:cNvSpPr/>
            <p:nvPr/>
          </p:nvSpPr>
          <p:spPr>
            <a:xfrm>
              <a:off x="685800" y="3748742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8" name="Group 367"/>
          <p:cNvGrpSpPr/>
          <p:nvPr/>
        </p:nvGrpSpPr>
        <p:grpSpPr>
          <a:xfrm>
            <a:off x="7791964" y="152400"/>
            <a:ext cx="1005840" cy="655169"/>
            <a:chOff x="3489960" y="5440831"/>
            <a:chExt cx="1005840" cy="655169"/>
          </a:xfrm>
        </p:grpSpPr>
        <p:sp>
          <p:nvSpPr>
            <p:cNvPr id="369" name="Rectangle 368"/>
            <p:cNvSpPr/>
            <p:nvPr/>
          </p:nvSpPr>
          <p:spPr>
            <a:xfrm>
              <a:off x="3840480" y="5440831"/>
              <a:ext cx="304800" cy="3048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Rectangle 369"/>
            <p:cNvSpPr/>
            <p:nvPr/>
          </p:nvSpPr>
          <p:spPr>
            <a:xfrm>
              <a:off x="3489960" y="5791200"/>
              <a:ext cx="304800" cy="3048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Rectangle 370"/>
            <p:cNvSpPr/>
            <p:nvPr/>
          </p:nvSpPr>
          <p:spPr>
            <a:xfrm>
              <a:off x="4191000" y="5791200"/>
              <a:ext cx="304800" cy="3048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Right Arrow 371"/>
            <p:cNvSpPr/>
            <p:nvPr/>
          </p:nvSpPr>
          <p:spPr>
            <a:xfrm rot="18915478">
              <a:off x="3601213" y="5718931"/>
              <a:ext cx="411480" cy="137160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Right Arrow 372"/>
            <p:cNvSpPr/>
            <p:nvPr/>
          </p:nvSpPr>
          <p:spPr>
            <a:xfrm rot="2684522" flipH="1">
              <a:off x="3997451" y="5718931"/>
              <a:ext cx="411480" cy="137160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29007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6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8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90" grpId="0" animBg="1"/>
      <p:bldP spid="91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8" grpId="0" animBg="1"/>
      <p:bldP spid="109" grpId="0" animBg="1"/>
      <p:bldP spid="257" grpId="0" animBg="1"/>
      <p:bldP spid="258" grpId="0" animBg="1"/>
      <p:bldP spid="260" grpId="0" animBg="1"/>
      <p:bldP spid="26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990600" y="2667000"/>
            <a:ext cx="6957060" cy="2407024"/>
            <a:chOff x="990600" y="228600"/>
            <a:chExt cx="6957060" cy="2407024"/>
          </a:xfrm>
        </p:grpSpPr>
        <p:sp>
          <p:nvSpPr>
            <p:cNvPr id="123" name="Rectangle 122"/>
            <p:cNvSpPr/>
            <p:nvPr/>
          </p:nvSpPr>
          <p:spPr>
            <a:xfrm>
              <a:off x="990600" y="228600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1341120" y="228600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1691640" y="228600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2042160" y="228600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2392680" y="228600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2743200" y="228600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3093720" y="228600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3444240" y="228600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3794760" y="228600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4145280" y="228600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4495800" y="228600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4846320" y="228600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5196840" y="228600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5547360" y="228600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5897880" y="228600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6248400" y="228600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990600" y="578971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1341120" y="578971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1691640" y="578971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2042160" y="578971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2392680" y="578971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2743200" y="578971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3093720" y="578971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3444240" y="578971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3794760" y="578971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4145280" y="578971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4495800" y="578971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4846320" y="578971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5196840" y="578971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5547360" y="578971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5897880" y="578971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6248400" y="578971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990600" y="929342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1341120" y="929342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1691640" y="929342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2042160" y="929342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2392680" y="929342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2743200" y="929342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3093720" y="929342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3444240" y="929342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3794760" y="929342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4145280" y="929342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4495800" y="929342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4846320" y="929342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5196840" y="929342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5547360" y="929342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5897880" y="929342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6248400" y="929342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990600" y="1279713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1341120" y="1279713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1691640" y="1279713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2042160" y="1279713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2392680" y="1279713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2743200" y="1279713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3093720" y="1279713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3444240" y="1279713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3794760" y="1279713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4145280" y="1279713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4495800" y="1279713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4846320" y="1279713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5196840" y="1279713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5547360" y="1279713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5897880" y="1279713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6248400" y="1279713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990600" y="1630084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1341120" y="1630084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1691640" y="1630084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2042160" y="163008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2392680" y="163008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2743200" y="163008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3093720" y="163008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3444240" y="163008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3794760" y="163008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4145280" y="163008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4495800" y="163008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4846320" y="163008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5196840" y="163008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5547360" y="163008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5897880" y="163008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6248400" y="163008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990600" y="1980455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1341120" y="1980455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1691640" y="1980455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2042160" y="1980455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2392680" y="1980455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2743200" y="1980455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3093720" y="1980455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3444240" y="1980455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3794760" y="1980455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4145280" y="1980455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4495800" y="1980455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4846320" y="1980455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5196840" y="1980455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5547360" y="1980455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5897880" y="1980455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6248400" y="1980455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990600" y="2330824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1341120" y="2330824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1691640" y="2330824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2042160" y="233082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2392680" y="233082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2743200" y="233082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3093720" y="233082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3444240" y="233082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3794760" y="233082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4145280" y="233082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4495800" y="233082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4846320" y="233082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5196840" y="233082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5547360" y="233082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5897880" y="233082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6248400" y="233082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6591300" y="228600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6941820" y="228600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7292340" y="228600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7642860" y="228600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Rectangle 266"/>
            <p:cNvSpPr/>
            <p:nvPr/>
          </p:nvSpPr>
          <p:spPr>
            <a:xfrm>
              <a:off x="6591300" y="578971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6941820" y="578971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7292340" y="578971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7642860" y="578971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6591300" y="929342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6941820" y="929342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7292340" y="929342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7642860" y="929342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6591300" y="1279713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6941820" y="1279713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7292340" y="1279713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7642860" y="1279713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6591300" y="163008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6941820" y="1630084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7292340" y="1630084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7642860" y="1630084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6591300" y="1980455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6941820" y="1980455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7292340" y="1980455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7642860" y="1980455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6591300" y="2330824"/>
              <a:ext cx="304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Rectangle 287"/>
            <p:cNvSpPr/>
            <p:nvPr/>
          </p:nvSpPr>
          <p:spPr>
            <a:xfrm>
              <a:off x="6941820" y="2330824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Rectangle 288"/>
            <p:cNvSpPr/>
            <p:nvPr/>
          </p:nvSpPr>
          <p:spPr>
            <a:xfrm>
              <a:off x="7292340" y="2330824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7642860" y="2330824"/>
              <a:ext cx="3048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Continued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3449782" y="3367742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800302" y="3367742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150822" y="3367742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501342" y="3367742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851862" y="3367742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202382" y="3367742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99262" y="3718113"/>
            <a:ext cx="304800" cy="304800"/>
          </a:xfrm>
          <a:prstGeom prst="rect">
            <a:avLst/>
          </a:prstGeom>
          <a:solidFill>
            <a:schemeClr val="accent4">
              <a:lumMod val="25000"/>
              <a:lumOff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449782" y="3718113"/>
            <a:ext cx="304800" cy="304800"/>
          </a:xfrm>
          <a:prstGeom prst="rect">
            <a:avLst/>
          </a:prstGeom>
          <a:solidFill>
            <a:schemeClr val="accent4">
              <a:lumMod val="25000"/>
              <a:lumOff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3800302" y="3718113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150822" y="3718113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4501342" y="3718113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4851862" y="3718113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5202382" y="3718113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552902" y="3718113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2748742" y="4068484"/>
            <a:ext cx="304800" cy="304800"/>
          </a:xfrm>
          <a:prstGeom prst="rect">
            <a:avLst/>
          </a:prstGeom>
          <a:solidFill>
            <a:schemeClr val="accent4">
              <a:lumMod val="25000"/>
              <a:lumOff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3099262" y="4068484"/>
            <a:ext cx="304800" cy="304800"/>
          </a:xfrm>
          <a:prstGeom prst="rect">
            <a:avLst/>
          </a:prstGeom>
          <a:solidFill>
            <a:schemeClr val="accent4">
              <a:lumMod val="25000"/>
              <a:lumOff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3449782" y="4068484"/>
            <a:ext cx="304800" cy="304800"/>
          </a:xfrm>
          <a:prstGeom prst="rect">
            <a:avLst/>
          </a:prstGeom>
          <a:solidFill>
            <a:schemeClr val="accent4">
              <a:lumMod val="25000"/>
              <a:lumOff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3800302" y="4068484"/>
            <a:ext cx="304800" cy="304800"/>
          </a:xfrm>
          <a:prstGeom prst="rect">
            <a:avLst/>
          </a:prstGeom>
          <a:solidFill>
            <a:schemeClr val="accent4">
              <a:lumMod val="25000"/>
              <a:lumOff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4150822" y="4068484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4501342" y="4068484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4851862" y="4068484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5202382" y="4068484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5552902" y="4068484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5903422" y="4068484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996142" y="4418855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1346662" y="4418855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2398222" y="4418855"/>
            <a:ext cx="304800" cy="304800"/>
          </a:xfrm>
          <a:prstGeom prst="rect">
            <a:avLst/>
          </a:prstGeom>
          <a:solidFill>
            <a:schemeClr val="accent4">
              <a:lumMod val="25000"/>
              <a:lumOff val="75000"/>
            </a:schemeClr>
          </a:solidFill>
          <a:ln w="28575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2748742" y="4418855"/>
            <a:ext cx="304800" cy="304800"/>
          </a:xfrm>
          <a:prstGeom prst="rect">
            <a:avLst/>
          </a:prstGeom>
          <a:solidFill>
            <a:schemeClr val="accent4">
              <a:lumMod val="25000"/>
              <a:lumOff val="75000"/>
            </a:schemeClr>
          </a:solidFill>
          <a:ln w="28575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3099262" y="4418855"/>
            <a:ext cx="304800" cy="304800"/>
          </a:xfrm>
          <a:prstGeom prst="rect">
            <a:avLst/>
          </a:prstGeom>
          <a:solidFill>
            <a:schemeClr val="accent4">
              <a:lumMod val="25000"/>
              <a:lumOff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3449782" y="4418855"/>
            <a:ext cx="304800" cy="304800"/>
          </a:xfrm>
          <a:prstGeom prst="rect">
            <a:avLst/>
          </a:prstGeom>
          <a:solidFill>
            <a:schemeClr val="accent4">
              <a:lumMod val="25000"/>
              <a:lumOff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3800302" y="4418855"/>
            <a:ext cx="304800" cy="304800"/>
          </a:xfrm>
          <a:prstGeom prst="rect">
            <a:avLst/>
          </a:prstGeom>
          <a:solidFill>
            <a:schemeClr val="accent4">
              <a:lumMod val="25000"/>
              <a:lumOff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4150822" y="4418855"/>
            <a:ext cx="304800" cy="304800"/>
          </a:xfrm>
          <a:prstGeom prst="rect">
            <a:avLst/>
          </a:prstGeom>
          <a:solidFill>
            <a:schemeClr val="accent4">
              <a:lumMod val="25000"/>
              <a:lumOff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4501342" y="4418855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851862" y="4418855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5202382" y="4418855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5552902" y="4418855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5903422" y="4418855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53942" y="4418855"/>
            <a:ext cx="304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1346662" y="4769224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1697182" y="4769224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7297882" y="4418855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7648402" y="4418855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947362" y="4769224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7297882" y="4769224"/>
            <a:ext cx="304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1346662" y="3367742"/>
            <a:ext cx="2057400" cy="1355913"/>
            <a:chOff x="1394460" y="3748742"/>
            <a:chExt cx="2057400" cy="1355913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2" name="Rectangle 41"/>
            <p:cNvSpPr/>
            <p:nvPr/>
          </p:nvSpPr>
          <p:spPr>
            <a:xfrm>
              <a:off x="2095500" y="3748742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446020" y="3748742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796540" y="3748742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47060" y="3748742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744980" y="4099113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095500" y="4099113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446020" y="4099113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796540" y="4099113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394460" y="4449484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744980" y="4449484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095500" y="4449484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2446020" y="4449484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1744980" y="4799855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2095500" y="4799855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7" name="Group 346"/>
          <p:cNvGrpSpPr/>
          <p:nvPr/>
        </p:nvGrpSpPr>
        <p:grpSpPr>
          <a:xfrm>
            <a:off x="5539740" y="3368487"/>
            <a:ext cx="2065020" cy="1355913"/>
            <a:chOff x="685800" y="3748742"/>
            <a:chExt cx="2065020" cy="1355913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348" name="Rectangle 347"/>
            <p:cNvSpPr/>
            <p:nvPr/>
          </p:nvSpPr>
          <p:spPr>
            <a:xfrm>
              <a:off x="1043940" y="3748742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1394460" y="3748742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Rectangle 349"/>
            <p:cNvSpPr/>
            <p:nvPr/>
          </p:nvSpPr>
          <p:spPr>
            <a:xfrm>
              <a:off x="1744980" y="3748742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Rectangle 354"/>
            <p:cNvSpPr/>
            <p:nvPr/>
          </p:nvSpPr>
          <p:spPr>
            <a:xfrm>
              <a:off x="1043940" y="4099113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Rectangle 355"/>
            <p:cNvSpPr/>
            <p:nvPr/>
          </p:nvSpPr>
          <p:spPr>
            <a:xfrm>
              <a:off x="1394460" y="4099113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Rectangle 356"/>
            <p:cNvSpPr/>
            <p:nvPr/>
          </p:nvSpPr>
          <p:spPr>
            <a:xfrm>
              <a:off x="1744980" y="4099113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Rectangle 357"/>
            <p:cNvSpPr/>
            <p:nvPr/>
          </p:nvSpPr>
          <p:spPr>
            <a:xfrm>
              <a:off x="2095500" y="4099113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Rectangle 360"/>
            <p:cNvSpPr/>
            <p:nvPr/>
          </p:nvSpPr>
          <p:spPr>
            <a:xfrm>
              <a:off x="1394460" y="4449484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Rectangle 361"/>
            <p:cNvSpPr/>
            <p:nvPr/>
          </p:nvSpPr>
          <p:spPr>
            <a:xfrm>
              <a:off x="1744980" y="4449484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Rectangle 362"/>
            <p:cNvSpPr/>
            <p:nvPr/>
          </p:nvSpPr>
          <p:spPr>
            <a:xfrm>
              <a:off x="2095500" y="4449484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Rectangle 363"/>
            <p:cNvSpPr/>
            <p:nvPr/>
          </p:nvSpPr>
          <p:spPr>
            <a:xfrm>
              <a:off x="2446020" y="4449484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Rectangle 364"/>
            <p:cNvSpPr/>
            <p:nvPr/>
          </p:nvSpPr>
          <p:spPr>
            <a:xfrm>
              <a:off x="1744980" y="4799855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Rectangle 365"/>
            <p:cNvSpPr/>
            <p:nvPr/>
          </p:nvSpPr>
          <p:spPr>
            <a:xfrm>
              <a:off x="2095500" y="4799855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Rectangle 366"/>
            <p:cNvSpPr/>
            <p:nvPr/>
          </p:nvSpPr>
          <p:spPr>
            <a:xfrm>
              <a:off x="685800" y="3748742"/>
              <a:ext cx="304800" cy="304800"/>
            </a:xfrm>
            <a:prstGeom prst="rect">
              <a:avLst/>
            </a:prstGeom>
            <a:grp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8" name="Group 367"/>
          <p:cNvGrpSpPr/>
          <p:nvPr/>
        </p:nvGrpSpPr>
        <p:grpSpPr>
          <a:xfrm>
            <a:off x="7791964" y="152400"/>
            <a:ext cx="1005840" cy="655169"/>
            <a:chOff x="3489960" y="5440831"/>
            <a:chExt cx="1005840" cy="655169"/>
          </a:xfrm>
        </p:grpSpPr>
        <p:sp>
          <p:nvSpPr>
            <p:cNvPr id="369" name="Rectangle 368"/>
            <p:cNvSpPr/>
            <p:nvPr/>
          </p:nvSpPr>
          <p:spPr>
            <a:xfrm>
              <a:off x="3840480" y="5440831"/>
              <a:ext cx="304800" cy="3048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Rectangle 369"/>
            <p:cNvSpPr/>
            <p:nvPr/>
          </p:nvSpPr>
          <p:spPr>
            <a:xfrm>
              <a:off x="3489960" y="5791200"/>
              <a:ext cx="304800" cy="3048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Rectangle 370"/>
            <p:cNvSpPr/>
            <p:nvPr/>
          </p:nvSpPr>
          <p:spPr>
            <a:xfrm>
              <a:off x="4191000" y="5791200"/>
              <a:ext cx="304800" cy="3048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Right Arrow 371"/>
            <p:cNvSpPr/>
            <p:nvPr/>
          </p:nvSpPr>
          <p:spPr>
            <a:xfrm rot="18915478">
              <a:off x="3601213" y="5718931"/>
              <a:ext cx="411480" cy="137160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Right Arrow 372"/>
            <p:cNvSpPr/>
            <p:nvPr/>
          </p:nvSpPr>
          <p:spPr>
            <a:xfrm rot="2684522" flipH="1">
              <a:off x="3997451" y="5718931"/>
              <a:ext cx="411480" cy="137160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5335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Refinement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implementation strategies encapsulated in different iterators</a:t>
            </a:r>
          </a:p>
          <a:p>
            <a:r>
              <a:rPr lang="en-US" dirty="0" smtClean="0"/>
              <a:t>Rest of the code remains unchanged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41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refinement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3352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1457235"/>
            <a:ext cx="6477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</a:rPr>
              <a:t>dtimeblocked_iterator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</a:rPr>
              <a:t>DGrid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g, fun f){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N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g.ln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T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g.t;</a:t>
            </a:r>
            <a:endParaRPr lang="en-US" dirty="0">
              <a:solidFill>
                <a:srgbClr val="000000"/>
              </a:solidFill>
              <a:latin typeface="Courier New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ofst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= ??;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ourier New"/>
              </a:rPr>
              <a:t>minimize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ofst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 smtClean="0">
                <a:solidFill>
                  <a:srgbClr val="7F0055"/>
                </a:solidFill>
                <a:latin typeface="Courier New"/>
              </a:rPr>
              <a:t>for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b="1" dirty="0" err="1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ofst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;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&lt;T-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ofst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;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+= BLOCK){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midTriangle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, g);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steadyState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i,g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exchange(g);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leftLeftover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, g);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rightLeftover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i,j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);</a:t>
            </a:r>
            <a:endParaRPr lang="en-US" dirty="0" smtClean="0">
              <a:solidFill>
                <a:srgbClr val="7F0055"/>
              </a:solidFill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    }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}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921276" y="4965045"/>
            <a:ext cx="5956762" cy="1721224"/>
            <a:chOff x="990600" y="2667000"/>
            <a:chExt cx="6962602" cy="2407024"/>
          </a:xfrm>
        </p:grpSpPr>
        <p:grpSp>
          <p:nvGrpSpPr>
            <p:cNvPr id="8" name="Group 7"/>
            <p:cNvGrpSpPr/>
            <p:nvPr/>
          </p:nvGrpSpPr>
          <p:grpSpPr>
            <a:xfrm>
              <a:off x="990600" y="2667000"/>
              <a:ext cx="6957060" cy="2407024"/>
              <a:chOff x="990600" y="228600"/>
              <a:chExt cx="6957060" cy="2407024"/>
            </a:xfrm>
          </p:grpSpPr>
          <p:sp>
            <p:nvSpPr>
              <p:cNvPr id="83" name="Rectangle 82"/>
              <p:cNvSpPr/>
              <p:nvPr/>
            </p:nvSpPr>
            <p:spPr>
              <a:xfrm>
                <a:off x="990600" y="228600"/>
                <a:ext cx="304800" cy="3048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1341120" y="228600"/>
                <a:ext cx="304800" cy="3048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1691640" y="228600"/>
                <a:ext cx="304800" cy="3048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2042160" y="228600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2392680" y="228600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2743200" y="228600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3093720" y="228600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3444240" y="228600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3794760" y="228600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145280" y="228600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495800" y="228600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4846320" y="228600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5196840" y="228600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5547360" y="228600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5897880" y="228600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6248400" y="228600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990600" y="578971"/>
                <a:ext cx="304800" cy="3048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1341120" y="578971"/>
                <a:ext cx="304800" cy="3048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1691640" y="578971"/>
                <a:ext cx="304800" cy="3048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2042160" y="578971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2392680" y="578971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2743200" y="578971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093720" y="578971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444240" y="578971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3794760" y="578971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4145280" y="578971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4495800" y="578971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4846320" y="578971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5196840" y="578971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5547360" y="578971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5897880" y="578971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6248400" y="578971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990600" y="929342"/>
                <a:ext cx="304800" cy="3048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1341120" y="929342"/>
                <a:ext cx="304800" cy="3048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1691640" y="929342"/>
                <a:ext cx="304800" cy="3048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2042160" y="929342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2392680" y="929342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2743200" y="929342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3093720" y="929342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3444240" y="929342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3794760" y="929342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4145280" y="929342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4495800" y="929342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4846320" y="929342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5196840" y="929342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5547360" y="929342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5897880" y="929342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6248400" y="929342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990600" y="1279713"/>
                <a:ext cx="304800" cy="3048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1341120" y="1279713"/>
                <a:ext cx="304800" cy="3048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1691640" y="1279713"/>
                <a:ext cx="304800" cy="3048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2042160" y="1279713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2392680" y="1279713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2743200" y="1279713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3093720" y="1279713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3444240" y="1279713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3794760" y="1279713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4145280" y="1279713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4495800" y="1279713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4846320" y="1279713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5196840" y="1279713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5547360" y="1279713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5897880" y="1279713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6248400" y="1279713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990600" y="1630084"/>
                <a:ext cx="304800" cy="3048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1341120" y="1630084"/>
                <a:ext cx="304800" cy="3048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1691640" y="1630084"/>
                <a:ext cx="304800" cy="3048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2042160" y="1630084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2392680" y="1630084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743200" y="1630084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3093720" y="1630084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3444240" y="1630084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3794760" y="1630084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4145280" y="1630084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4495800" y="1630084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4846320" y="1630084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5196840" y="1630084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5547360" y="1630084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5897880" y="1630084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6248400" y="1630084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990600" y="1980455"/>
                <a:ext cx="304800" cy="3048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1341120" y="1980455"/>
                <a:ext cx="304800" cy="3048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1691640" y="1980455"/>
                <a:ext cx="304800" cy="3048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2042160" y="1980455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2392680" y="1980455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Rectangle 167"/>
              <p:cNvSpPr/>
              <p:nvPr/>
            </p:nvSpPr>
            <p:spPr>
              <a:xfrm>
                <a:off x="2743200" y="1980455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3093720" y="1980455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3444240" y="1980455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3794760" y="1980455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4145280" y="1980455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4495800" y="1980455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4846320" y="1980455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5196840" y="1980455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5547360" y="1980455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5897880" y="1980455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6248400" y="1980455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990600" y="2330824"/>
                <a:ext cx="304800" cy="3048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1341120" y="2330824"/>
                <a:ext cx="304800" cy="3048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1691640" y="2330824"/>
                <a:ext cx="304800" cy="3048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2042160" y="2330824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rgbClr val="FF99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2392680" y="2330824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rgbClr val="FF99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2743200" y="2330824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3093720" y="2330824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3444240" y="2330824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3794760" y="2330824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4145280" y="2330824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4495800" y="2330824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4846320" y="2330824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5196840" y="2330824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5547360" y="2330824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5897880" y="2330824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6248400" y="2330824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rgbClr val="FF99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6591300" y="228600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6941820" y="228600"/>
                <a:ext cx="304800" cy="3048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7292340" y="228600"/>
                <a:ext cx="304800" cy="3048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7642860" y="228600"/>
                <a:ext cx="304800" cy="3048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6591300" y="578971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6941820" y="578971"/>
                <a:ext cx="304800" cy="3048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7292340" y="578971"/>
                <a:ext cx="304800" cy="3048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7642860" y="578971"/>
                <a:ext cx="304800" cy="3048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6591300" y="929342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6941820" y="929342"/>
                <a:ext cx="304800" cy="3048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7292340" y="929342"/>
                <a:ext cx="304800" cy="3048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Rectangle 205"/>
              <p:cNvSpPr/>
              <p:nvPr/>
            </p:nvSpPr>
            <p:spPr>
              <a:xfrm>
                <a:off x="7642860" y="929342"/>
                <a:ext cx="304800" cy="3048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6591300" y="1279713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6941820" y="1279713"/>
                <a:ext cx="304800" cy="3048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7292340" y="1279713"/>
                <a:ext cx="304800" cy="3048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7642860" y="1279713"/>
                <a:ext cx="304800" cy="3048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6591300" y="1630084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6941820" y="1630084"/>
                <a:ext cx="304800" cy="3048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7292340" y="1630084"/>
                <a:ext cx="304800" cy="3048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7642860" y="1630084"/>
                <a:ext cx="304800" cy="3048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6591300" y="1980455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6941820" y="1980455"/>
                <a:ext cx="304800" cy="3048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7292340" y="1980455"/>
                <a:ext cx="304800" cy="3048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7642860" y="1980455"/>
                <a:ext cx="304800" cy="3048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6591300" y="2330824"/>
                <a:ext cx="304800" cy="3048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rgbClr val="FF99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6941820" y="2330824"/>
                <a:ext cx="304800" cy="3048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7292340" y="2330824"/>
                <a:ext cx="304800" cy="3048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7642860" y="2330824"/>
                <a:ext cx="304800" cy="3048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Rectangle 8"/>
            <p:cNvSpPr/>
            <p:nvPr/>
          </p:nvSpPr>
          <p:spPr>
            <a:xfrm>
              <a:off x="3449782" y="3367742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800302" y="3367742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150822" y="3367742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501342" y="3367742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851862" y="3367742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202382" y="3367742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099262" y="3718113"/>
              <a:ext cx="304800" cy="304800"/>
            </a:xfrm>
            <a:prstGeom prst="rect">
              <a:avLst/>
            </a:prstGeom>
            <a:solidFill>
              <a:schemeClr val="accent4">
                <a:lumMod val="25000"/>
                <a:lumOff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449782" y="3718113"/>
              <a:ext cx="304800" cy="304800"/>
            </a:xfrm>
            <a:prstGeom prst="rect">
              <a:avLst/>
            </a:prstGeom>
            <a:solidFill>
              <a:schemeClr val="accent4">
                <a:lumMod val="25000"/>
                <a:lumOff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800302" y="3718113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150822" y="3718113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501342" y="3718113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851862" y="3718113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202382" y="3718113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552902" y="3718113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748742" y="4068484"/>
              <a:ext cx="304800" cy="304800"/>
            </a:xfrm>
            <a:prstGeom prst="rect">
              <a:avLst/>
            </a:prstGeom>
            <a:solidFill>
              <a:schemeClr val="accent4">
                <a:lumMod val="25000"/>
                <a:lumOff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099262" y="4068484"/>
              <a:ext cx="304800" cy="304800"/>
            </a:xfrm>
            <a:prstGeom prst="rect">
              <a:avLst/>
            </a:prstGeom>
            <a:solidFill>
              <a:schemeClr val="accent4">
                <a:lumMod val="25000"/>
                <a:lumOff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449782" y="4068484"/>
              <a:ext cx="304800" cy="304800"/>
            </a:xfrm>
            <a:prstGeom prst="rect">
              <a:avLst/>
            </a:prstGeom>
            <a:solidFill>
              <a:schemeClr val="accent4">
                <a:lumMod val="25000"/>
                <a:lumOff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800302" y="4068484"/>
              <a:ext cx="304800" cy="304800"/>
            </a:xfrm>
            <a:prstGeom prst="rect">
              <a:avLst/>
            </a:prstGeom>
            <a:solidFill>
              <a:schemeClr val="accent4">
                <a:lumMod val="25000"/>
                <a:lumOff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150822" y="4068484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501342" y="4068484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851862" y="4068484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202382" y="4068484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552902" y="4068484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903422" y="4068484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996142" y="4418855"/>
              <a:ext cx="304800" cy="3048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346662" y="4418855"/>
              <a:ext cx="304800" cy="3048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398222" y="4418855"/>
              <a:ext cx="304800" cy="304800"/>
            </a:xfrm>
            <a:prstGeom prst="rect">
              <a:avLst/>
            </a:prstGeom>
            <a:solidFill>
              <a:schemeClr val="accent4">
                <a:lumMod val="25000"/>
                <a:lumOff val="75000"/>
              </a:schemeClr>
            </a:solidFill>
            <a:ln w="28575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748742" y="4418855"/>
              <a:ext cx="304800" cy="304800"/>
            </a:xfrm>
            <a:prstGeom prst="rect">
              <a:avLst/>
            </a:prstGeom>
            <a:solidFill>
              <a:schemeClr val="accent4">
                <a:lumMod val="25000"/>
                <a:lumOff val="75000"/>
              </a:schemeClr>
            </a:solidFill>
            <a:ln w="28575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099262" y="4418855"/>
              <a:ext cx="304800" cy="304800"/>
            </a:xfrm>
            <a:prstGeom prst="rect">
              <a:avLst/>
            </a:prstGeom>
            <a:solidFill>
              <a:schemeClr val="accent4">
                <a:lumMod val="25000"/>
                <a:lumOff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449782" y="4418855"/>
              <a:ext cx="304800" cy="304800"/>
            </a:xfrm>
            <a:prstGeom prst="rect">
              <a:avLst/>
            </a:prstGeom>
            <a:solidFill>
              <a:schemeClr val="accent4">
                <a:lumMod val="25000"/>
                <a:lumOff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800302" y="4418855"/>
              <a:ext cx="304800" cy="304800"/>
            </a:xfrm>
            <a:prstGeom prst="rect">
              <a:avLst/>
            </a:prstGeom>
            <a:solidFill>
              <a:schemeClr val="accent4">
                <a:lumMod val="25000"/>
                <a:lumOff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150822" y="4418855"/>
              <a:ext cx="304800" cy="304800"/>
            </a:xfrm>
            <a:prstGeom prst="rect">
              <a:avLst/>
            </a:prstGeom>
            <a:solidFill>
              <a:schemeClr val="accent4">
                <a:lumMod val="25000"/>
                <a:lumOff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501342" y="4418855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851862" y="4418855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202382" y="4418855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552902" y="4418855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903422" y="4418855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253942" y="4418855"/>
              <a:ext cx="304800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346662" y="4769224"/>
              <a:ext cx="304800" cy="3048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697182" y="4769224"/>
              <a:ext cx="304800" cy="3048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297882" y="4418855"/>
              <a:ext cx="304800" cy="3048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648402" y="4418855"/>
              <a:ext cx="304800" cy="3048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947362" y="4769224"/>
              <a:ext cx="304800" cy="3048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7297882" y="4769224"/>
              <a:ext cx="304800" cy="3048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1346662" y="3367742"/>
              <a:ext cx="2057400" cy="1355913"/>
              <a:chOff x="1394460" y="3748742"/>
              <a:chExt cx="2057400" cy="1355913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69" name="Rectangle 68"/>
              <p:cNvSpPr/>
              <p:nvPr/>
            </p:nvSpPr>
            <p:spPr>
              <a:xfrm>
                <a:off x="2095500" y="3748742"/>
                <a:ext cx="304800" cy="304800"/>
              </a:xfrm>
              <a:prstGeom prst="rect">
                <a:avLst/>
              </a:prstGeom>
              <a:grpFill/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2446020" y="3748742"/>
                <a:ext cx="304800" cy="304800"/>
              </a:xfrm>
              <a:prstGeom prst="rect">
                <a:avLst/>
              </a:prstGeom>
              <a:grpFill/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2796540" y="3748742"/>
                <a:ext cx="304800" cy="304800"/>
              </a:xfrm>
              <a:prstGeom prst="rect">
                <a:avLst/>
              </a:prstGeom>
              <a:grpFill/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3147060" y="3748742"/>
                <a:ext cx="304800" cy="304800"/>
              </a:xfrm>
              <a:prstGeom prst="rect">
                <a:avLst/>
              </a:prstGeom>
              <a:grpFill/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1744980" y="4099113"/>
                <a:ext cx="304800" cy="304800"/>
              </a:xfrm>
              <a:prstGeom prst="rect">
                <a:avLst/>
              </a:prstGeom>
              <a:grpFill/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2095500" y="4099113"/>
                <a:ext cx="304800" cy="304800"/>
              </a:xfrm>
              <a:prstGeom prst="rect">
                <a:avLst/>
              </a:prstGeom>
              <a:grpFill/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2446020" y="4099113"/>
                <a:ext cx="304800" cy="304800"/>
              </a:xfrm>
              <a:prstGeom prst="rect">
                <a:avLst/>
              </a:prstGeom>
              <a:grpFill/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796540" y="4099113"/>
                <a:ext cx="304800" cy="304800"/>
              </a:xfrm>
              <a:prstGeom prst="rect">
                <a:avLst/>
              </a:prstGeom>
              <a:grpFill/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1394460" y="4449484"/>
                <a:ext cx="304800" cy="304800"/>
              </a:xfrm>
              <a:prstGeom prst="rect">
                <a:avLst/>
              </a:prstGeom>
              <a:grpFill/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1744980" y="4449484"/>
                <a:ext cx="304800" cy="304800"/>
              </a:xfrm>
              <a:prstGeom prst="rect">
                <a:avLst/>
              </a:prstGeom>
              <a:grpFill/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095500" y="4449484"/>
                <a:ext cx="304800" cy="304800"/>
              </a:xfrm>
              <a:prstGeom prst="rect">
                <a:avLst/>
              </a:prstGeom>
              <a:grpFill/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2446020" y="4449484"/>
                <a:ext cx="304800" cy="304800"/>
              </a:xfrm>
              <a:prstGeom prst="rect">
                <a:avLst/>
              </a:prstGeom>
              <a:grpFill/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1744980" y="4799855"/>
                <a:ext cx="304800" cy="304800"/>
              </a:xfrm>
              <a:prstGeom prst="rect">
                <a:avLst/>
              </a:prstGeom>
              <a:grpFill/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2095500" y="4799855"/>
                <a:ext cx="304800" cy="304800"/>
              </a:xfrm>
              <a:prstGeom prst="rect">
                <a:avLst/>
              </a:prstGeom>
              <a:grpFill/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5539740" y="3368487"/>
              <a:ext cx="2065020" cy="1355913"/>
              <a:chOff x="685800" y="3748742"/>
              <a:chExt cx="2065020" cy="1355913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55" name="Rectangle 54"/>
              <p:cNvSpPr/>
              <p:nvPr/>
            </p:nvSpPr>
            <p:spPr>
              <a:xfrm>
                <a:off x="1043940" y="3748742"/>
                <a:ext cx="304800" cy="304800"/>
              </a:xfrm>
              <a:prstGeom prst="rect">
                <a:avLst/>
              </a:prstGeom>
              <a:grpFill/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1394460" y="3748742"/>
                <a:ext cx="304800" cy="304800"/>
              </a:xfrm>
              <a:prstGeom prst="rect">
                <a:avLst/>
              </a:prstGeom>
              <a:grpFill/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744980" y="3748742"/>
                <a:ext cx="304800" cy="304800"/>
              </a:xfrm>
              <a:prstGeom prst="rect">
                <a:avLst/>
              </a:prstGeom>
              <a:grpFill/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1043940" y="4099113"/>
                <a:ext cx="304800" cy="304800"/>
              </a:xfrm>
              <a:prstGeom prst="rect">
                <a:avLst/>
              </a:prstGeom>
              <a:grpFill/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1394460" y="4099113"/>
                <a:ext cx="304800" cy="304800"/>
              </a:xfrm>
              <a:prstGeom prst="rect">
                <a:avLst/>
              </a:prstGeom>
              <a:grpFill/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1744980" y="4099113"/>
                <a:ext cx="304800" cy="304800"/>
              </a:xfrm>
              <a:prstGeom prst="rect">
                <a:avLst/>
              </a:prstGeom>
              <a:grpFill/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2095500" y="4099113"/>
                <a:ext cx="304800" cy="304800"/>
              </a:xfrm>
              <a:prstGeom prst="rect">
                <a:avLst/>
              </a:prstGeom>
              <a:grpFill/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1394460" y="4449484"/>
                <a:ext cx="304800" cy="304800"/>
              </a:xfrm>
              <a:prstGeom prst="rect">
                <a:avLst/>
              </a:prstGeom>
              <a:grpFill/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1744980" y="4449484"/>
                <a:ext cx="304800" cy="304800"/>
              </a:xfrm>
              <a:prstGeom prst="rect">
                <a:avLst/>
              </a:prstGeom>
              <a:grpFill/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2095500" y="4449484"/>
                <a:ext cx="304800" cy="304800"/>
              </a:xfrm>
              <a:prstGeom prst="rect">
                <a:avLst/>
              </a:prstGeom>
              <a:grpFill/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2446020" y="4449484"/>
                <a:ext cx="304800" cy="304800"/>
              </a:xfrm>
              <a:prstGeom prst="rect">
                <a:avLst/>
              </a:prstGeom>
              <a:grpFill/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1744980" y="4799855"/>
                <a:ext cx="304800" cy="304800"/>
              </a:xfrm>
              <a:prstGeom prst="rect">
                <a:avLst/>
              </a:prstGeom>
              <a:grpFill/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2095500" y="4799855"/>
                <a:ext cx="304800" cy="304800"/>
              </a:xfrm>
              <a:prstGeom prst="rect">
                <a:avLst/>
              </a:prstGeom>
              <a:grpFill/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685800" y="3748742"/>
                <a:ext cx="304800" cy="304800"/>
              </a:xfrm>
              <a:prstGeom prst="rect">
                <a:avLst/>
              </a:prstGeom>
              <a:grpFill/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3123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Generators + Synthesis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95600" y="1447800"/>
            <a:ext cx="1447800" cy="762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Generator</a:t>
            </a:r>
            <a:r>
              <a:rPr lang="en-US" sz="2000" dirty="0" smtClean="0"/>
              <a:t>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78766" y="2688102"/>
            <a:ext cx="1447800" cy="7315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Spec</a:t>
            </a:r>
            <a:r>
              <a:rPr lang="en-US" sz="2000" dirty="0" smtClean="0"/>
              <a:t>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78766" y="3857185"/>
            <a:ext cx="1447800" cy="7315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Spec</a:t>
            </a:r>
            <a:r>
              <a:rPr lang="en-US" sz="2000" dirty="0" smtClean="0"/>
              <a:t>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78766" y="5059680"/>
            <a:ext cx="1447800" cy="7315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Spec</a:t>
            </a:r>
            <a:r>
              <a:rPr lang="en-US" sz="2000" dirty="0" smtClean="0"/>
              <a:t>3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95800" y="1447800"/>
            <a:ext cx="1447800" cy="762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Generator</a:t>
            </a:r>
            <a:r>
              <a:rPr lang="en-US" sz="2000" dirty="0" smtClean="0"/>
              <a:t>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96000" y="1447800"/>
            <a:ext cx="1447800" cy="762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Generator</a:t>
            </a:r>
            <a:r>
              <a:rPr lang="en-US" sz="2000" dirty="0" smtClean="0"/>
              <a:t>3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337560" y="2733822"/>
            <a:ext cx="5486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337560" y="3919611"/>
            <a:ext cx="5486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337560" y="5105400"/>
            <a:ext cx="5486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013960" y="2743200"/>
            <a:ext cx="5486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614160" y="2743200"/>
            <a:ext cx="5486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3314700" y="2743200"/>
            <a:ext cx="609600" cy="569154"/>
            <a:chOff x="6172200" y="4456528"/>
            <a:chExt cx="609600" cy="569154"/>
          </a:xfrm>
        </p:grpSpPr>
        <p:sp>
          <p:nvSpPr>
            <p:cNvPr id="20" name="Oval 19"/>
            <p:cNvSpPr/>
            <p:nvPr/>
          </p:nvSpPr>
          <p:spPr>
            <a:xfrm>
              <a:off x="6172200" y="4456528"/>
              <a:ext cx="228600" cy="2083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324600" y="4608928"/>
              <a:ext cx="228600" cy="2083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477000" y="4488766"/>
              <a:ext cx="228600" cy="2083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201508" y="4817305"/>
              <a:ext cx="228600" cy="2083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6553200" y="4817305"/>
              <a:ext cx="228600" cy="2083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610643" y="2715211"/>
            <a:ext cx="609600" cy="569154"/>
            <a:chOff x="6172200" y="4456528"/>
            <a:chExt cx="609600" cy="569154"/>
          </a:xfrm>
        </p:grpSpPr>
        <p:sp>
          <p:nvSpPr>
            <p:cNvPr id="27" name="Oval 26"/>
            <p:cNvSpPr/>
            <p:nvPr/>
          </p:nvSpPr>
          <p:spPr>
            <a:xfrm>
              <a:off x="6172200" y="4456528"/>
              <a:ext cx="228600" cy="2083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6324600" y="4608928"/>
              <a:ext cx="228600" cy="2083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6477000" y="4488766"/>
              <a:ext cx="228600" cy="2083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201508" y="4817305"/>
              <a:ext cx="228600" cy="2083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6553200" y="4817305"/>
              <a:ext cx="228600" cy="2083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040923" y="2763423"/>
            <a:ext cx="609600" cy="569154"/>
            <a:chOff x="6172200" y="4456528"/>
            <a:chExt cx="609600" cy="569154"/>
          </a:xfrm>
        </p:grpSpPr>
        <p:sp>
          <p:nvSpPr>
            <p:cNvPr id="33" name="Oval 32"/>
            <p:cNvSpPr/>
            <p:nvPr/>
          </p:nvSpPr>
          <p:spPr>
            <a:xfrm>
              <a:off x="6172200" y="4456528"/>
              <a:ext cx="228600" cy="2083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6324600" y="4608928"/>
              <a:ext cx="228600" cy="2083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477000" y="4488766"/>
              <a:ext cx="228600" cy="2083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6201508" y="4817305"/>
              <a:ext cx="228600" cy="2083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6553200" y="4817305"/>
              <a:ext cx="228600" cy="2083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Content Placeholder 2"/>
          <p:cNvSpPr>
            <a:spLocks noGrp="1"/>
          </p:cNvSpPr>
          <p:nvPr>
            <p:ph idx="1"/>
          </p:nvPr>
        </p:nvSpPr>
        <p:spPr>
          <a:xfrm>
            <a:off x="4343400" y="3657600"/>
            <a:ext cx="4648200" cy="2373563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Generators define an exploration space for autotuning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72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7" grpId="0" animBg="1"/>
      <p:bldP spid="17" grpId="1" animBg="1"/>
      <p:bldP spid="3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Programming Model Conundrum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Contradictory Requirements</a:t>
            </a:r>
          </a:p>
          <a:p>
            <a:pPr lvl="1"/>
            <a:r>
              <a:rPr lang="en-US" dirty="0" smtClean="0"/>
              <a:t>High-level enough to enhance productivity</a:t>
            </a:r>
          </a:p>
          <a:p>
            <a:pPr lvl="1"/>
            <a:r>
              <a:rPr lang="en-US" dirty="0" smtClean="0"/>
              <a:t>High-level enough to enable performance portability</a:t>
            </a:r>
          </a:p>
          <a:p>
            <a:pPr lvl="1"/>
            <a:r>
              <a:rPr lang="en-US" dirty="0" smtClean="0"/>
              <a:t>Low-level enough to give the programmer </a:t>
            </a:r>
            <a:r>
              <a:rPr lang="en-US" u="sng" dirty="0" smtClean="0"/>
              <a:t>control</a:t>
            </a:r>
          </a:p>
          <a:p>
            <a:pPr lvl="1"/>
            <a:r>
              <a:rPr lang="en-US" dirty="0" smtClean="0"/>
              <a:t>Low-level enough to ensure predictable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61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Synthesis for a DSL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Synthesis technology is limited in the amount of code it can handle at once</a:t>
            </a:r>
          </a:p>
          <a:p>
            <a:endParaRPr lang="en-US" dirty="0"/>
          </a:p>
          <a:p>
            <a:r>
              <a:rPr lang="en-US" dirty="0" smtClean="0"/>
              <a:t>This limits our scope to simple kernels</a:t>
            </a:r>
          </a:p>
          <a:p>
            <a:endParaRPr lang="en-US" dirty="0"/>
          </a:p>
          <a:p>
            <a:r>
              <a:rPr lang="en-US" dirty="0" smtClean="0"/>
              <a:t>DSLs can help us work on larger codes by abstracting low-level 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311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Very high-level transformation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182880" lvl="1" indent="0">
              <a:buNone/>
            </a:pPr>
            <a:r>
              <a:rPr lang="en-US" dirty="0" smtClean="0"/>
              <a:t>Performance bottleneck</a:t>
            </a:r>
          </a:p>
          <a:p>
            <a:pPr lvl="2"/>
            <a:r>
              <a:rPr lang="en-US" dirty="0" smtClean="0"/>
              <a:t>Operation is expensive</a:t>
            </a:r>
          </a:p>
          <a:p>
            <a:pPr lvl="2"/>
            <a:r>
              <a:rPr lang="en-US" dirty="0" smtClean="0"/>
              <a:t>The result is used right away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228600" y="1066800"/>
                <a:ext cx="4160129" cy="55361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en-US" b="1" dirty="0" smtClean="0">
                    <a:solidFill>
                      <a:srgbClr val="7F0055"/>
                    </a:solidFill>
                    <a:latin typeface="Courier New"/>
                    <a:ea typeface="Calibri"/>
                    <a:cs typeface="Times New Roman"/>
                  </a:rPr>
                  <a:t>fun</a:t>
                </a:r>
                <a:r>
                  <a:rPr lang="en-US" dirty="0">
                    <a:solidFill>
                      <a:srgbClr val="7F0055"/>
                    </a:solidFill>
                    <a:ea typeface="Calibri"/>
                    <a:cs typeface="Times New Roman"/>
                  </a:rPr>
                  <a:t> </a:t>
                </a:r>
                <a:r>
                  <a:rPr lang="en-US" dirty="0">
                    <a:ea typeface="Calibri"/>
                    <a:cs typeface="Times New Roman"/>
                  </a:rPr>
                  <a:t>CG(A, M, b, x,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libri"/>
                        <a:cs typeface="Times New Roman"/>
                      </a:rPr>
                      <m:t>𝜖</m:t>
                    </m:r>
                  </m:oMath>
                </a14:m>
                <a:r>
                  <a:rPr lang="en-US" dirty="0">
                    <a:ea typeface="Calibri"/>
                    <a:cs typeface="Times New Roman"/>
                  </a:rPr>
                  <a:t>)</a:t>
                </a:r>
                <a:endParaRPr lang="en-US" dirty="0" smtClean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𝑟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𝑏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–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𝐴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∗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𝑥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𝑧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sSup>
                      <m:sSupPr>
                        <m:ctrlP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sSup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𝑀</m:t>
                        </m:r>
                      </m:e>
                      <m:sup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−1</m:t>
                        </m:r>
                      </m:sup>
                    </m:sSup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∗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𝑟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𝑝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𝑧</m:t>
                    </m:r>
                  </m:oMath>
                </a14:m>
                <a:r>
                  <a:rPr lang="en-US" dirty="0" smtClean="0">
                    <a:ea typeface="Calibri"/>
                    <a:cs typeface="Times New Roman"/>
                  </a:rPr>
                  <a:t> ;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𝛾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𝑟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⋅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𝑧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</a:t>
                </a:r>
                <a:r>
                  <a:rPr lang="en-US" b="1" dirty="0" smtClean="0">
                    <a:solidFill>
                      <a:srgbClr val="7F0055"/>
                    </a:solidFill>
                    <a:effectLst/>
                    <a:latin typeface="Courier New"/>
                    <a:ea typeface="Calibri"/>
                    <a:cs typeface="Times New Roman"/>
                  </a:rPr>
                  <a:t>for</a:t>
                </a:r>
                <a:r>
                  <a:rPr lang="en-US" dirty="0" smtClean="0"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𝑘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:=1: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𝑠𝑖𝑧𝑒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(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𝐴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)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𝐴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∗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𝑝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𝛼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𝛾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/(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𝑝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⋅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)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𝑥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𝑥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+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𝛼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∗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𝑝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 </a:t>
                </a:r>
                <a:r>
                  <a:rPr lang="en-US" dirty="0" smtClean="0"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𝑟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𝑟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 −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𝛼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∗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𝑠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 </a:t>
                </a:r>
                <a:r>
                  <a:rPr lang="en-US" b="1" dirty="0" smtClean="0">
                    <a:solidFill>
                      <a:srgbClr val="7F0055"/>
                    </a:solidFill>
                    <a:effectLst/>
                    <a:latin typeface="Courier New"/>
                    <a:ea typeface="Calibri"/>
                    <a:cs typeface="Times New Roman"/>
                  </a:rPr>
                  <a:t>if </a:t>
                </a:r>
                <a:r>
                  <a:rPr lang="en-US" dirty="0" smtClean="0">
                    <a:ea typeface="Calibri"/>
                    <a:cs typeface="Times New Roman"/>
                  </a:rPr>
                  <a:t>(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𝑟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⋅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𝑟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&lt;</m:t>
                    </m:r>
                    <m:sSup>
                      <m:sSupPr>
                        <m:ctrlP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sSup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𝜖</m:t>
                        </m:r>
                      </m:e>
                      <m:sup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ea typeface="Calibri"/>
                    <a:cs typeface="Times New Roman"/>
                  </a:rPr>
                  <a:t>)</a:t>
                </a:r>
                <a:r>
                  <a:rPr lang="en-US" dirty="0" smtClean="0">
                    <a:ea typeface="Calibri"/>
                    <a:cs typeface="Times New Roman"/>
                  </a:rPr>
                  <a:t>  </a:t>
                </a:r>
                <a:r>
                  <a:rPr lang="en-US" b="1" dirty="0" smtClean="0">
                    <a:solidFill>
                      <a:srgbClr val="7F0055"/>
                    </a:solidFill>
                    <a:effectLst/>
                    <a:latin typeface="Courier New"/>
                    <a:ea typeface="Calibri"/>
                    <a:cs typeface="Times New Roman"/>
                  </a:rPr>
                  <a:t>return</a:t>
                </a:r>
                <a:r>
                  <a:rPr lang="en-US" dirty="0" smtClean="0"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𝑥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</a:t>
                </a:r>
                <a:r>
                  <a:rPr lang="en-US" dirty="0" smtClean="0">
                    <a:ea typeface="Calibri"/>
                    <a:cs typeface="Times New Roman"/>
                  </a:rPr>
                  <a:t>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𝑧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sSup>
                      <m:sSupPr>
                        <m:ctrlP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sSup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𝑀</m:t>
                        </m:r>
                      </m:e>
                      <m:sup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−1</m:t>
                        </m:r>
                      </m:sup>
                    </m:sSup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∗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𝑟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</a:t>
                </a:r>
                <a:r>
                  <a:rPr lang="en-US" dirty="0" smtClean="0"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𝑛𝑒𝑤</m:t>
                        </m:r>
                      </m:sub>
                    </m:sSub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𝑟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⋅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𝑧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</a:t>
                </a:r>
                <a:r>
                  <a:rPr lang="en-US" dirty="0" smtClean="0"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𝛽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𝑛𝑒𝑤</m:t>
                        </m:r>
                      </m:sub>
                    </m:sSub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/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𝛾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</a:t>
                </a:r>
                <a:r>
                  <a:rPr lang="en-US" dirty="0" smtClean="0"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𝛾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=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𝑛𝑒𝑤</m:t>
                        </m:r>
                      </m:sub>
                    </m:sSub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𝑝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𝑧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+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𝛽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∗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𝑝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</a:t>
                </a:r>
                <a:r>
                  <a:rPr lang="en-US" b="1" dirty="0" smtClean="0">
                    <a:solidFill>
                      <a:srgbClr val="7F0055"/>
                    </a:solidFill>
                    <a:effectLst/>
                    <a:latin typeface="Courier New"/>
                    <a:ea typeface="Calibri"/>
                    <a:cs typeface="Times New Roman"/>
                  </a:rPr>
                  <a:t>end</a:t>
                </a:r>
                <a:endParaRPr lang="en-US" dirty="0">
                  <a:solidFill>
                    <a:srgbClr val="7F0055"/>
                  </a:solidFill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b="1" dirty="0" smtClean="0">
                    <a:solidFill>
                      <a:srgbClr val="7F0055"/>
                    </a:solidFill>
                    <a:effectLst/>
                    <a:latin typeface="Courier New"/>
                    <a:ea typeface="Calibri"/>
                    <a:cs typeface="Times New Roman"/>
                  </a:rPr>
                  <a:t> return</a:t>
                </a:r>
                <a:r>
                  <a:rPr lang="en-US" dirty="0" smtClean="0">
                    <a:solidFill>
                      <a:srgbClr val="7F0055"/>
                    </a:solidFill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𝑥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066800"/>
                <a:ext cx="4160129" cy="5536131"/>
              </a:xfrm>
              <a:prstGeom prst="rect">
                <a:avLst/>
              </a:prstGeom>
              <a:blipFill rotWithShape="1">
                <a:blip r:embed="rId2"/>
                <a:stretch>
                  <a:fillRect l="-1320" t="-110" b="-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1257300" y="4343400"/>
            <a:ext cx="1600200" cy="30480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2971800" y="4495800"/>
            <a:ext cx="1905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106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228600" y="1066800"/>
                <a:ext cx="4305300" cy="58621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en-US" b="1" dirty="0" smtClean="0">
                    <a:solidFill>
                      <a:srgbClr val="7F0055"/>
                    </a:solidFill>
                    <a:latin typeface="Courier New"/>
                    <a:ea typeface="Calibri"/>
                    <a:cs typeface="Times New Roman"/>
                  </a:rPr>
                  <a:t>fun</a:t>
                </a:r>
                <a:r>
                  <a:rPr lang="en-US" dirty="0">
                    <a:solidFill>
                      <a:srgbClr val="7F0055"/>
                    </a:solidFill>
                    <a:ea typeface="Calibri"/>
                    <a:cs typeface="Times New Roman"/>
                  </a:rPr>
                  <a:t> </a:t>
                </a:r>
                <a:r>
                  <a:rPr lang="en-US" dirty="0">
                    <a:ea typeface="Calibri"/>
                    <a:cs typeface="Times New Roman"/>
                  </a:rPr>
                  <a:t>CG(A, M, b, x,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libri"/>
                        <a:cs typeface="Times New Roman"/>
                      </a:rPr>
                      <m:t>𝜖</m:t>
                    </m:r>
                  </m:oMath>
                </a14:m>
                <a:r>
                  <a:rPr lang="en-US" dirty="0">
                    <a:ea typeface="Calibri"/>
                    <a:cs typeface="Times New Roman"/>
                  </a:rPr>
                  <a:t>)</a:t>
                </a:r>
                <a:endParaRPr lang="en-US" dirty="0" smtClean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𝑟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𝑏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–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𝐴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∗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𝑥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𝑧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sSup>
                      <m:sSupPr>
                        <m:ctrlP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sSup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𝑀</m:t>
                        </m:r>
                      </m:e>
                      <m:sup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−1</m:t>
                        </m:r>
                      </m:sup>
                    </m:sSup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∗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𝑟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𝑝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𝑧</m:t>
                    </m:r>
                  </m:oMath>
                </a14:m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𝛾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𝑟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⋅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𝑧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</a:t>
                </a:r>
                <a:r>
                  <a:rPr lang="en-US" b="1" dirty="0" smtClean="0">
                    <a:solidFill>
                      <a:srgbClr val="7F0055"/>
                    </a:solidFill>
                    <a:effectLst/>
                    <a:latin typeface="Courier New"/>
                    <a:ea typeface="Calibri"/>
                    <a:cs typeface="Times New Roman"/>
                  </a:rPr>
                  <a:t>for</a:t>
                </a:r>
                <a:r>
                  <a:rPr lang="en-US" dirty="0" smtClean="0"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𝑘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:=1: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𝑠𝑖𝑧𝑒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(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𝐴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)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𝐴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∗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𝑝</m:t>
                    </m:r>
                  </m:oMath>
                </a14:m>
                <a:endParaRPr lang="en-US" dirty="0" smtClean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ea typeface="Calibri"/>
                    <a:cs typeface="Times New Roman"/>
                  </a:rPr>
                  <a:t>                    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libri"/>
                        <a:cs typeface="Times New Roman"/>
                      </a:rPr>
                      <m:t>𝒕</m:t>
                    </m:r>
                    <m:r>
                      <a:rPr lang="en-US" b="1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libri"/>
                        <a:cs typeface="Times New Roman"/>
                      </a:rPr>
                      <m:t>:=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libri"/>
                        <a:cs typeface="Times New Roman"/>
                      </a:rPr>
                      <m:t>{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libri"/>
                        <a:cs typeface="Times New Roman"/>
                      </a:rPr>
                      <m:t>𝑨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libri"/>
                        <a:cs typeface="Times New Roman"/>
                      </a:rPr>
                      <m:t>, </m:t>
                    </m:r>
                    <m:sSup>
                      <m:sSupPr>
                        <m:ctrlPr>
                          <a:rPr lang="en-US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libri"/>
                            <a:cs typeface="Times New Roman"/>
                          </a:rPr>
                          <m:t>𝑴</m:t>
                        </m:r>
                      </m:e>
                      <m:sup>
                        <m:r>
                          <a:rPr lang="en-US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libri"/>
                            <a:cs typeface="Times New Roman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libri"/>
                            <a:cs typeface="Times New Roman"/>
                          </a:rPr>
                          <m:t>𝟏</m:t>
                        </m:r>
                      </m:sup>
                    </m:sSup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libri"/>
                        <a:cs typeface="Times New Roman"/>
                      </a:rPr>
                      <m:t>, 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libri"/>
                        <a:cs typeface="Times New Roman"/>
                      </a:rPr>
                      <m:t>𝒓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libri"/>
                        <a:cs typeface="Times New Roman"/>
                      </a:rPr>
                      <m:t>, 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libri"/>
                        <a:cs typeface="Times New Roman"/>
                      </a:rPr>
                      <m:t>𝒛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libri"/>
                        <a:cs typeface="Times New Roman"/>
                      </a:rPr>
                      <m:t>, 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libri"/>
                        <a:cs typeface="Times New Roman"/>
                      </a:rPr>
                      <m:t>𝒑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libri"/>
                        <a:cs typeface="Times New Roman"/>
                      </a:rPr>
                      <m:t>, 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libri"/>
                        <a:cs typeface="Times New Roman"/>
                      </a:rPr>
                      <m:t>𝒔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libri"/>
                        <a:cs typeface="Times New Roman"/>
                      </a:rPr>
                      <m:t>, 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libri"/>
                        <a:cs typeface="Times New Roman"/>
                      </a:rPr>
                      <m:t>𝜸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libri"/>
                        <a:cs typeface="Times New Roman"/>
                      </a:rPr>
                      <m:t>}</m:t>
                    </m:r>
                  </m:oMath>
                </a14:m>
                <a:endParaRPr lang="en-US" b="1" dirty="0">
                  <a:solidFill>
                    <a:schemeClr val="accent1">
                      <a:lumMod val="75000"/>
                    </a:schemeClr>
                  </a:solidFill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𝛼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𝛾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/(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𝑝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⋅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)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𝑥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𝑥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+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𝛼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∗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𝑝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 </a:t>
                </a:r>
                <a:r>
                  <a:rPr lang="en-US" dirty="0" smtClean="0"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𝑟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𝑟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 −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𝛼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∗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𝑠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 </a:t>
                </a:r>
                <a:r>
                  <a:rPr lang="en-US" b="1" dirty="0" smtClean="0">
                    <a:solidFill>
                      <a:srgbClr val="7F0055"/>
                    </a:solidFill>
                    <a:effectLst/>
                    <a:latin typeface="Courier New"/>
                    <a:ea typeface="Calibri"/>
                    <a:cs typeface="Times New Roman"/>
                  </a:rPr>
                  <a:t>if</a:t>
                </a:r>
                <a:r>
                  <a:rPr lang="en-US" dirty="0">
                    <a:ea typeface="Calibri"/>
                    <a:cs typeface="Times New Roman"/>
                  </a:rPr>
                  <a:t>(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𝑟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⋅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𝑟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&lt;</m:t>
                    </m:r>
                    <m:sSup>
                      <m:sSupPr>
                        <m:ctrlP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sSup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𝜖</m:t>
                        </m:r>
                      </m:e>
                      <m:sup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ea typeface="Calibri"/>
                    <a:cs typeface="Times New Roman"/>
                  </a:rPr>
                  <a:t>) </a:t>
                </a:r>
                <a:r>
                  <a:rPr lang="en-US" dirty="0" smtClean="0">
                    <a:ea typeface="Calibri"/>
                    <a:cs typeface="Times New Roman"/>
                  </a:rPr>
                  <a:t> </a:t>
                </a:r>
                <a:r>
                  <a:rPr lang="en-US" b="1" dirty="0" smtClean="0">
                    <a:solidFill>
                      <a:srgbClr val="7F0055"/>
                    </a:solidFill>
                    <a:effectLst/>
                    <a:latin typeface="Courier New"/>
                    <a:ea typeface="Calibri"/>
                    <a:cs typeface="Times New Roman"/>
                  </a:rPr>
                  <a:t>return</a:t>
                </a:r>
                <a:r>
                  <a:rPr lang="en-US" dirty="0" smtClean="0"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𝑥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</a:t>
                </a:r>
                <a:r>
                  <a:rPr lang="en-US" dirty="0" smtClean="0">
                    <a:ea typeface="Calibri"/>
                    <a:cs typeface="Times New Roman"/>
                  </a:rPr>
                  <a:t> 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𝒛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≔{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𝒓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, 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𝒛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, 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𝒕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, 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𝒔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, 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𝜶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,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𝜸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}</m:t>
                    </m:r>
                  </m:oMath>
                </a14:m>
                <a:endParaRPr lang="en-US" b="1" dirty="0" smtClean="0">
                  <a:solidFill>
                    <a:schemeClr val="accent1">
                      <a:lumMod val="75000"/>
                    </a:schemeClr>
                  </a:solidFill>
                  <a:effectLst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</a:t>
                </a:r>
                <a:r>
                  <a:rPr lang="en-US" dirty="0" smtClean="0"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𝑛𝑒𝑤</m:t>
                        </m:r>
                      </m:sub>
                    </m:sSub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𝑟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⋅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𝑧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</a:t>
                </a:r>
                <a:r>
                  <a:rPr lang="en-US" dirty="0" smtClean="0"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𝛽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𝑛𝑒𝑤</m:t>
                        </m:r>
                      </m:sub>
                    </m:sSub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/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𝛾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</a:t>
                </a:r>
                <a:r>
                  <a:rPr lang="en-US" dirty="0" smtClean="0"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𝛾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=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𝑛𝑒𝑤</m:t>
                        </m:r>
                      </m:sub>
                    </m:sSub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𝑝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𝑧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+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𝛽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∗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𝑝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</a:t>
                </a:r>
                <a:r>
                  <a:rPr lang="en-US" b="1" dirty="0" smtClean="0">
                    <a:solidFill>
                      <a:srgbClr val="7F0055"/>
                    </a:solidFill>
                    <a:effectLst/>
                    <a:latin typeface="Courier New"/>
                    <a:ea typeface="Calibri"/>
                    <a:cs typeface="Times New Roman"/>
                  </a:rPr>
                  <a:t>end</a:t>
                </a:r>
                <a:endParaRPr lang="en-US" dirty="0">
                  <a:solidFill>
                    <a:srgbClr val="7F0055"/>
                  </a:solidFill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b="1" dirty="0" smtClean="0">
                    <a:solidFill>
                      <a:srgbClr val="7F0055"/>
                    </a:solidFill>
                    <a:effectLst/>
                    <a:latin typeface="Courier New"/>
                    <a:ea typeface="Calibri"/>
                    <a:cs typeface="Times New Roman"/>
                  </a:rPr>
                  <a:t> return</a:t>
                </a:r>
                <a:r>
                  <a:rPr lang="en-US" dirty="0" smtClean="0">
                    <a:solidFill>
                      <a:srgbClr val="7F0055"/>
                    </a:solidFill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𝑥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066800"/>
                <a:ext cx="4305300" cy="5862182"/>
              </a:xfrm>
              <a:prstGeom prst="rect">
                <a:avLst/>
              </a:prstGeom>
              <a:blipFill rotWithShape="1">
                <a:blip r:embed="rId2"/>
                <a:stretch>
                  <a:fillRect l="-1275" t="-104" b="-7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Idea:</a:t>
            </a:r>
          </a:p>
          <a:p>
            <a:endParaRPr lang="en-US" sz="2400" dirty="0" smtClean="0"/>
          </a:p>
          <a:p>
            <a:pPr lvl="1"/>
            <a:r>
              <a:rPr lang="en-US" sz="2000" dirty="0" smtClean="0"/>
              <a:t>Move the expensive computation out of the critical path</a:t>
            </a:r>
          </a:p>
          <a:p>
            <a:pPr lvl="1"/>
            <a:endParaRPr lang="en-US" sz="2000" dirty="0" smtClean="0"/>
          </a:p>
          <a:p>
            <a:pPr marL="182880" lvl="1" indent="0">
              <a:buNone/>
            </a:pPr>
            <a:endParaRPr lang="en-US" sz="2000" dirty="0"/>
          </a:p>
          <a:p>
            <a:pPr lvl="1"/>
            <a:r>
              <a:rPr lang="en-US" sz="2000" dirty="0" smtClean="0"/>
              <a:t>Computation of z no longer involves matrix multiplication</a:t>
            </a:r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r>
              <a:rPr lang="en-US" sz="2400" dirty="0" smtClean="0"/>
              <a:t>The idea is simple, but we need to figure out the details</a:t>
            </a:r>
          </a:p>
          <a:p>
            <a:pPr lvl="1"/>
            <a:endParaRPr lang="en-US" sz="20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733800" y="2781300"/>
            <a:ext cx="1143000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352800" y="4267200"/>
            <a:ext cx="1524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0838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28600" y="1067121"/>
                <a:ext cx="4076700" cy="58722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en-US" b="1" dirty="0" smtClean="0">
                    <a:solidFill>
                      <a:srgbClr val="7F0055"/>
                    </a:solidFill>
                    <a:latin typeface="Courier New"/>
                    <a:ea typeface="Calibri"/>
                    <a:cs typeface="Times New Roman"/>
                  </a:rPr>
                  <a:t>fun</a:t>
                </a:r>
                <a:r>
                  <a:rPr lang="en-US" dirty="0">
                    <a:solidFill>
                      <a:srgbClr val="7F0055"/>
                    </a:solidFill>
                    <a:ea typeface="Calibri"/>
                    <a:cs typeface="Times New Roman"/>
                  </a:rPr>
                  <a:t> </a:t>
                </a:r>
                <a:r>
                  <a:rPr lang="en-US" dirty="0">
                    <a:ea typeface="Calibri"/>
                    <a:cs typeface="Times New Roman"/>
                  </a:rPr>
                  <a:t>CG(A, M, b, x, \epsilon)</a:t>
                </a:r>
                <a:endParaRPr lang="en-US" dirty="0" smtClean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𝑟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𝑏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–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𝐴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∗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𝑥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𝑧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sSup>
                      <m:sSupPr>
                        <m:ctrlP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sSup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𝑀</m:t>
                        </m:r>
                      </m:e>
                      <m:sup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−1</m:t>
                        </m:r>
                      </m:sup>
                    </m:sSup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∗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𝑟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𝑝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𝑧</m:t>
                    </m:r>
                  </m:oMath>
                </a14:m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𝛾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𝑟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⋅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𝑧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</a:t>
                </a:r>
                <a:r>
                  <a:rPr lang="en-US" b="1" dirty="0" smtClean="0">
                    <a:solidFill>
                      <a:srgbClr val="7F0055"/>
                    </a:solidFill>
                    <a:effectLst/>
                    <a:latin typeface="Courier New"/>
                    <a:ea typeface="Calibri"/>
                    <a:cs typeface="Times New Roman"/>
                  </a:rPr>
                  <a:t>for</a:t>
                </a:r>
                <a:r>
                  <a:rPr lang="en-US" dirty="0" smtClean="0"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𝑘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:=1: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𝑠𝑖𝑧𝑒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(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𝐴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)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𝐴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∗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𝑝</m:t>
                    </m:r>
                  </m:oMath>
                </a14:m>
                <a:endParaRPr lang="en-US" dirty="0" smtClean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ea typeface="Calibri"/>
                    <a:cs typeface="Times New Roman"/>
                  </a:rPr>
                  <a:t>                    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libri"/>
                        <a:cs typeface="Times New Roman"/>
                      </a:rPr>
                      <m:t>𝒕</m:t>
                    </m:r>
                    <m:r>
                      <a:rPr lang="en-US" b="1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libri"/>
                        <a:cs typeface="Times New Roman"/>
                      </a:rPr>
                      <m:t>:=</m:t>
                    </m:r>
                    <m:sSup>
                      <m:sSupPr>
                        <m:ctrlPr>
                          <a:rPr lang="en-US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libri"/>
                            <a:cs typeface="Times New Roman"/>
                          </a:rPr>
                          <m:t>𝑴</m:t>
                        </m:r>
                      </m:e>
                      <m:sup>
                        <m:r>
                          <a:rPr lang="en-US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libri"/>
                            <a:cs typeface="Times New Roman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libri"/>
                            <a:cs typeface="Times New Roman"/>
                          </a:rPr>
                          <m:t>𝟏</m:t>
                        </m:r>
                      </m:sup>
                    </m:sSup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libri"/>
                        <a:cs typeface="Times New Roman"/>
                      </a:rPr>
                      <m:t>∗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libri"/>
                        <a:cs typeface="Times New Roman"/>
                      </a:rPr>
                      <m:t>𝒔</m:t>
                    </m:r>
                  </m:oMath>
                </a14:m>
                <a:endParaRPr lang="en-US" b="1" dirty="0">
                  <a:solidFill>
                    <a:schemeClr val="accent1">
                      <a:lumMod val="75000"/>
                    </a:schemeClr>
                  </a:solidFill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𝛼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𝛾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/(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𝑝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⋅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)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𝑥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𝑥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+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𝛼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∗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𝑝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 </a:t>
                </a:r>
                <a:r>
                  <a:rPr lang="en-US" dirty="0" smtClean="0"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𝑟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𝑟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 −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𝛼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∗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𝑠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 </a:t>
                </a:r>
                <a:r>
                  <a:rPr lang="en-US" b="1" dirty="0" smtClean="0">
                    <a:solidFill>
                      <a:srgbClr val="7F0055"/>
                    </a:solidFill>
                    <a:effectLst/>
                    <a:latin typeface="Courier New"/>
                    <a:ea typeface="Calibri"/>
                    <a:cs typeface="Times New Roman"/>
                  </a:rPr>
                  <a:t>if</a:t>
                </a:r>
                <a:r>
                  <a:rPr lang="en-US" dirty="0">
                    <a:ea typeface="Calibri"/>
                    <a:cs typeface="Times New Roman"/>
                  </a:rPr>
                  <a:t>(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𝑟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⋅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𝑟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&lt;</m:t>
                    </m:r>
                    <m:sSup>
                      <m:sSupPr>
                        <m:ctrlP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sSup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𝜖</m:t>
                        </m:r>
                      </m:e>
                      <m:sup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ea typeface="Calibri"/>
                    <a:cs typeface="Times New Roman"/>
                  </a:rPr>
                  <a:t>) </a:t>
                </a:r>
                <a:r>
                  <a:rPr lang="en-US" dirty="0" smtClean="0">
                    <a:ea typeface="Calibri"/>
                    <a:cs typeface="Times New Roman"/>
                  </a:rPr>
                  <a:t> </a:t>
                </a:r>
                <a:r>
                  <a:rPr lang="en-US" b="1" dirty="0" smtClean="0">
                    <a:solidFill>
                      <a:srgbClr val="7F0055"/>
                    </a:solidFill>
                    <a:effectLst/>
                    <a:latin typeface="Courier New"/>
                    <a:ea typeface="Calibri"/>
                    <a:cs typeface="Times New Roman"/>
                  </a:rPr>
                  <a:t>return</a:t>
                </a:r>
                <a:r>
                  <a:rPr lang="en-US" dirty="0" smtClean="0"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𝑥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</a:t>
                </a:r>
                <a:r>
                  <a:rPr lang="en-US" dirty="0" smtClean="0">
                    <a:ea typeface="Calibri"/>
                    <a:cs typeface="Times New Roman"/>
                  </a:rPr>
                  <a:t> 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𝒛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≔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𝒛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 −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𝜶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∗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𝒕</m:t>
                    </m:r>
                  </m:oMath>
                </a14:m>
                <a:endParaRPr lang="en-US" b="1" dirty="0" smtClean="0">
                  <a:solidFill>
                    <a:schemeClr val="accent1">
                      <a:lumMod val="75000"/>
                    </a:schemeClr>
                  </a:solidFill>
                  <a:effectLst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</a:t>
                </a:r>
                <a:r>
                  <a:rPr lang="en-US" dirty="0" smtClean="0"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𝑛𝑒𝑤</m:t>
                        </m:r>
                      </m:sub>
                    </m:sSub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𝑟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⋅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𝑧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</a:t>
                </a:r>
                <a:r>
                  <a:rPr lang="en-US" dirty="0" smtClean="0"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𝛽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𝑛𝑒𝑤</m:t>
                        </m:r>
                      </m:sub>
                    </m:sSub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/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𝛾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</a:t>
                </a:r>
                <a:r>
                  <a:rPr lang="en-US" dirty="0" smtClean="0"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𝛾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=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𝑛𝑒𝑤</m:t>
                        </m:r>
                      </m:sub>
                    </m:sSub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𝑝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:= 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𝑧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 +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𝛽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∗</m:t>
                    </m:r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𝑝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dirty="0" smtClean="0">
                    <a:latin typeface="Courier New" pitchFamily="49" charset="0"/>
                    <a:ea typeface="Calibri"/>
                    <a:cs typeface="Courier New" pitchFamily="49" charset="0"/>
                  </a:rPr>
                  <a:t>    </a:t>
                </a:r>
                <a:r>
                  <a:rPr lang="en-US" b="1" dirty="0" smtClean="0">
                    <a:solidFill>
                      <a:srgbClr val="7F0055"/>
                    </a:solidFill>
                    <a:effectLst/>
                    <a:latin typeface="Courier New"/>
                    <a:ea typeface="Calibri"/>
                    <a:cs typeface="Times New Roman"/>
                  </a:rPr>
                  <a:t>end</a:t>
                </a:r>
                <a:endParaRPr lang="en-US" dirty="0">
                  <a:solidFill>
                    <a:srgbClr val="7F0055"/>
                  </a:solidFill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b="1" dirty="0" smtClean="0">
                    <a:solidFill>
                      <a:srgbClr val="7F0055"/>
                    </a:solidFill>
                    <a:effectLst/>
                    <a:latin typeface="Courier New"/>
                    <a:ea typeface="Calibri"/>
                    <a:cs typeface="Times New Roman"/>
                  </a:rPr>
                  <a:t> return</a:t>
                </a:r>
                <a:r>
                  <a:rPr lang="en-US" dirty="0" smtClean="0">
                    <a:solidFill>
                      <a:srgbClr val="7F0055"/>
                    </a:solidFill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𝑥</m:t>
                    </m:r>
                  </m:oMath>
                </a14:m>
                <a:endParaRPr lang="en-US" dirty="0"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067121"/>
                <a:ext cx="4076700" cy="5872249"/>
              </a:xfrm>
              <a:prstGeom prst="rect">
                <a:avLst/>
              </a:prstGeom>
              <a:blipFill rotWithShape="1">
                <a:blip r:embed="rId2"/>
                <a:stretch>
                  <a:fillRect l="-1347" t="-104" b="-6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48200" y="2971800"/>
            <a:ext cx="4343400" cy="3154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Synthesizer can figure this out in &lt; 3 min.</a:t>
            </a:r>
          </a:p>
          <a:p>
            <a:endParaRPr lang="en-US" sz="24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0639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Scalability, scalability, scalability</a:t>
            </a:r>
          </a:p>
          <a:p>
            <a:pPr lvl="1"/>
            <a:r>
              <a:rPr lang="en-US" dirty="0" smtClean="0"/>
              <a:t>Modeling and abstraction are crucial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Learning from experience</a:t>
            </a:r>
          </a:p>
          <a:p>
            <a:pPr lvl="1"/>
            <a:r>
              <a:rPr lang="en-US" dirty="0" smtClean="0"/>
              <a:t>Can you learn from a similar refinement?</a:t>
            </a:r>
          </a:p>
          <a:p>
            <a:pPr lvl="1"/>
            <a:r>
              <a:rPr lang="en-US" dirty="0" smtClean="0"/>
              <a:t>Can you generalize from a one-off to a rewrite rule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Feedback and debugging</a:t>
            </a:r>
          </a:p>
          <a:p>
            <a:endParaRPr lang="en-US" dirty="0"/>
          </a:p>
          <a:p>
            <a:r>
              <a:rPr lang="en-US" dirty="0" smtClean="0"/>
              <a:t>Correctness Guarantees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6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Traditional Compiler Approach</a:t>
            </a:r>
            <a:endParaRPr lang="en-US" sz="3200" dirty="0"/>
          </a:p>
        </p:txBody>
      </p:sp>
      <p:grpSp>
        <p:nvGrpSpPr>
          <p:cNvPr id="4" name="Group 91"/>
          <p:cNvGrpSpPr>
            <a:grpSpLocks/>
          </p:cNvGrpSpPr>
          <p:nvPr/>
        </p:nvGrpSpPr>
        <p:grpSpPr bwMode="auto">
          <a:xfrm>
            <a:off x="2667000" y="2514600"/>
            <a:ext cx="4114800" cy="2895600"/>
            <a:chOff x="1680" y="1584"/>
            <a:chExt cx="2592" cy="1824"/>
          </a:xfrm>
        </p:grpSpPr>
        <p:sp>
          <p:nvSpPr>
            <p:cNvPr id="5" name="Oval 76"/>
            <p:cNvSpPr>
              <a:spLocks noChangeArrowheads="1"/>
            </p:cNvSpPr>
            <p:nvPr/>
          </p:nvSpPr>
          <p:spPr bwMode="auto">
            <a:xfrm>
              <a:off x="1920" y="1632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Oval 77"/>
            <p:cNvSpPr>
              <a:spLocks noChangeArrowheads="1"/>
            </p:cNvSpPr>
            <p:nvPr/>
          </p:nvSpPr>
          <p:spPr bwMode="auto">
            <a:xfrm>
              <a:off x="2304" y="1632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78"/>
            <p:cNvSpPr>
              <a:spLocks noChangeArrowheads="1"/>
            </p:cNvSpPr>
            <p:nvPr/>
          </p:nvSpPr>
          <p:spPr bwMode="auto">
            <a:xfrm>
              <a:off x="2640" y="1584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79"/>
            <p:cNvSpPr>
              <a:spLocks noChangeArrowheads="1"/>
            </p:cNvSpPr>
            <p:nvPr/>
          </p:nvSpPr>
          <p:spPr bwMode="auto">
            <a:xfrm>
              <a:off x="2928" y="1776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80"/>
            <p:cNvSpPr>
              <a:spLocks noChangeArrowheads="1"/>
            </p:cNvSpPr>
            <p:nvPr/>
          </p:nvSpPr>
          <p:spPr bwMode="auto">
            <a:xfrm>
              <a:off x="3312" y="1584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81"/>
            <p:cNvSpPr>
              <a:spLocks noChangeArrowheads="1"/>
            </p:cNvSpPr>
            <p:nvPr/>
          </p:nvSpPr>
          <p:spPr bwMode="auto">
            <a:xfrm>
              <a:off x="2736" y="2208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82"/>
            <p:cNvSpPr>
              <a:spLocks noChangeArrowheads="1"/>
            </p:cNvSpPr>
            <p:nvPr/>
          </p:nvSpPr>
          <p:spPr bwMode="auto">
            <a:xfrm>
              <a:off x="3312" y="2400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83"/>
            <p:cNvSpPr>
              <a:spLocks noChangeArrowheads="1"/>
            </p:cNvSpPr>
            <p:nvPr/>
          </p:nvSpPr>
          <p:spPr bwMode="auto">
            <a:xfrm>
              <a:off x="2160" y="2544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84"/>
            <p:cNvSpPr>
              <a:spLocks noChangeArrowheads="1"/>
            </p:cNvSpPr>
            <p:nvPr/>
          </p:nvSpPr>
          <p:spPr bwMode="auto">
            <a:xfrm>
              <a:off x="2592" y="2832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85"/>
            <p:cNvSpPr>
              <a:spLocks noChangeArrowheads="1"/>
            </p:cNvSpPr>
            <p:nvPr/>
          </p:nvSpPr>
          <p:spPr bwMode="auto">
            <a:xfrm>
              <a:off x="2016" y="3168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86"/>
            <p:cNvSpPr>
              <a:spLocks noChangeArrowheads="1"/>
            </p:cNvSpPr>
            <p:nvPr/>
          </p:nvSpPr>
          <p:spPr bwMode="auto">
            <a:xfrm>
              <a:off x="1680" y="2160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87"/>
            <p:cNvSpPr>
              <a:spLocks noChangeArrowheads="1"/>
            </p:cNvSpPr>
            <p:nvPr/>
          </p:nvSpPr>
          <p:spPr bwMode="auto">
            <a:xfrm>
              <a:off x="2592" y="3216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88"/>
            <p:cNvSpPr>
              <a:spLocks noChangeArrowheads="1"/>
            </p:cNvSpPr>
            <p:nvPr/>
          </p:nvSpPr>
          <p:spPr bwMode="auto">
            <a:xfrm>
              <a:off x="4032" y="2592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89"/>
            <p:cNvSpPr>
              <a:spLocks noChangeArrowheads="1"/>
            </p:cNvSpPr>
            <p:nvPr/>
          </p:nvSpPr>
          <p:spPr bwMode="auto">
            <a:xfrm>
              <a:off x="3312" y="3312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90"/>
            <p:cNvSpPr>
              <a:spLocks noChangeArrowheads="1"/>
            </p:cNvSpPr>
            <p:nvPr/>
          </p:nvSpPr>
          <p:spPr bwMode="auto">
            <a:xfrm>
              <a:off x="4176" y="2208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6"/>
          <p:cNvGrpSpPr>
            <a:grpSpLocks/>
          </p:cNvGrpSpPr>
          <p:nvPr/>
        </p:nvGrpSpPr>
        <p:grpSpPr bwMode="auto">
          <a:xfrm>
            <a:off x="2209800" y="2743200"/>
            <a:ext cx="4191000" cy="2133600"/>
            <a:chOff x="1440" y="1008"/>
            <a:chExt cx="2640" cy="1344"/>
          </a:xfrm>
        </p:grpSpPr>
        <p:sp>
          <p:nvSpPr>
            <p:cNvPr id="21" name="Oval 7"/>
            <p:cNvSpPr>
              <a:spLocks noChangeArrowheads="1"/>
            </p:cNvSpPr>
            <p:nvPr/>
          </p:nvSpPr>
          <p:spPr bwMode="auto">
            <a:xfrm>
              <a:off x="1440" y="1632"/>
              <a:ext cx="144" cy="144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8"/>
            <p:cNvSpPr>
              <a:spLocks noChangeArrowheads="1"/>
            </p:cNvSpPr>
            <p:nvPr/>
          </p:nvSpPr>
          <p:spPr bwMode="auto">
            <a:xfrm>
              <a:off x="3840" y="1632"/>
              <a:ext cx="144" cy="144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9"/>
            <p:cNvSpPr>
              <a:spLocks noChangeArrowheads="1"/>
            </p:cNvSpPr>
            <p:nvPr/>
          </p:nvSpPr>
          <p:spPr bwMode="auto">
            <a:xfrm>
              <a:off x="1776" y="1920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10"/>
            <p:cNvSpPr>
              <a:spLocks noChangeArrowheads="1"/>
            </p:cNvSpPr>
            <p:nvPr/>
          </p:nvSpPr>
          <p:spPr bwMode="auto">
            <a:xfrm>
              <a:off x="2208" y="2160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11"/>
            <p:cNvSpPr>
              <a:spLocks noChangeArrowheads="1"/>
            </p:cNvSpPr>
            <p:nvPr/>
          </p:nvSpPr>
          <p:spPr bwMode="auto">
            <a:xfrm>
              <a:off x="2544" y="1872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12"/>
            <p:cNvSpPr>
              <a:spLocks noChangeArrowheads="1"/>
            </p:cNvSpPr>
            <p:nvPr/>
          </p:nvSpPr>
          <p:spPr bwMode="auto">
            <a:xfrm>
              <a:off x="2880" y="1776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13"/>
            <p:cNvSpPr>
              <a:spLocks noChangeArrowheads="1"/>
            </p:cNvSpPr>
            <p:nvPr/>
          </p:nvSpPr>
          <p:spPr bwMode="auto">
            <a:xfrm>
              <a:off x="3312" y="1968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14"/>
            <p:cNvSpPr>
              <a:spLocks noChangeArrowheads="1"/>
            </p:cNvSpPr>
            <p:nvPr/>
          </p:nvSpPr>
          <p:spPr bwMode="auto">
            <a:xfrm>
              <a:off x="3696" y="1968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15"/>
            <p:cNvSpPr>
              <a:spLocks noChangeArrowheads="1"/>
            </p:cNvSpPr>
            <p:nvPr/>
          </p:nvSpPr>
          <p:spPr bwMode="auto">
            <a:xfrm>
              <a:off x="2016" y="1296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16"/>
            <p:cNvSpPr>
              <a:spLocks noChangeArrowheads="1"/>
            </p:cNvSpPr>
            <p:nvPr/>
          </p:nvSpPr>
          <p:spPr bwMode="auto">
            <a:xfrm>
              <a:off x="2064" y="1680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17"/>
            <p:cNvSpPr>
              <a:spLocks noChangeArrowheads="1"/>
            </p:cNvSpPr>
            <p:nvPr/>
          </p:nvSpPr>
          <p:spPr bwMode="auto">
            <a:xfrm>
              <a:off x="3024" y="2208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18"/>
            <p:cNvSpPr>
              <a:spLocks noChangeArrowheads="1"/>
            </p:cNvSpPr>
            <p:nvPr/>
          </p:nvSpPr>
          <p:spPr bwMode="auto">
            <a:xfrm>
              <a:off x="3216" y="1440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19"/>
            <p:cNvSpPr>
              <a:spLocks noChangeArrowheads="1"/>
            </p:cNvSpPr>
            <p:nvPr/>
          </p:nvSpPr>
          <p:spPr bwMode="auto">
            <a:xfrm>
              <a:off x="1728" y="2208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20"/>
            <p:cNvSpPr>
              <a:spLocks noChangeArrowheads="1"/>
            </p:cNvSpPr>
            <p:nvPr/>
          </p:nvSpPr>
          <p:spPr bwMode="auto">
            <a:xfrm>
              <a:off x="2640" y="1248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21"/>
            <p:cNvSpPr>
              <a:spLocks noChangeArrowheads="1"/>
            </p:cNvSpPr>
            <p:nvPr/>
          </p:nvSpPr>
          <p:spPr bwMode="auto">
            <a:xfrm>
              <a:off x="3408" y="1200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22"/>
            <p:cNvSpPr>
              <a:spLocks noChangeArrowheads="1"/>
            </p:cNvSpPr>
            <p:nvPr/>
          </p:nvSpPr>
          <p:spPr bwMode="auto">
            <a:xfrm>
              <a:off x="3552" y="2256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23"/>
            <p:cNvSpPr>
              <a:spLocks noChangeArrowheads="1"/>
            </p:cNvSpPr>
            <p:nvPr/>
          </p:nvSpPr>
          <p:spPr bwMode="auto">
            <a:xfrm>
              <a:off x="3936" y="2160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24"/>
            <p:cNvSpPr>
              <a:spLocks noChangeArrowheads="1"/>
            </p:cNvSpPr>
            <p:nvPr/>
          </p:nvSpPr>
          <p:spPr bwMode="auto">
            <a:xfrm>
              <a:off x="3888" y="1296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25"/>
            <p:cNvSpPr>
              <a:spLocks noChangeArrowheads="1"/>
            </p:cNvSpPr>
            <p:nvPr/>
          </p:nvSpPr>
          <p:spPr bwMode="auto">
            <a:xfrm>
              <a:off x="3984" y="1008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2438400" y="6096000"/>
            <a:ext cx="484940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0" dirty="0"/>
              <a:t>more </a:t>
            </a:r>
            <a:r>
              <a:rPr lang="en-US" sz="2000" i="0" dirty="0" smtClean="0"/>
              <a:t>explicit about implementation details</a:t>
            </a:r>
            <a:endParaRPr lang="en-US" sz="2000" i="0" dirty="0"/>
          </a:p>
        </p:txBody>
      </p:sp>
      <p:grpSp>
        <p:nvGrpSpPr>
          <p:cNvPr id="41" name="Group 33"/>
          <p:cNvGrpSpPr>
            <a:grpSpLocks/>
          </p:cNvGrpSpPr>
          <p:nvPr/>
        </p:nvGrpSpPr>
        <p:grpSpPr bwMode="auto">
          <a:xfrm>
            <a:off x="2438400" y="2895600"/>
            <a:ext cx="3733800" cy="1905000"/>
            <a:chOff x="1584" y="1104"/>
            <a:chExt cx="2352" cy="1200"/>
          </a:xfrm>
        </p:grpSpPr>
        <p:sp>
          <p:nvSpPr>
            <p:cNvPr id="42" name="Line 34"/>
            <p:cNvSpPr>
              <a:spLocks noChangeShapeType="1"/>
            </p:cNvSpPr>
            <p:nvPr/>
          </p:nvSpPr>
          <p:spPr bwMode="auto">
            <a:xfrm>
              <a:off x="1584" y="1776"/>
              <a:ext cx="192" cy="144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35"/>
            <p:cNvSpPr>
              <a:spLocks noChangeShapeType="1"/>
            </p:cNvSpPr>
            <p:nvPr/>
          </p:nvSpPr>
          <p:spPr bwMode="auto">
            <a:xfrm>
              <a:off x="1920" y="2016"/>
              <a:ext cx="240" cy="144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36"/>
            <p:cNvSpPr>
              <a:spLocks noChangeShapeType="1"/>
            </p:cNvSpPr>
            <p:nvPr/>
          </p:nvSpPr>
          <p:spPr bwMode="auto">
            <a:xfrm flipV="1">
              <a:off x="2352" y="2016"/>
              <a:ext cx="192" cy="192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37"/>
            <p:cNvSpPr>
              <a:spLocks noChangeShapeType="1"/>
            </p:cNvSpPr>
            <p:nvPr/>
          </p:nvSpPr>
          <p:spPr bwMode="auto">
            <a:xfrm flipV="1">
              <a:off x="2688" y="1824"/>
              <a:ext cx="144" cy="48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38"/>
            <p:cNvSpPr>
              <a:spLocks noChangeShapeType="1"/>
            </p:cNvSpPr>
            <p:nvPr/>
          </p:nvSpPr>
          <p:spPr bwMode="auto">
            <a:xfrm>
              <a:off x="3024" y="1872"/>
              <a:ext cx="240" cy="96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39"/>
            <p:cNvSpPr>
              <a:spLocks noChangeShapeType="1"/>
            </p:cNvSpPr>
            <p:nvPr/>
          </p:nvSpPr>
          <p:spPr bwMode="auto">
            <a:xfrm>
              <a:off x="3456" y="2016"/>
              <a:ext cx="192" cy="0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40"/>
            <p:cNvSpPr>
              <a:spLocks noChangeShapeType="1"/>
            </p:cNvSpPr>
            <p:nvPr/>
          </p:nvSpPr>
          <p:spPr bwMode="auto">
            <a:xfrm flipV="1">
              <a:off x="3792" y="1776"/>
              <a:ext cx="96" cy="144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41"/>
            <p:cNvSpPr>
              <a:spLocks noChangeShapeType="1"/>
            </p:cNvSpPr>
            <p:nvPr/>
          </p:nvSpPr>
          <p:spPr bwMode="auto">
            <a:xfrm flipV="1">
              <a:off x="1872" y="2256"/>
              <a:ext cx="288" cy="48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42"/>
            <p:cNvSpPr>
              <a:spLocks noChangeShapeType="1"/>
            </p:cNvSpPr>
            <p:nvPr/>
          </p:nvSpPr>
          <p:spPr bwMode="auto">
            <a:xfrm flipV="1">
              <a:off x="2160" y="1296"/>
              <a:ext cx="432" cy="48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43"/>
            <p:cNvSpPr>
              <a:spLocks noChangeShapeType="1"/>
            </p:cNvSpPr>
            <p:nvPr/>
          </p:nvSpPr>
          <p:spPr bwMode="auto">
            <a:xfrm>
              <a:off x="2784" y="1344"/>
              <a:ext cx="384" cy="96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44"/>
            <p:cNvSpPr>
              <a:spLocks noChangeShapeType="1"/>
            </p:cNvSpPr>
            <p:nvPr/>
          </p:nvSpPr>
          <p:spPr bwMode="auto">
            <a:xfrm flipV="1">
              <a:off x="3360" y="1392"/>
              <a:ext cx="480" cy="144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45"/>
            <p:cNvSpPr>
              <a:spLocks noChangeShapeType="1"/>
            </p:cNvSpPr>
            <p:nvPr/>
          </p:nvSpPr>
          <p:spPr bwMode="auto">
            <a:xfrm flipV="1">
              <a:off x="3552" y="1104"/>
              <a:ext cx="384" cy="144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46"/>
            <p:cNvSpPr>
              <a:spLocks noChangeShapeType="1"/>
            </p:cNvSpPr>
            <p:nvPr/>
          </p:nvSpPr>
          <p:spPr bwMode="auto">
            <a:xfrm flipV="1">
              <a:off x="2208" y="1392"/>
              <a:ext cx="432" cy="288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47"/>
            <p:cNvSpPr>
              <a:spLocks noChangeShapeType="1"/>
            </p:cNvSpPr>
            <p:nvPr/>
          </p:nvSpPr>
          <p:spPr bwMode="auto">
            <a:xfrm>
              <a:off x="3168" y="2256"/>
              <a:ext cx="336" cy="48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48"/>
            <p:cNvSpPr>
              <a:spLocks noChangeShapeType="1"/>
            </p:cNvSpPr>
            <p:nvPr/>
          </p:nvSpPr>
          <p:spPr bwMode="auto">
            <a:xfrm flipV="1">
              <a:off x="3696" y="2256"/>
              <a:ext cx="192" cy="48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" name="Oval 49"/>
          <p:cNvSpPr>
            <a:spLocks noChangeArrowheads="1"/>
          </p:cNvSpPr>
          <p:nvPr/>
        </p:nvSpPr>
        <p:spPr bwMode="auto">
          <a:xfrm>
            <a:off x="2209800" y="3733800"/>
            <a:ext cx="228600" cy="228600"/>
          </a:xfrm>
          <a:prstGeom prst="ellipse">
            <a:avLst/>
          </a:prstGeom>
          <a:solidFill>
            <a:srgbClr val="009390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8" name="Group 50"/>
          <p:cNvGrpSpPr>
            <a:grpSpLocks/>
          </p:cNvGrpSpPr>
          <p:nvPr/>
        </p:nvGrpSpPr>
        <p:grpSpPr bwMode="auto">
          <a:xfrm>
            <a:off x="2438400" y="3962400"/>
            <a:ext cx="3657600" cy="685800"/>
            <a:chOff x="1680" y="2976"/>
            <a:chExt cx="2304" cy="432"/>
          </a:xfrm>
        </p:grpSpPr>
        <p:sp>
          <p:nvSpPr>
            <p:cNvPr id="59" name="Line 51"/>
            <p:cNvSpPr>
              <a:spLocks noChangeShapeType="1"/>
            </p:cNvSpPr>
            <p:nvPr/>
          </p:nvSpPr>
          <p:spPr bwMode="auto">
            <a:xfrm>
              <a:off x="1680" y="2976"/>
              <a:ext cx="192" cy="144"/>
            </a:xfrm>
            <a:prstGeom prst="line">
              <a:avLst/>
            </a:prstGeom>
            <a:noFill/>
            <a:ln w="28575">
              <a:solidFill>
                <a:srgbClr val="A5201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52"/>
            <p:cNvSpPr>
              <a:spLocks noChangeShapeType="1"/>
            </p:cNvSpPr>
            <p:nvPr/>
          </p:nvSpPr>
          <p:spPr bwMode="auto">
            <a:xfrm>
              <a:off x="2016" y="3216"/>
              <a:ext cx="240" cy="144"/>
            </a:xfrm>
            <a:prstGeom prst="line">
              <a:avLst/>
            </a:prstGeom>
            <a:noFill/>
            <a:ln w="28575">
              <a:solidFill>
                <a:srgbClr val="A5201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53"/>
            <p:cNvSpPr>
              <a:spLocks noChangeShapeType="1"/>
            </p:cNvSpPr>
            <p:nvPr/>
          </p:nvSpPr>
          <p:spPr bwMode="auto">
            <a:xfrm flipV="1">
              <a:off x="2448" y="3216"/>
              <a:ext cx="192" cy="192"/>
            </a:xfrm>
            <a:prstGeom prst="line">
              <a:avLst/>
            </a:prstGeom>
            <a:noFill/>
            <a:ln w="28575">
              <a:solidFill>
                <a:srgbClr val="A5201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54"/>
            <p:cNvSpPr>
              <a:spLocks noChangeShapeType="1"/>
            </p:cNvSpPr>
            <p:nvPr/>
          </p:nvSpPr>
          <p:spPr bwMode="auto">
            <a:xfrm flipV="1">
              <a:off x="2784" y="3024"/>
              <a:ext cx="144" cy="48"/>
            </a:xfrm>
            <a:prstGeom prst="line">
              <a:avLst/>
            </a:prstGeom>
            <a:noFill/>
            <a:ln w="28575">
              <a:solidFill>
                <a:srgbClr val="A5201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55"/>
            <p:cNvSpPr>
              <a:spLocks noChangeShapeType="1"/>
            </p:cNvSpPr>
            <p:nvPr/>
          </p:nvSpPr>
          <p:spPr bwMode="auto">
            <a:xfrm>
              <a:off x="3120" y="3072"/>
              <a:ext cx="240" cy="96"/>
            </a:xfrm>
            <a:prstGeom prst="line">
              <a:avLst/>
            </a:prstGeom>
            <a:noFill/>
            <a:ln w="28575">
              <a:solidFill>
                <a:srgbClr val="A5201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56"/>
            <p:cNvSpPr>
              <a:spLocks noChangeShapeType="1"/>
            </p:cNvSpPr>
            <p:nvPr/>
          </p:nvSpPr>
          <p:spPr bwMode="auto">
            <a:xfrm>
              <a:off x="3552" y="3216"/>
              <a:ext cx="192" cy="0"/>
            </a:xfrm>
            <a:prstGeom prst="line">
              <a:avLst/>
            </a:prstGeom>
            <a:noFill/>
            <a:ln w="28575">
              <a:solidFill>
                <a:srgbClr val="A5201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57"/>
            <p:cNvSpPr>
              <a:spLocks noChangeShapeType="1"/>
            </p:cNvSpPr>
            <p:nvPr/>
          </p:nvSpPr>
          <p:spPr bwMode="auto">
            <a:xfrm flipV="1">
              <a:off x="3888" y="2976"/>
              <a:ext cx="96" cy="144"/>
            </a:xfrm>
            <a:prstGeom prst="line">
              <a:avLst/>
            </a:prstGeom>
            <a:noFill/>
            <a:ln w="28575">
              <a:solidFill>
                <a:srgbClr val="A5201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6" name="Oval 58"/>
          <p:cNvSpPr>
            <a:spLocks noChangeArrowheads="1"/>
          </p:cNvSpPr>
          <p:nvPr/>
        </p:nvSpPr>
        <p:spPr bwMode="auto">
          <a:xfrm>
            <a:off x="6019800" y="3733800"/>
            <a:ext cx="228600" cy="228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 Box 71"/>
          <p:cNvSpPr txBox="1">
            <a:spLocks noChangeArrowheads="1"/>
          </p:cNvSpPr>
          <p:nvPr/>
        </p:nvSpPr>
        <p:spPr bwMode="auto">
          <a:xfrm>
            <a:off x="914400" y="3429000"/>
            <a:ext cx="16979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i="0" dirty="0" smtClean="0"/>
              <a:t>High-level code</a:t>
            </a:r>
            <a:endParaRPr lang="en-US" sz="1800" b="1" i="0" dirty="0"/>
          </a:p>
        </p:txBody>
      </p:sp>
      <p:sp>
        <p:nvSpPr>
          <p:cNvPr id="68" name="Text Box 72"/>
          <p:cNvSpPr txBox="1">
            <a:spLocks noChangeArrowheads="1"/>
          </p:cNvSpPr>
          <p:nvPr/>
        </p:nvSpPr>
        <p:spPr bwMode="auto">
          <a:xfrm>
            <a:off x="2819400" y="1804988"/>
            <a:ext cx="22653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space of all programs</a:t>
            </a:r>
          </a:p>
        </p:txBody>
      </p:sp>
      <p:sp>
        <p:nvSpPr>
          <p:cNvPr id="69" name="Freeform 73"/>
          <p:cNvSpPr>
            <a:spLocks/>
          </p:cNvSpPr>
          <p:nvPr/>
        </p:nvSpPr>
        <p:spPr bwMode="auto">
          <a:xfrm>
            <a:off x="5791200" y="2286000"/>
            <a:ext cx="838200" cy="3352800"/>
          </a:xfrm>
          <a:custGeom>
            <a:avLst/>
            <a:gdLst>
              <a:gd name="T0" fmla="*/ 192 w 528"/>
              <a:gd name="T1" fmla="*/ 0 h 2112"/>
              <a:gd name="T2" fmla="*/ 0 w 528"/>
              <a:gd name="T3" fmla="*/ 768 h 2112"/>
              <a:gd name="T4" fmla="*/ 192 w 528"/>
              <a:gd name="T5" fmla="*/ 1248 h 2112"/>
              <a:gd name="T6" fmla="*/ 144 w 528"/>
              <a:gd name="T7" fmla="*/ 1536 h 2112"/>
              <a:gd name="T8" fmla="*/ 528 w 528"/>
              <a:gd name="T9" fmla="*/ 2112 h 2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8" h="2112">
                <a:moveTo>
                  <a:pt x="192" y="0"/>
                </a:moveTo>
                <a:cubicBezTo>
                  <a:pt x="96" y="280"/>
                  <a:pt x="0" y="560"/>
                  <a:pt x="0" y="768"/>
                </a:cubicBezTo>
                <a:cubicBezTo>
                  <a:pt x="0" y="976"/>
                  <a:pt x="168" y="1120"/>
                  <a:pt x="192" y="1248"/>
                </a:cubicBezTo>
                <a:cubicBezTo>
                  <a:pt x="216" y="1376"/>
                  <a:pt x="88" y="1392"/>
                  <a:pt x="144" y="1536"/>
                </a:cubicBezTo>
                <a:cubicBezTo>
                  <a:pt x="200" y="1680"/>
                  <a:pt x="464" y="2016"/>
                  <a:pt x="528" y="2112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Text Box 74"/>
          <p:cNvSpPr txBox="1">
            <a:spLocks noChangeArrowheads="1"/>
          </p:cNvSpPr>
          <p:nvPr/>
        </p:nvSpPr>
        <p:spPr bwMode="auto">
          <a:xfrm>
            <a:off x="6553200" y="4429035"/>
            <a:ext cx="255711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low-level code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Explicitly committed to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a set of implementation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details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1" name="Line 75"/>
          <p:cNvSpPr>
            <a:spLocks noChangeShapeType="1"/>
          </p:cNvSpPr>
          <p:nvPr/>
        </p:nvSpPr>
        <p:spPr bwMode="auto">
          <a:xfrm>
            <a:off x="2057400" y="6096000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8" name="Group 77"/>
          <p:cNvGrpSpPr/>
          <p:nvPr/>
        </p:nvGrpSpPr>
        <p:grpSpPr>
          <a:xfrm>
            <a:off x="3810000" y="2590800"/>
            <a:ext cx="1524000" cy="533400"/>
            <a:chOff x="3810000" y="2590800"/>
            <a:chExt cx="1524000" cy="533400"/>
          </a:xfrm>
        </p:grpSpPr>
        <p:sp>
          <p:nvSpPr>
            <p:cNvPr id="75" name="Line 45"/>
            <p:cNvSpPr>
              <a:spLocks noChangeShapeType="1"/>
            </p:cNvSpPr>
            <p:nvPr/>
          </p:nvSpPr>
          <p:spPr bwMode="auto">
            <a:xfrm>
              <a:off x="4800600" y="2971800"/>
              <a:ext cx="533400" cy="152400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45"/>
            <p:cNvSpPr>
              <a:spLocks noChangeShapeType="1"/>
            </p:cNvSpPr>
            <p:nvPr/>
          </p:nvSpPr>
          <p:spPr bwMode="auto">
            <a:xfrm>
              <a:off x="4343400" y="2667000"/>
              <a:ext cx="304800" cy="228600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45"/>
            <p:cNvSpPr>
              <a:spLocks noChangeShapeType="1"/>
            </p:cNvSpPr>
            <p:nvPr/>
          </p:nvSpPr>
          <p:spPr bwMode="auto">
            <a:xfrm flipV="1">
              <a:off x="3810000" y="2590800"/>
              <a:ext cx="381000" cy="76200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01523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57" grpId="0" animBg="1"/>
      <p:bldP spid="66" grpId="0" animBg="1"/>
      <p:bldP spid="67" grpId="0"/>
      <p:bldP spid="68" grpId="0"/>
      <p:bldP spid="69" grpId="0" animBg="1"/>
      <p:bldP spid="70" grpId="0"/>
      <p:bldP spid="7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Traditional Compiler Approach</a:t>
            </a:r>
            <a:endParaRPr lang="en-US" sz="3200" dirty="0"/>
          </a:p>
        </p:txBody>
      </p:sp>
      <p:sp>
        <p:nvSpPr>
          <p:cNvPr id="73" name="Content Placeholder 7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Can program at a high-level or at a low-level</a:t>
            </a:r>
          </a:p>
          <a:p>
            <a:pPr lvl="1"/>
            <a:r>
              <a:rPr lang="en-US" dirty="0" smtClean="0"/>
              <a:t>You can write clean high-level code</a:t>
            </a:r>
          </a:p>
          <a:p>
            <a:pPr lvl="1"/>
            <a:r>
              <a:rPr lang="en-US" dirty="0" smtClean="0"/>
              <a:t>You can write very efficient code</a:t>
            </a:r>
          </a:p>
          <a:p>
            <a:pPr lvl="1"/>
            <a:r>
              <a:rPr lang="en-US" dirty="0" smtClean="0"/>
              <a:t>But they are usually not the same code!</a:t>
            </a:r>
          </a:p>
          <a:p>
            <a:pPr lvl="1"/>
            <a:endParaRPr lang="en-US" dirty="0"/>
          </a:p>
          <a:p>
            <a:r>
              <a:rPr lang="en-US" dirty="0" smtClean="0"/>
              <a:t>Solution</a:t>
            </a:r>
          </a:p>
          <a:p>
            <a:pPr marL="182880" lvl="1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Take control over the lowering process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4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Interactive Refinement 1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12837"/>
            <a:ext cx="8805510" cy="4754563"/>
          </a:xfrm>
        </p:spPr>
        <p:txBody>
          <a:bodyPr/>
          <a:lstStyle/>
          <a:p>
            <a:r>
              <a:rPr lang="en-US" dirty="0" smtClean="0"/>
              <a:t>Provide sequence of lower-level implementations</a:t>
            </a:r>
            <a:endParaRPr lang="en-US" dirty="0"/>
          </a:p>
        </p:txBody>
      </p:sp>
      <p:grpSp>
        <p:nvGrpSpPr>
          <p:cNvPr id="4" name="Group 91"/>
          <p:cNvGrpSpPr>
            <a:grpSpLocks/>
          </p:cNvGrpSpPr>
          <p:nvPr/>
        </p:nvGrpSpPr>
        <p:grpSpPr bwMode="auto">
          <a:xfrm>
            <a:off x="2667000" y="2514600"/>
            <a:ext cx="4114800" cy="2895600"/>
            <a:chOff x="1680" y="1584"/>
            <a:chExt cx="2592" cy="1824"/>
          </a:xfrm>
        </p:grpSpPr>
        <p:sp>
          <p:nvSpPr>
            <p:cNvPr id="5" name="Oval 76"/>
            <p:cNvSpPr>
              <a:spLocks noChangeArrowheads="1"/>
            </p:cNvSpPr>
            <p:nvPr/>
          </p:nvSpPr>
          <p:spPr bwMode="auto">
            <a:xfrm>
              <a:off x="1920" y="1632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Oval 77"/>
            <p:cNvSpPr>
              <a:spLocks noChangeArrowheads="1"/>
            </p:cNvSpPr>
            <p:nvPr/>
          </p:nvSpPr>
          <p:spPr bwMode="auto">
            <a:xfrm>
              <a:off x="2304" y="1632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78"/>
            <p:cNvSpPr>
              <a:spLocks noChangeArrowheads="1"/>
            </p:cNvSpPr>
            <p:nvPr/>
          </p:nvSpPr>
          <p:spPr bwMode="auto">
            <a:xfrm>
              <a:off x="2640" y="1584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79"/>
            <p:cNvSpPr>
              <a:spLocks noChangeArrowheads="1"/>
            </p:cNvSpPr>
            <p:nvPr/>
          </p:nvSpPr>
          <p:spPr bwMode="auto">
            <a:xfrm>
              <a:off x="2928" y="1776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80"/>
            <p:cNvSpPr>
              <a:spLocks noChangeArrowheads="1"/>
            </p:cNvSpPr>
            <p:nvPr/>
          </p:nvSpPr>
          <p:spPr bwMode="auto">
            <a:xfrm>
              <a:off x="3312" y="1584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81"/>
            <p:cNvSpPr>
              <a:spLocks noChangeArrowheads="1"/>
            </p:cNvSpPr>
            <p:nvPr/>
          </p:nvSpPr>
          <p:spPr bwMode="auto">
            <a:xfrm>
              <a:off x="2736" y="2208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82"/>
            <p:cNvSpPr>
              <a:spLocks noChangeArrowheads="1"/>
            </p:cNvSpPr>
            <p:nvPr/>
          </p:nvSpPr>
          <p:spPr bwMode="auto">
            <a:xfrm>
              <a:off x="3312" y="2400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83"/>
            <p:cNvSpPr>
              <a:spLocks noChangeArrowheads="1"/>
            </p:cNvSpPr>
            <p:nvPr/>
          </p:nvSpPr>
          <p:spPr bwMode="auto">
            <a:xfrm>
              <a:off x="2160" y="2544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84"/>
            <p:cNvSpPr>
              <a:spLocks noChangeArrowheads="1"/>
            </p:cNvSpPr>
            <p:nvPr/>
          </p:nvSpPr>
          <p:spPr bwMode="auto">
            <a:xfrm>
              <a:off x="2592" y="2832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85"/>
            <p:cNvSpPr>
              <a:spLocks noChangeArrowheads="1"/>
            </p:cNvSpPr>
            <p:nvPr/>
          </p:nvSpPr>
          <p:spPr bwMode="auto">
            <a:xfrm>
              <a:off x="2016" y="3168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86"/>
            <p:cNvSpPr>
              <a:spLocks noChangeArrowheads="1"/>
            </p:cNvSpPr>
            <p:nvPr/>
          </p:nvSpPr>
          <p:spPr bwMode="auto">
            <a:xfrm>
              <a:off x="1680" y="2160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87"/>
            <p:cNvSpPr>
              <a:spLocks noChangeArrowheads="1"/>
            </p:cNvSpPr>
            <p:nvPr/>
          </p:nvSpPr>
          <p:spPr bwMode="auto">
            <a:xfrm>
              <a:off x="2592" y="3216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88"/>
            <p:cNvSpPr>
              <a:spLocks noChangeArrowheads="1"/>
            </p:cNvSpPr>
            <p:nvPr/>
          </p:nvSpPr>
          <p:spPr bwMode="auto">
            <a:xfrm>
              <a:off x="4032" y="2592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89"/>
            <p:cNvSpPr>
              <a:spLocks noChangeArrowheads="1"/>
            </p:cNvSpPr>
            <p:nvPr/>
          </p:nvSpPr>
          <p:spPr bwMode="auto">
            <a:xfrm>
              <a:off x="3312" y="3312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90"/>
            <p:cNvSpPr>
              <a:spLocks noChangeArrowheads="1"/>
            </p:cNvSpPr>
            <p:nvPr/>
          </p:nvSpPr>
          <p:spPr bwMode="auto">
            <a:xfrm>
              <a:off x="4176" y="2208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6"/>
          <p:cNvGrpSpPr>
            <a:grpSpLocks/>
          </p:cNvGrpSpPr>
          <p:nvPr/>
        </p:nvGrpSpPr>
        <p:grpSpPr bwMode="auto">
          <a:xfrm>
            <a:off x="2209800" y="2743200"/>
            <a:ext cx="4191000" cy="2133600"/>
            <a:chOff x="1440" y="1008"/>
            <a:chExt cx="2640" cy="1344"/>
          </a:xfrm>
        </p:grpSpPr>
        <p:sp>
          <p:nvSpPr>
            <p:cNvPr id="21" name="Oval 7"/>
            <p:cNvSpPr>
              <a:spLocks noChangeArrowheads="1"/>
            </p:cNvSpPr>
            <p:nvPr/>
          </p:nvSpPr>
          <p:spPr bwMode="auto">
            <a:xfrm>
              <a:off x="1440" y="1632"/>
              <a:ext cx="144" cy="144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8"/>
            <p:cNvSpPr>
              <a:spLocks noChangeArrowheads="1"/>
            </p:cNvSpPr>
            <p:nvPr/>
          </p:nvSpPr>
          <p:spPr bwMode="auto">
            <a:xfrm>
              <a:off x="3840" y="1632"/>
              <a:ext cx="144" cy="144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9"/>
            <p:cNvSpPr>
              <a:spLocks noChangeArrowheads="1"/>
            </p:cNvSpPr>
            <p:nvPr/>
          </p:nvSpPr>
          <p:spPr bwMode="auto">
            <a:xfrm>
              <a:off x="1776" y="1920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10"/>
            <p:cNvSpPr>
              <a:spLocks noChangeArrowheads="1"/>
            </p:cNvSpPr>
            <p:nvPr/>
          </p:nvSpPr>
          <p:spPr bwMode="auto">
            <a:xfrm>
              <a:off x="2208" y="2160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11"/>
            <p:cNvSpPr>
              <a:spLocks noChangeArrowheads="1"/>
            </p:cNvSpPr>
            <p:nvPr/>
          </p:nvSpPr>
          <p:spPr bwMode="auto">
            <a:xfrm>
              <a:off x="2544" y="1872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12"/>
            <p:cNvSpPr>
              <a:spLocks noChangeArrowheads="1"/>
            </p:cNvSpPr>
            <p:nvPr/>
          </p:nvSpPr>
          <p:spPr bwMode="auto">
            <a:xfrm>
              <a:off x="2880" y="1776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13"/>
            <p:cNvSpPr>
              <a:spLocks noChangeArrowheads="1"/>
            </p:cNvSpPr>
            <p:nvPr/>
          </p:nvSpPr>
          <p:spPr bwMode="auto">
            <a:xfrm>
              <a:off x="3312" y="1968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14"/>
            <p:cNvSpPr>
              <a:spLocks noChangeArrowheads="1"/>
            </p:cNvSpPr>
            <p:nvPr/>
          </p:nvSpPr>
          <p:spPr bwMode="auto">
            <a:xfrm>
              <a:off x="3696" y="1968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15"/>
            <p:cNvSpPr>
              <a:spLocks noChangeArrowheads="1"/>
            </p:cNvSpPr>
            <p:nvPr/>
          </p:nvSpPr>
          <p:spPr bwMode="auto">
            <a:xfrm>
              <a:off x="2016" y="1296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16"/>
            <p:cNvSpPr>
              <a:spLocks noChangeArrowheads="1"/>
            </p:cNvSpPr>
            <p:nvPr/>
          </p:nvSpPr>
          <p:spPr bwMode="auto">
            <a:xfrm>
              <a:off x="2064" y="1680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17"/>
            <p:cNvSpPr>
              <a:spLocks noChangeArrowheads="1"/>
            </p:cNvSpPr>
            <p:nvPr/>
          </p:nvSpPr>
          <p:spPr bwMode="auto">
            <a:xfrm>
              <a:off x="3024" y="2208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18"/>
            <p:cNvSpPr>
              <a:spLocks noChangeArrowheads="1"/>
            </p:cNvSpPr>
            <p:nvPr/>
          </p:nvSpPr>
          <p:spPr bwMode="auto">
            <a:xfrm>
              <a:off x="3216" y="1440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19"/>
            <p:cNvSpPr>
              <a:spLocks noChangeArrowheads="1"/>
            </p:cNvSpPr>
            <p:nvPr/>
          </p:nvSpPr>
          <p:spPr bwMode="auto">
            <a:xfrm>
              <a:off x="1728" y="2208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20"/>
            <p:cNvSpPr>
              <a:spLocks noChangeArrowheads="1"/>
            </p:cNvSpPr>
            <p:nvPr/>
          </p:nvSpPr>
          <p:spPr bwMode="auto">
            <a:xfrm>
              <a:off x="2640" y="1248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21"/>
            <p:cNvSpPr>
              <a:spLocks noChangeArrowheads="1"/>
            </p:cNvSpPr>
            <p:nvPr/>
          </p:nvSpPr>
          <p:spPr bwMode="auto">
            <a:xfrm>
              <a:off x="3408" y="1200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22"/>
            <p:cNvSpPr>
              <a:spLocks noChangeArrowheads="1"/>
            </p:cNvSpPr>
            <p:nvPr/>
          </p:nvSpPr>
          <p:spPr bwMode="auto">
            <a:xfrm>
              <a:off x="3552" y="2256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23"/>
            <p:cNvSpPr>
              <a:spLocks noChangeArrowheads="1"/>
            </p:cNvSpPr>
            <p:nvPr/>
          </p:nvSpPr>
          <p:spPr bwMode="auto">
            <a:xfrm>
              <a:off x="3936" y="2160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24"/>
            <p:cNvSpPr>
              <a:spLocks noChangeArrowheads="1"/>
            </p:cNvSpPr>
            <p:nvPr/>
          </p:nvSpPr>
          <p:spPr bwMode="auto">
            <a:xfrm>
              <a:off x="3888" y="1296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25"/>
            <p:cNvSpPr>
              <a:spLocks noChangeArrowheads="1"/>
            </p:cNvSpPr>
            <p:nvPr/>
          </p:nvSpPr>
          <p:spPr bwMode="auto">
            <a:xfrm>
              <a:off x="3984" y="1008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2438400" y="6096000"/>
            <a:ext cx="484940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0" dirty="0"/>
              <a:t>more </a:t>
            </a:r>
            <a:r>
              <a:rPr lang="en-US" sz="2000" i="0" dirty="0" smtClean="0"/>
              <a:t>explicit about implementation details</a:t>
            </a:r>
            <a:endParaRPr lang="en-US" sz="2000" i="0" dirty="0"/>
          </a:p>
        </p:txBody>
      </p:sp>
      <p:grpSp>
        <p:nvGrpSpPr>
          <p:cNvPr id="41" name="Group 33"/>
          <p:cNvGrpSpPr>
            <a:grpSpLocks/>
          </p:cNvGrpSpPr>
          <p:nvPr/>
        </p:nvGrpSpPr>
        <p:grpSpPr bwMode="auto">
          <a:xfrm>
            <a:off x="2438400" y="2895600"/>
            <a:ext cx="3733800" cy="1905000"/>
            <a:chOff x="1584" y="1104"/>
            <a:chExt cx="2352" cy="1200"/>
          </a:xfrm>
        </p:grpSpPr>
        <p:sp>
          <p:nvSpPr>
            <p:cNvPr id="42" name="Line 34"/>
            <p:cNvSpPr>
              <a:spLocks noChangeShapeType="1"/>
            </p:cNvSpPr>
            <p:nvPr/>
          </p:nvSpPr>
          <p:spPr bwMode="auto">
            <a:xfrm>
              <a:off x="1584" y="1776"/>
              <a:ext cx="192" cy="144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35"/>
            <p:cNvSpPr>
              <a:spLocks noChangeShapeType="1"/>
            </p:cNvSpPr>
            <p:nvPr/>
          </p:nvSpPr>
          <p:spPr bwMode="auto">
            <a:xfrm>
              <a:off x="1920" y="2016"/>
              <a:ext cx="240" cy="144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36"/>
            <p:cNvSpPr>
              <a:spLocks noChangeShapeType="1"/>
            </p:cNvSpPr>
            <p:nvPr/>
          </p:nvSpPr>
          <p:spPr bwMode="auto">
            <a:xfrm flipV="1">
              <a:off x="2352" y="2016"/>
              <a:ext cx="192" cy="192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37"/>
            <p:cNvSpPr>
              <a:spLocks noChangeShapeType="1"/>
            </p:cNvSpPr>
            <p:nvPr/>
          </p:nvSpPr>
          <p:spPr bwMode="auto">
            <a:xfrm flipV="1">
              <a:off x="2688" y="1824"/>
              <a:ext cx="144" cy="48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38"/>
            <p:cNvSpPr>
              <a:spLocks noChangeShapeType="1"/>
            </p:cNvSpPr>
            <p:nvPr/>
          </p:nvSpPr>
          <p:spPr bwMode="auto">
            <a:xfrm>
              <a:off x="3024" y="1872"/>
              <a:ext cx="240" cy="96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39"/>
            <p:cNvSpPr>
              <a:spLocks noChangeShapeType="1"/>
            </p:cNvSpPr>
            <p:nvPr/>
          </p:nvSpPr>
          <p:spPr bwMode="auto">
            <a:xfrm>
              <a:off x="3456" y="2016"/>
              <a:ext cx="192" cy="0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40"/>
            <p:cNvSpPr>
              <a:spLocks noChangeShapeType="1"/>
            </p:cNvSpPr>
            <p:nvPr/>
          </p:nvSpPr>
          <p:spPr bwMode="auto">
            <a:xfrm flipV="1">
              <a:off x="3792" y="1776"/>
              <a:ext cx="96" cy="144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41"/>
            <p:cNvSpPr>
              <a:spLocks noChangeShapeType="1"/>
            </p:cNvSpPr>
            <p:nvPr/>
          </p:nvSpPr>
          <p:spPr bwMode="auto">
            <a:xfrm flipV="1">
              <a:off x="1872" y="2256"/>
              <a:ext cx="288" cy="48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42"/>
            <p:cNvSpPr>
              <a:spLocks noChangeShapeType="1"/>
            </p:cNvSpPr>
            <p:nvPr/>
          </p:nvSpPr>
          <p:spPr bwMode="auto">
            <a:xfrm flipV="1">
              <a:off x="2160" y="1296"/>
              <a:ext cx="432" cy="48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43"/>
            <p:cNvSpPr>
              <a:spLocks noChangeShapeType="1"/>
            </p:cNvSpPr>
            <p:nvPr/>
          </p:nvSpPr>
          <p:spPr bwMode="auto">
            <a:xfrm>
              <a:off x="2784" y="1344"/>
              <a:ext cx="384" cy="96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44"/>
            <p:cNvSpPr>
              <a:spLocks noChangeShapeType="1"/>
            </p:cNvSpPr>
            <p:nvPr/>
          </p:nvSpPr>
          <p:spPr bwMode="auto">
            <a:xfrm flipV="1">
              <a:off x="3360" y="1392"/>
              <a:ext cx="480" cy="144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45"/>
            <p:cNvSpPr>
              <a:spLocks noChangeShapeType="1"/>
            </p:cNvSpPr>
            <p:nvPr/>
          </p:nvSpPr>
          <p:spPr bwMode="auto">
            <a:xfrm flipV="1">
              <a:off x="3552" y="1104"/>
              <a:ext cx="384" cy="144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46"/>
            <p:cNvSpPr>
              <a:spLocks noChangeShapeType="1"/>
            </p:cNvSpPr>
            <p:nvPr/>
          </p:nvSpPr>
          <p:spPr bwMode="auto">
            <a:xfrm flipV="1">
              <a:off x="2208" y="1392"/>
              <a:ext cx="432" cy="288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47"/>
            <p:cNvSpPr>
              <a:spLocks noChangeShapeType="1"/>
            </p:cNvSpPr>
            <p:nvPr/>
          </p:nvSpPr>
          <p:spPr bwMode="auto">
            <a:xfrm>
              <a:off x="3168" y="2256"/>
              <a:ext cx="336" cy="48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48"/>
            <p:cNvSpPr>
              <a:spLocks noChangeShapeType="1"/>
            </p:cNvSpPr>
            <p:nvPr/>
          </p:nvSpPr>
          <p:spPr bwMode="auto">
            <a:xfrm flipV="1">
              <a:off x="3696" y="2256"/>
              <a:ext cx="192" cy="48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" name="Oval 49"/>
          <p:cNvSpPr>
            <a:spLocks noChangeArrowheads="1"/>
          </p:cNvSpPr>
          <p:nvPr/>
        </p:nvSpPr>
        <p:spPr bwMode="auto">
          <a:xfrm>
            <a:off x="2209800" y="3733800"/>
            <a:ext cx="228600" cy="228600"/>
          </a:xfrm>
          <a:prstGeom prst="ellipse">
            <a:avLst/>
          </a:prstGeom>
          <a:solidFill>
            <a:srgbClr val="009390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Oval 58"/>
          <p:cNvSpPr>
            <a:spLocks noChangeArrowheads="1"/>
          </p:cNvSpPr>
          <p:nvPr/>
        </p:nvSpPr>
        <p:spPr bwMode="auto">
          <a:xfrm>
            <a:off x="6210300" y="2743200"/>
            <a:ext cx="228600" cy="228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 Box 71"/>
          <p:cNvSpPr txBox="1">
            <a:spLocks noChangeArrowheads="1"/>
          </p:cNvSpPr>
          <p:nvPr/>
        </p:nvSpPr>
        <p:spPr bwMode="auto">
          <a:xfrm>
            <a:off x="914400" y="3429000"/>
            <a:ext cx="16979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i="0" dirty="0" smtClean="0"/>
              <a:t>High-level code</a:t>
            </a:r>
            <a:endParaRPr lang="en-US" sz="1800" b="1" i="0" dirty="0"/>
          </a:p>
        </p:txBody>
      </p:sp>
      <p:sp>
        <p:nvSpPr>
          <p:cNvPr id="68" name="Text Box 72"/>
          <p:cNvSpPr txBox="1">
            <a:spLocks noChangeArrowheads="1"/>
          </p:cNvSpPr>
          <p:nvPr/>
        </p:nvSpPr>
        <p:spPr bwMode="auto">
          <a:xfrm>
            <a:off x="2819400" y="1804988"/>
            <a:ext cx="22653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space of all programs</a:t>
            </a:r>
          </a:p>
        </p:txBody>
      </p:sp>
      <p:sp>
        <p:nvSpPr>
          <p:cNvPr id="69" name="Freeform 73"/>
          <p:cNvSpPr>
            <a:spLocks/>
          </p:cNvSpPr>
          <p:nvPr/>
        </p:nvSpPr>
        <p:spPr bwMode="auto">
          <a:xfrm>
            <a:off x="5791200" y="2286000"/>
            <a:ext cx="838200" cy="3352800"/>
          </a:xfrm>
          <a:custGeom>
            <a:avLst/>
            <a:gdLst>
              <a:gd name="T0" fmla="*/ 192 w 528"/>
              <a:gd name="T1" fmla="*/ 0 h 2112"/>
              <a:gd name="T2" fmla="*/ 0 w 528"/>
              <a:gd name="T3" fmla="*/ 768 h 2112"/>
              <a:gd name="T4" fmla="*/ 192 w 528"/>
              <a:gd name="T5" fmla="*/ 1248 h 2112"/>
              <a:gd name="T6" fmla="*/ 144 w 528"/>
              <a:gd name="T7" fmla="*/ 1536 h 2112"/>
              <a:gd name="T8" fmla="*/ 528 w 528"/>
              <a:gd name="T9" fmla="*/ 2112 h 2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8" h="2112">
                <a:moveTo>
                  <a:pt x="192" y="0"/>
                </a:moveTo>
                <a:cubicBezTo>
                  <a:pt x="96" y="280"/>
                  <a:pt x="0" y="560"/>
                  <a:pt x="0" y="768"/>
                </a:cubicBezTo>
                <a:cubicBezTo>
                  <a:pt x="0" y="976"/>
                  <a:pt x="168" y="1120"/>
                  <a:pt x="192" y="1248"/>
                </a:cubicBezTo>
                <a:cubicBezTo>
                  <a:pt x="216" y="1376"/>
                  <a:pt x="88" y="1392"/>
                  <a:pt x="144" y="1536"/>
                </a:cubicBezTo>
                <a:cubicBezTo>
                  <a:pt x="200" y="1680"/>
                  <a:pt x="464" y="2016"/>
                  <a:pt x="528" y="2112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Text Box 74"/>
          <p:cNvSpPr txBox="1">
            <a:spLocks noChangeArrowheads="1"/>
          </p:cNvSpPr>
          <p:nvPr/>
        </p:nvSpPr>
        <p:spPr bwMode="auto">
          <a:xfrm>
            <a:off x="6553200" y="4429035"/>
            <a:ext cx="255711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low-level code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Explicitly committed to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a set of implementation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details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1" name="Line 75"/>
          <p:cNvSpPr>
            <a:spLocks noChangeShapeType="1"/>
          </p:cNvSpPr>
          <p:nvPr/>
        </p:nvSpPr>
        <p:spPr bwMode="auto">
          <a:xfrm>
            <a:off x="2057400" y="6096000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8" name="Group 77"/>
          <p:cNvGrpSpPr/>
          <p:nvPr/>
        </p:nvGrpSpPr>
        <p:grpSpPr>
          <a:xfrm>
            <a:off x="3810000" y="2590800"/>
            <a:ext cx="1524000" cy="533400"/>
            <a:chOff x="3810000" y="2590800"/>
            <a:chExt cx="1524000" cy="533400"/>
          </a:xfrm>
        </p:grpSpPr>
        <p:sp>
          <p:nvSpPr>
            <p:cNvPr id="75" name="Line 45"/>
            <p:cNvSpPr>
              <a:spLocks noChangeShapeType="1"/>
            </p:cNvSpPr>
            <p:nvPr/>
          </p:nvSpPr>
          <p:spPr bwMode="auto">
            <a:xfrm>
              <a:off x="4800600" y="2971800"/>
              <a:ext cx="533400" cy="152400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45"/>
            <p:cNvSpPr>
              <a:spLocks noChangeShapeType="1"/>
            </p:cNvSpPr>
            <p:nvPr/>
          </p:nvSpPr>
          <p:spPr bwMode="auto">
            <a:xfrm>
              <a:off x="4343400" y="2667000"/>
              <a:ext cx="304800" cy="228600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45"/>
            <p:cNvSpPr>
              <a:spLocks noChangeShapeType="1"/>
            </p:cNvSpPr>
            <p:nvPr/>
          </p:nvSpPr>
          <p:spPr bwMode="auto">
            <a:xfrm flipV="1">
              <a:off x="3810000" y="2590800"/>
              <a:ext cx="381000" cy="76200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9" name="Oval 49"/>
          <p:cNvSpPr>
            <a:spLocks noChangeArrowheads="1"/>
          </p:cNvSpPr>
          <p:nvPr/>
        </p:nvSpPr>
        <p:spPr bwMode="auto">
          <a:xfrm>
            <a:off x="2652932" y="3366868"/>
            <a:ext cx="228600" cy="228600"/>
          </a:xfrm>
          <a:prstGeom prst="ellipse">
            <a:avLst/>
          </a:prstGeom>
          <a:solidFill>
            <a:srgbClr val="009390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Oval 49"/>
          <p:cNvSpPr>
            <a:spLocks noChangeArrowheads="1"/>
          </p:cNvSpPr>
          <p:nvPr/>
        </p:nvSpPr>
        <p:spPr bwMode="auto">
          <a:xfrm>
            <a:off x="3048000" y="3124200"/>
            <a:ext cx="228600" cy="228600"/>
          </a:xfrm>
          <a:prstGeom prst="ellipse">
            <a:avLst/>
          </a:prstGeom>
          <a:solidFill>
            <a:srgbClr val="009390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Oval 49"/>
          <p:cNvSpPr>
            <a:spLocks noChangeArrowheads="1"/>
          </p:cNvSpPr>
          <p:nvPr/>
        </p:nvSpPr>
        <p:spPr bwMode="auto">
          <a:xfrm>
            <a:off x="3581400" y="2576732"/>
            <a:ext cx="228600" cy="228600"/>
          </a:xfrm>
          <a:prstGeom prst="ellipse">
            <a:avLst/>
          </a:prstGeom>
          <a:solidFill>
            <a:srgbClr val="009390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Line 51"/>
          <p:cNvSpPr>
            <a:spLocks noChangeShapeType="1"/>
          </p:cNvSpPr>
          <p:nvPr/>
        </p:nvSpPr>
        <p:spPr bwMode="auto">
          <a:xfrm flipV="1">
            <a:off x="2438400" y="3595468"/>
            <a:ext cx="228600" cy="252632"/>
          </a:xfrm>
          <a:prstGeom prst="line">
            <a:avLst/>
          </a:prstGeom>
          <a:noFill/>
          <a:ln w="28575">
            <a:solidFill>
              <a:srgbClr val="A5201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51"/>
          <p:cNvSpPr>
            <a:spLocks noChangeShapeType="1"/>
          </p:cNvSpPr>
          <p:nvPr/>
        </p:nvSpPr>
        <p:spPr bwMode="auto">
          <a:xfrm flipV="1">
            <a:off x="2881532" y="3366868"/>
            <a:ext cx="166468" cy="114300"/>
          </a:xfrm>
          <a:prstGeom prst="line">
            <a:avLst/>
          </a:prstGeom>
          <a:noFill/>
          <a:ln w="28575">
            <a:solidFill>
              <a:srgbClr val="A5201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51"/>
          <p:cNvSpPr>
            <a:spLocks noChangeShapeType="1"/>
          </p:cNvSpPr>
          <p:nvPr/>
        </p:nvSpPr>
        <p:spPr bwMode="auto">
          <a:xfrm flipV="1">
            <a:off x="3345766" y="2819400"/>
            <a:ext cx="311834" cy="304800"/>
          </a:xfrm>
          <a:prstGeom prst="line">
            <a:avLst/>
          </a:prstGeom>
          <a:noFill/>
          <a:ln w="28575">
            <a:solidFill>
              <a:srgbClr val="A5201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2" name="Group 71"/>
          <p:cNvGrpSpPr/>
          <p:nvPr/>
        </p:nvGrpSpPr>
        <p:grpSpPr>
          <a:xfrm>
            <a:off x="3810000" y="2590800"/>
            <a:ext cx="2357229" cy="536590"/>
            <a:chOff x="4000500" y="2174320"/>
            <a:chExt cx="2357229" cy="536590"/>
          </a:xfrm>
        </p:grpSpPr>
        <p:grpSp>
          <p:nvGrpSpPr>
            <p:cNvPr id="85" name="Group 84"/>
            <p:cNvGrpSpPr/>
            <p:nvPr/>
          </p:nvGrpSpPr>
          <p:grpSpPr>
            <a:xfrm>
              <a:off x="4000500" y="2174320"/>
              <a:ext cx="1524000" cy="533400"/>
              <a:chOff x="3810000" y="2590800"/>
              <a:chExt cx="1524000" cy="533400"/>
            </a:xfrm>
          </p:grpSpPr>
          <p:sp>
            <p:nvSpPr>
              <p:cNvPr id="86" name="Line 45"/>
              <p:cNvSpPr>
                <a:spLocks noChangeShapeType="1"/>
              </p:cNvSpPr>
              <p:nvPr/>
            </p:nvSpPr>
            <p:spPr bwMode="auto">
              <a:xfrm>
                <a:off x="4800600" y="2971800"/>
                <a:ext cx="533400" cy="152400"/>
              </a:xfrm>
              <a:prstGeom prst="line">
                <a:avLst/>
              </a:prstGeom>
              <a:noFill/>
              <a:ln w="19050">
                <a:solidFill>
                  <a:srgbClr val="A5201D"/>
                </a:solidFill>
                <a:round/>
                <a:headEnd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Line 45"/>
              <p:cNvSpPr>
                <a:spLocks noChangeShapeType="1"/>
              </p:cNvSpPr>
              <p:nvPr/>
            </p:nvSpPr>
            <p:spPr bwMode="auto">
              <a:xfrm>
                <a:off x="4343400" y="2667000"/>
                <a:ext cx="304800" cy="228600"/>
              </a:xfrm>
              <a:prstGeom prst="line">
                <a:avLst/>
              </a:prstGeom>
              <a:noFill/>
              <a:ln w="19050">
                <a:solidFill>
                  <a:srgbClr val="A5201D"/>
                </a:solidFill>
                <a:round/>
                <a:headEnd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Line 45"/>
              <p:cNvSpPr>
                <a:spLocks noChangeShapeType="1"/>
              </p:cNvSpPr>
              <p:nvPr/>
            </p:nvSpPr>
            <p:spPr bwMode="auto">
              <a:xfrm flipV="1">
                <a:off x="3810000" y="2590800"/>
                <a:ext cx="381000" cy="76200"/>
              </a:xfrm>
              <a:prstGeom prst="line">
                <a:avLst/>
              </a:prstGeom>
              <a:noFill/>
              <a:ln w="19050">
                <a:solidFill>
                  <a:srgbClr val="A5201D"/>
                </a:solidFill>
                <a:round/>
                <a:headEnd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9" name="Line 45"/>
            <p:cNvSpPr>
              <a:spLocks noChangeShapeType="1"/>
            </p:cNvSpPr>
            <p:nvPr/>
          </p:nvSpPr>
          <p:spPr bwMode="auto">
            <a:xfrm flipV="1">
              <a:off x="5748129" y="2482310"/>
              <a:ext cx="609600" cy="228600"/>
            </a:xfrm>
            <a:prstGeom prst="line">
              <a:avLst/>
            </a:prstGeom>
            <a:noFill/>
            <a:ln w="19050">
              <a:solidFill>
                <a:srgbClr val="A5201D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5908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66" grpId="0" animBg="1"/>
      <p:bldP spid="67" grpId="0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Interactive Refinement 1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12837"/>
            <a:ext cx="8805510" cy="4754563"/>
          </a:xfrm>
        </p:spPr>
        <p:txBody>
          <a:bodyPr/>
          <a:lstStyle/>
          <a:p>
            <a:r>
              <a:rPr lang="en-US" dirty="0" smtClean="0"/>
              <a:t>Provide sequence of lower-level implementations</a:t>
            </a:r>
          </a:p>
          <a:p>
            <a:pPr lvl="1"/>
            <a:r>
              <a:rPr lang="en-US" dirty="0"/>
              <a:t>Stop once the implementation is “low enough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Record of lowering steps serves as documentation</a:t>
            </a:r>
          </a:p>
          <a:p>
            <a:endParaRPr lang="en-US" dirty="0" smtClean="0"/>
          </a:p>
          <a:p>
            <a:r>
              <a:rPr lang="en-US" dirty="0" smtClean="0"/>
              <a:t>System </a:t>
            </a:r>
            <a:r>
              <a:rPr lang="en-US" dirty="0"/>
              <a:t>checks equivalence between versions</a:t>
            </a:r>
          </a:p>
          <a:p>
            <a:pPr lvl="1"/>
            <a:r>
              <a:rPr lang="en-US" dirty="0" smtClean="0"/>
              <a:t>Can be a big help in avoiding bugs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We can do even better</a:t>
            </a:r>
          </a:p>
        </p:txBody>
      </p:sp>
    </p:spTree>
    <p:extLst>
      <p:ext uri="{BB962C8B-B14F-4D97-AF65-F5344CB8AC3E}">
        <p14:creationId xmlns:p14="http://schemas.microsoft.com/office/powerpoint/2010/main" val="148866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6"/>
          <p:cNvGrpSpPr>
            <a:grpSpLocks/>
          </p:cNvGrpSpPr>
          <p:nvPr/>
        </p:nvGrpSpPr>
        <p:grpSpPr bwMode="auto">
          <a:xfrm>
            <a:off x="2209800" y="2743200"/>
            <a:ext cx="4191000" cy="2133600"/>
            <a:chOff x="1440" y="1008"/>
            <a:chExt cx="2640" cy="1344"/>
          </a:xfrm>
        </p:grpSpPr>
        <p:sp>
          <p:nvSpPr>
            <p:cNvPr id="21" name="Oval 7"/>
            <p:cNvSpPr>
              <a:spLocks noChangeArrowheads="1"/>
            </p:cNvSpPr>
            <p:nvPr/>
          </p:nvSpPr>
          <p:spPr bwMode="auto">
            <a:xfrm>
              <a:off x="1440" y="1632"/>
              <a:ext cx="144" cy="144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8"/>
            <p:cNvSpPr>
              <a:spLocks noChangeArrowheads="1"/>
            </p:cNvSpPr>
            <p:nvPr/>
          </p:nvSpPr>
          <p:spPr bwMode="auto">
            <a:xfrm>
              <a:off x="3840" y="1632"/>
              <a:ext cx="144" cy="144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9"/>
            <p:cNvSpPr>
              <a:spLocks noChangeArrowheads="1"/>
            </p:cNvSpPr>
            <p:nvPr/>
          </p:nvSpPr>
          <p:spPr bwMode="auto">
            <a:xfrm>
              <a:off x="1776" y="1920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10"/>
            <p:cNvSpPr>
              <a:spLocks noChangeArrowheads="1"/>
            </p:cNvSpPr>
            <p:nvPr/>
          </p:nvSpPr>
          <p:spPr bwMode="auto">
            <a:xfrm>
              <a:off x="2208" y="2160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11"/>
            <p:cNvSpPr>
              <a:spLocks noChangeArrowheads="1"/>
            </p:cNvSpPr>
            <p:nvPr/>
          </p:nvSpPr>
          <p:spPr bwMode="auto">
            <a:xfrm>
              <a:off x="2544" y="1872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12"/>
            <p:cNvSpPr>
              <a:spLocks noChangeArrowheads="1"/>
            </p:cNvSpPr>
            <p:nvPr/>
          </p:nvSpPr>
          <p:spPr bwMode="auto">
            <a:xfrm>
              <a:off x="2880" y="1776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13"/>
            <p:cNvSpPr>
              <a:spLocks noChangeArrowheads="1"/>
            </p:cNvSpPr>
            <p:nvPr/>
          </p:nvSpPr>
          <p:spPr bwMode="auto">
            <a:xfrm>
              <a:off x="3312" y="1968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14"/>
            <p:cNvSpPr>
              <a:spLocks noChangeArrowheads="1"/>
            </p:cNvSpPr>
            <p:nvPr/>
          </p:nvSpPr>
          <p:spPr bwMode="auto">
            <a:xfrm>
              <a:off x="3696" y="1968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15"/>
            <p:cNvSpPr>
              <a:spLocks noChangeArrowheads="1"/>
            </p:cNvSpPr>
            <p:nvPr/>
          </p:nvSpPr>
          <p:spPr bwMode="auto">
            <a:xfrm>
              <a:off x="2016" y="1296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16"/>
            <p:cNvSpPr>
              <a:spLocks noChangeArrowheads="1"/>
            </p:cNvSpPr>
            <p:nvPr/>
          </p:nvSpPr>
          <p:spPr bwMode="auto">
            <a:xfrm>
              <a:off x="2064" y="1680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17"/>
            <p:cNvSpPr>
              <a:spLocks noChangeArrowheads="1"/>
            </p:cNvSpPr>
            <p:nvPr/>
          </p:nvSpPr>
          <p:spPr bwMode="auto">
            <a:xfrm>
              <a:off x="3024" y="2208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18"/>
            <p:cNvSpPr>
              <a:spLocks noChangeArrowheads="1"/>
            </p:cNvSpPr>
            <p:nvPr/>
          </p:nvSpPr>
          <p:spPr bwMode="auto">
            <a:xfrm>
              <a:off x="3216" y="1440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19"/>
            <p:cNvSpPr>
              <a:spLocks noChangeArrowheads="1"/>
            </p:cNvSpPr>
            <p:nvPr/>
          </p:nvSpPr>
          <p:spPr bwMode="auto">
            <a:xfrm>
              <a:off x="1728" y="2208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20"/>
            <p:cNvSpPr>
              <a:spLocks noChangeArrowheads="1"/>
            </p:cNvSpPr>
            <p:nvPr/>
          </p:nvSpPr>
          <p:spPr bwMode="auto">
            <a:xfrm>
              <a:off x="2640" y="1248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21"/>
            <p:cNvSpPr>
              <a:spLocks noChangeArrowheads="1"/>
            </p:cNvSpPr>
            <p:nvPr/>
          </p:nvSpPr>
          <p:spPr bwMode="auto">
            <a:xfrm>
              <a:off x="3408" y="1200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22"/>
            <p:cNvSpPr>
              <a:spLocks noChangeArrowheads="1"/>
            </p:cNvSpPr>
            <p:nvPr/>
          </p:nvSpPr>
          <p:spPr bwMode="auto">
            <a:xfrm>
              <a:off x="3552" y="2256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23"/>
            <p:cNvSpPr>
              <a:spLocks noChangeArrowheads="1"/>
            </p:cNvSpPr>
            <p:nvPr/>
          </p:nvSpPr>
          <p:spPr bwMode="auto">
            <a:xfrm>
              <a:off x="3936" y="2160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24"/>
            <p:cNvSpPr>
              <a:spLocks noChangeArrowheads="1"/>
            </p:cNvSpPr>
            <p:nvPr/>
          </p:nvSpPr>
          <p:spPr bwMode="auto">
            <a:xfrm>
              <a:off x="3888" y="1296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25"/>
            <p:cNvSpPr>
              <a:spLocks noChangeArrowheads="1"/>
            </p:cNvSpPr>
            <p:nvPr/>
          </p:nvSpPr>
          <p:spPr bwMode="auto">
            <a:xfrm>
              <a:off x="3984" y="1008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91"/>
          <p:cNvGrpSpPr>
            <a:grpSpLocks/>
          </p:cNvGrpSpPr>
          <p:nvPr/>
        </p:nvGrpSpPr>
        <p:grpSpPr bwMode="auto">
          <a:xfrm>
            <a:off x="2667000" y="2514600"/>
            <a:ext cx="4114800" cy="2895600"/>
            <a:chOff x="1680" y="1584"/>
            <a:chExt cx="2592" cy="1824"/>
          </a:xfrm>
        </p:grpSpPr>
        <p:sp>
          <p:nvSpPr>
            <p:cNvPr id="5" name="Oval 76"/>
            <p:cNvSpPr>
              <a:spLocks noChangeArrowheads="1"/>
            </p:cNvSpPr>
            <p:nvPr/>
          </p:nvSpPr>
          <p:spPr bwMode="auto">
            <a:xfrm>
              <a:off x="1920" y="1632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Oval 77"/>
            <p:cNvSpPr>
              <a:spLocks noChangeArrowheads="1"/>
            </p:cNvSpPr>
            <p:nvPr/>
          </p:nvSpPr>
          <p:spPr bwMode="auto">
            <a:xfrm>
              <a:off x="2304" y="1632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78"/>
            <p:cNvSpPr>
              <a:spLocks noChangeArrowheads="1"/>
            </p:cNvSpPr>
            <p:nvPr/>
          </p:nvSpPr>
          <p:spPr bwMode="auto">
            <a:xfrm>
              <a:off x="2640" y="1584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79"/>
            <p:cNvSpPr>
              <a:spLocks noChangeArrowheads="1"/>
            </p:cNvSpPr>
            <p:nvPr/>
          </p:nvSpPr>
          <p:spPr bwMode="auto">
            <a:xfrm>
              <a:off x="2928" y="1776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80"/>
            <p:cNvSpPr>
              <a:spLocks noChangeArrowheads="1"/>
            </p:cNvSpPr>
            <p:nvPr/>
          </p:nvSpPr>
          <p:spPr bwMode="auto">
            <a:xfrm>
              <a:off x="3312" y="1584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81"/>
            <p:cNvSpPr>
              <a:spLocks noChangeArrowheads="1"/>
            </p:cNvSpPr>
            <p:nvPr/>
          </p:nvSpPr>
          <p:spPr bwMode="auto">
            <a:xfrm>
              <a:off x="2736" y="2208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82"/>
            <p:cNvSpPr>
              <a:spLocks noChangeArrowheads="1"/>
            </p:cNvSpPr>
            <p:nvPr/>
          </p:nvSpPr>
          <p:spPr bwMode="auto">
            <a:xfrm>
              <a:off x="3312" y="2400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83"/>
            <p:cNvSpPr>
              <a:spLocks noChangeArrowheads="1"/>
            </p:cNvSpPr>
            <p:nvPr/>
          </p:nvSpPr>
          <p:spPr bwMode="auto">
            <a:xfrm>
              <a:off x="2160" y="2544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84"/>
            <p:cNvSpPr>
              <a:spLocks noChangeArrowheads="1"/>
            </p:cNvSpPr>
            <p:nvPr/>
          </p:nvSpPr>
          <p:spPr bwMode="auto">
            <a:xfrm>
              <a:off x="2592" y="2832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85"/>
            <p:cNvSpPr>
              <a:spLocks noChangeArrowheads="1"/>
            </p:cNvSpPr>
            <p:nvPr/>
          </p:nvSpPr>
          <p:spPr bwMode="auto">
            <a:xfrm>
              <a:off x="2016" y="3168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86"/>
            <p:cNvSpPr>
              <a:spLocks noChangeArrowheads="1"/>
            </p:cNvSpPr>
            <p:nvPr/>
          </p:nvSpPr>
          <p:spPr bwMode="auto">
            <a:xfrm>
              <a:off x="1680" y="2160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87"/>
            <p:cNvSpPr>
              <a:spLocks noChangeArrowheads="1"/>
            </p:cNvSpPr>
            <p:nvPr/>
          </p:nvSpPr>
          <p:spPr bwMode="auto">
            <a:xfrm>
              <a:off x="2592" y="3216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88"/>
            <p:cNvSpPr>
              <a:spLocks noChangeArrowheads="1"/>
            </p:cNvSpPr>
            <p:nvPr/>
          </p:nvSpPr>
          <p:spPr bwMode="auto">
            <a:xfrm>
              <a:off x="4032" y="2592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89"/>
            <p:cNvSpPr>
              <a:spLocks noChangeArrowheads="1"/>
            </p:cNvSpPr>
            <p:nvPr/>
          </p:nvSpPr>
          <p:spPr bwMode="auto">
            <a:xfrm>
              <a:off x="3312" y="3312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90"/>
            <p:cNvSpPr>
              <a:spLocks noChangeArrowheads="1"/>
            </p:cNvSpPr>
            <p:nvPr/>
          </p:nvSpPr>
          <p:spPr bwMode="auto">
            <a:xfrm>
              <a:off x="4176" y="2208"/>
              <a:ext cx="96" cy="9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6" name="Cloud 85"/>
          <p:cNvSpPr/>
          <p:nvPr/>
        </p:nvSpPr>
        <p:spPr>
          <a:xfrm rot="1819419">
            <a:off x="3308744" y="2489922"/>
            <a:ext cx="850110" cy="533400"/>
          </a:xfrm>
          <a:prstGeom prst="cloud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Cloud 84"/>
          <p:cNvSpPr/>
          <p:nvPr/>
        </p:nvSpPr>
        <p:spPr>
          <a:xfrm rot="1819419">
            <a:off x="2566814" y="2858538"/>
            <a:ext cx="1205132" cy="533400"/>
          </a:xfrm>
          <a:prstGeom prst="cloud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Cloud 57"/>
          <p:cNvSpPr/>
          <p:nvPr/>
        </p:nvSpPr>
        <p:spPr>
          <a:xfrm rot="2365730">
            <a:off x="2196008" y="3266290"/>
            <a:ext cx="1039452" cy="533400"/>
          </a:xfrm>
          <a:prstGeom prst="cloud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Sketch Based Refinement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12837"/>
            <a:ext cx="8805510" cy="4754563"/>
          </a:xfrm>
        </p:spPr>
        <p:txBody>
          <a:bodyPr/>
          <a:lstStyle/>
          <a:p>
            <a:r>
              <a:rPr lang="en-US" dirty="0" smtClean="0"/>
              <a:t>Infer the details of refined versions</a:t>
            </a:r>
            <a:endParaRPr lang="en-US" dirty="0"/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2438400" y="6096000"/>
            <a:ext cx="484940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0" dirty="0"/>
              <a:t>more </a:t>
            </a:r>
            <a:r>
              <a:rPr lang="en-US" sz="2000" i="0" dirty="0" smtClean="0"/>
              <a:t>explicit about implementation details</a:t>
            </a:r>
            <a:endParaRPr lang="en-US" sz="2000" i="0" dirty="0"/>
          </a:p>
        </p:txBody>
      </p:sp>
      <p:grpSp>
        <p:nvGrpSpPr>
          <p:cNvPr id="41" name="Group 33"/>
          <p:cNvGrpSpPr>
            <a:grpSpLocks/>
          </p:cNvGrpSpPr>
          <p:nvPr/>
        </p:nvGrpSpPr>
        <p:grpSpPr bwMode="auto">
          <a:xfrm>
            <a:off x="2438400" y="2895600"/>
            <a:ext cx="3733800" cy="1905000"/>
            <a:chOff x="1584" y="1104"/>
            <a:chExt cx="2352" cy="1200"/>
          </a:xfrm>
        </p:grpSpPr>
        <p:sp>
          <p:nvSpPr>
            <p:cNvPr id="42" name="Line 34"/>
            <p:cNvSpPr>
              <a:spLocks noChangeShapeType="1"/>
            </p:cNvSpPr>
            <p:nvPr/>
          </p:nvSpPr>
          <p:spPr bwMode="auto">
            <a:xfrm>
              <a:off x="1584" y="1776"/>
              <a:ext cx="192" cy="144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35"/>
            <p:cNvSpPr>
              <a:spLocks noChangeShapeType="1"/>
            </p:cNvSpPr>
            <p:nvPr/>
          </p:nvSpPr>
          <p:spPr bwMode="auto">
            <a:xfrm>
              <a:off x="1920" y="2016"/>
              <a:ext cx="240" cy="144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36"/>
            <p:cNvSpPr>
              <a:spLocks noChangeShapeType="1"/>
            </p:cNvSpPr>
            <p:nvPr/>
          </p:nvSpPr>
          <p:spPr bwMode="auto">
            <a:xfrm flipV="1">
              <a:off x="2352" y="2016"/>
              <a:ext cx="192" cy="192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37"/>
            <p:cNvSpPr>
              <a:spLocks noChangeShapeType="1"/>
            </p:cNvSpPr>
            <p:nvPr/>
          </p:nvSpPr>
          <p:spPr bwMode="auto">
            <a:xfrm flipV="1">
              <a:off x="2688" y="1824"/>
              <a:ext cx="144" cy="48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38"/>
            <p:cNvSpPr>
              <a:spLocks noChangeShapeType="1"/>
            </p:cNvSpPr>
            <p:nvPr/>
          </p:nvSpPr>
          <p:spPr bwMode="auto">
            <a:xfrm>
              <a:off x="3024" y="1872"/>
              <a:ext cx="240" cy="96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39"/>
            <p:cNvSpPr>
              <a:spLocks noChangeShapeType="1"/>
            </p:cNvSpPr>
            <p:nvPr/>
          </p:nvSpPr>
          <p:spPr bwMode="auto">
            <a:xfrm>
              <a:off x="3456" y="2016"/>
              <a:ext cx="192" cy="0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40"/>
            <p:cNvSpPr>
              <a:spLocks noChangeShapeType="1"/>
            </p:cNvSpPr>
            <p:nvPr/>
          </p:nvSpPr>
          <p:spPr bwMode="auto">
            <a:xfrm flipV="1">
              <a:off x="3792" y="1776"/>
              <a:ext cx="96" cy="144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41"/>
            <p:cNvSpPr>
              <a:spLocks noChangeShapeType="1"/>
            </p:cNvSpPr>
            <p:nvPr/>
          </p:nvSpPr>
          <p:spPr bwMode="auto">
            <a:xfrm flipV="1">
              <a:off x="1872" y="2256"/>
              <a:ext cx="288" cy="48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42"/>
            <p:cNvSpPr>
              <a:spLocks noChangeShapeType="1"/>
            </p:cNvSpPr>
            <p:nvPr/>
          </p:nvSpPr>
          <p:spPr bwMode="auto">
            <a:xfrm flipV="1">
              <a:off x="2160" y="1296"/>
              <a:ext cx="432" cy="48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43"/>
            <p:cNvSpPr>
              <a:spLocks noChangeShapeType="1"/>
            </p:cNvSpPr>
            <p:nvPr/>
          </p:nvSpPr>
          <p:spPr bwMode="auto">
            <a:xfrm>
              <a:off x="2784" y="1344"/>
              <a:ext cx="384" cy="96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44"/>
            <p:cNvSpPr>
              <a:spLocks noChangeShapeType="1"/>
            </p:cNvSpPr>
            <p:nvPr/>
          </p:nvSpPr>
          <p:spPr bwMode="auto">
            <a:xfrm flipV="1">
              <a:off x="3360" y="1392"/>
              <a:ext cx="480" cy="144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45"/>
            <p:cNvSpPr>
              <a:spLocks noChangeShapeType="1"/>
            </p:cNvSpPr>
            <p:nvPr/>
          </p:nvSpPr>
          <p:spPr bwMode="auto">
            <a:xfrm flipV="1">
              <a:off x="3552" y="1104"/>
              <a:ext cx="384" cy="144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46"/>
            <p:cNvSpPr>
              <a:spLocks noChangeShapeType="1"/>
            </p:cNvSpPr>
            <p:nvPr/>
          </p:nvSpPr>
          <p:spPr bwMode="auto">
            <a:xfrm flipV="1">
              <a:off x="2208" y="1392"/>
              <a:ext cx="432" cy="288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47"/>
            <p:cNvSpPr>
              <a:spLocks noChangeShapeType="1"/>
            </p:cNvSpPr>
            <p:nvPr/>
          </p:nvSpPr>
          <p:spPr bwMode="auto">
            <a:xfrm>
              <a:off x="3168" y="2256"/>
              <a:ext cx="336" cy="48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48"/>
            <p:cNvSpPr>
              <a:spLocks noChangeShapeType="1"/>
            </p:cNvSpPr>
            <p:nvPr/>
          </p:nvSpPr>
          <p:spPr bwMode="auto">
            <a:xfrm flipV="1">
              <a:off x="3696" y="2256"/>
              <a:ext cx="192" cy="48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" name="Oval 49"/>
          <p:cNvSpPr>
            <a:spLocks noChangeArrowheads="1"/>
          </p:cNvSpPr>
          <p:nvPr/>
        </p:nvSpPr>
        <p:spPr bwMode="auto">
          <a:xfrm>
            <a:off x="2209800" y="3733800"/>
            <a:ext cx="228600" cy="228600"/>
          </a:xfrm>
          <a:prstGeom prst="ellipse">
            <a:avLst/>
          </a:prstGeom>
          <a:solidFill>
            <a:srgbClr val="009390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Oval 58"/>
          <p:cNvSpPr>
            <a:spLocks noChangeArrowheads="1"/>
          </p:cNvSpPr>
          <p:nvPr/>
        </p:nvSpPr>
        <p:spPr bwMode="auto">
          <a:xfrm>
            <a:off x="6210300" y="2743200"/>
            <a:ext cx="228600" cy="228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 Box 71"/>
          <p:cNvSpPr txBox="1">
            <a:spLocks noChangeArrowheads="1"/>
          </p:cNvSpPr>
          <p:nvPr/>
        </p:nvSpPr>
        <p:spPr bwMode="auto">
          <a:xfrm>
            <a:off x="914400" y="3429000"/>
            <a:ext cx="16979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i="0" dirty="0" smtClean="0"/>
              <a:t>High-level code</a:t>
            </a:r>
            <a:endParaRPr lang="en-US" sz="1800" b="1" i="0" dirty="0"/>
          </a:p>
        </p:txBody>
      </p:sp>
      <p:sp>
        <p:nvSpPr>
          <p:cNvPr id="68" name="Text Box 72"/>
          <p:cNvSpPr txBox="1">
            <a:spLocks noChangeArrowheads="1"/>
          </p:cNvSpPr>
          <p:nvPr/>
        </p:nvSpPr>
        <p:spPr bwMode="auto">
          <a:xfrm>
            <a:off x="2819400" y="1804988"/>
            <a:ext cx="22653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space of all programs</a:t>
            </a:r>
          </a:p>
        </p:txBody>
      </p:sp>
      <p:sp>
        <p:nvSpPr>
          <p:cNvPr id="69" name="Freeform 73"/>
          <p:cNvSpPr>
            <a:spLocks/>
          </p:cNvSpPr>
          <p:nvPr/>
        </p:nvSpPr>
        <p:spPr bwMode="auto">
          <a:xfrm>
            <a:off x="5791200" y="2286000"/>
            <a:ext cx="838200" cy="3352800"/>
          </a:xfrm>
          <a:custGeom>
            <a:avLst/>
            <a:gdLst>
              <a:gd name="T0" fmla="*/ 192 w 528"/>
              <a:gd name="T1" fmla="*/ 0 h 2112"/>
              <a:gd name="T2" fmla="*/ 0 w 528"/>
              <a:gd name="T3" fmla="*/ 768 h 2112"/>
              <a:gd name="T4" fmla="*/ 192 w 528"/>
              <a:gd name="T5" fmla="*/ 1248 h 2112"/>
              <a:gd name="T6" fmla="*/ 144 w 528"/>
              <a:gd name="T7" fmla="*/ 1536 h 2112"/>
              <a:gd name="T8" fmla="*/ 528 w 528"/>
              <a:gd name="T9" fmla="*/ 2112 h 2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8" h="2112">
                <a:moveTo>
                  <a:pt x="192" y="0"/>
                </a:moveTo>
                <a:cubicBezTo>
                  <a:pt x="96" y="280"/>
                  <a:pt x="0" y="560"/>
                  <a:pt x="0" y="768"/>
                </a:cubicBezTo>
                <a:cubicBezTo>
                  <a:pt x="0" y="976"/>
                  <a:pt x="168" y="1120"/>
                  <a:pt x="192" y="1248"/>
                </a:cubicBezTo>
                <a:cubicBezTo>
                  <a:pt x="216" y="1376"/>
                  <a:pt x="88" y="1392"/>
                  <a:pt x="144" y="1536"/>
                </a:cubicBezTo>
                <a:cubicBezTo>
                  <a:pt x="200" y="1680"/>
                  <a:pt x="464" y="2016"/>
                  <a:pt x="528" y="2112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Text Box 74"/>
          <p:cNvSpPr txBox="1">
            <a:spLocks noChangeArrowheads="1"/>
          </p:cNvSpPr>
          <p:nvPr/>
        </p:nvSpPr>
        <p:spPr bwMode="auto">
          <a:xfrm>
            <a:off x="6553200" y="4429035"/>
            <a:ext cx="255711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low-level code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Explicitly committed to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a set of implementation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details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1" name="Line 75"/>
          <p:cNvSpPr>
            <a:spLocks noChangeShapeType="1"/>
          </p:cNvSpPr>
          <p:nvPr/>
        </p:nvSpPr>
        <p:spPr bwMode="auto">
          <a:xfrm>
            <a:off x="2057400" y="6096000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8" name="Group 77"/>
          <p:cNvGrpSpPr/>
          <p:nvPr/>
        </p:nvGrpSpPr>
        <p:grpSpPr>
          <a:xfrm>
            <a:off x="3810000" y="2590800"/>
            <a:ext cx="1524000" cy="533400"/>
            <a:chOff x="3810000" y="2590800"/>
            <a:chExt cx="1524000" cy="533400"/>
          </a:xfrm>
        </p:grpSpPr>
        <p:sp>
          <p:nvSpPr>
            <p:cNvPr id="75" name="Line 45"/>
            <p:cNvSpPr>
              <a:spLocks noChangeShapeType="1"/>
            </p:cNvSpPr>
            <p:nvPr/>
          </p:nvSpPr>
          <p:spPr bwMode="auto">
            <a:xfrm>
              <a:off x="4800600" y="2971800"/>
              <a:ext cx="533400" cy="152400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45"/>
            <p:cNvSpPr>
              <a:spLocks noChangeShapeType="1"/>
            </p:cNvSpPr>
            <p:nvPr/>
          </p:nvSpPr>
          <p:spPr bwMode="auto">
            <a:xfrm>
              <a:off x="4343400" y="2667000"/>
              <a:ext cx="304800" cy="228600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45"/>
            <p:cNvSpPr>
              <a:spLocks noChangeShapeType="1"/>
            </p:cNvSpPr>
            <p:nvPr/>
          </p:nvSpPr>
          <p:spPr bwMode="auto">
            <a:xfrm flipV="1">
              <a:off x="3810000" y="2590800"/>
              <a:ext cx="381000" cy="76200"/>
            </a:xfrm>
            <a:prstGeom prst="line">
              <a:avLst/>
            </a:prstGeom>
            <a:noFill/>
            <a:ln w="3175">
              <a:solidFill>
                <a:srgbClr val="808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9" name="Oval 49"/>
          <p:cNvSpPr>
            <a:spLocks noChangeArrowheads="1"/>
          </p:cNvSpPr>
          <p:nvPr/>
        </p:nvSpPr>
        <p:spPr bwMode="auto">
          <a:xfrm>
            <a:off x="2647122" y="3419061"/>
            <a:ext cx="228600" cy="228600"/>
          </a:xfrm>
          <a:prstGeom prst="ellipse">
            <a:avLst/>
          </a:prstGeom>
          <a:solidFill>
            <a:srgbClr val="009390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Oval 49"/>
          <p:cNvSpPr>
            <a:spLocks noChangeArrowheads="1"/>
          </p:cNvSpPr>
          <p:nvPr/>
        </p:nvSpPr>
        <p:spPr bwMode="auto">
          <a:xfrm>
            <a:off x="3104322" y="3154017"/>
            <a:ext cx="228600" cy="228600"/>
          </a:xfrm>
          <a:prstGeom prst="ellipse">
            <a:avLst/>
          </a:prstGeom>
          <a:solidFill>
            <a:srgbClr val="009390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Oval 49"/>
          <p:cNvSpPr>
            <a:spLocks noChangeArrowheads="1"/>
          </p:cNvSpPr>
          <p:nvPr/>
        </p:nvSpPr>
        <p:spPr bwMode="auto">
          <a:xfrm>
            <a:off x="3581400" y="2570922"/>
            <a:ext cx="228600" cy="228600"/>
          </a:xfrm>
          <a:prstGeom prst="ellipse">
            <a:avLst/>
          </a:prstGeom>
          <a:solidFill>
            <a:srgbClr val="009390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Line 51"/>
          <p:cNvSpPr>
            <a:spLocks noChangeShapeType="1"/>
          </p:cNvSpPr>
          <p:nvPr/>
        </p:nvSpPr>
        <p:spPr bwMode="auto">
          <a:xfrm flipV="1">
            <a:off x="2438400" y="3595468"/>
            <a:ext cx="228600" cy="252632"/>
          </a:xfrm>
          <a:prstGeom prst="line">
            <a:avLst/>
          </a:prstGeom>
          <a:noFill/>
          <a:ln w="28575">
            <a:solidFill>
              <a:srgbClr val="A5201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51"/>
          <p:cNvSpPr>
            <a:spLocks noChangeShapeType="1"/>
          </p:cNvSpPr>
          <p:nvPr/>
        </p:nvSpPr>
        <p:spPr bwMode="auto">
          <a:xfrm flipV="1">
            <a:off x="2881532" y="3366868"/>
            <a:ext cx="166468" cy="114300"/>
          </a:xfrm>
          <a:prstGeom prst="line">
            <a:avLst/>
          </a:prstGeom>
          <a:noFill/>
          <a:ln w="28575">
            <a:solidFill>
              <a:srgbClr val="A5201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51"/>
          <p:cNvSpPr>
            <a:spLocks noChangeShapeType="1"/>
          </p:cNvSpPr>
          <p:nvPr/>
        </p:nvSpPr>
        <p:spPr bwMode="auto">
          <a:xfrm flipV="1">
            <a:off x="3345766" y="2819400"/>
            <a:ext cx="311834" cy="304800"/>
          </a:xfrm>
          <a:prstGeom prst="line">
            <a:avLst/>
          </a:prstGeom>
          <a:noFill/>
          <a:ln w="28575">
            <a:solidFill>
              <a:srgbClr val="A5201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7" name="Group 86"/>
          <p:cNvGrpSpPr/>
          <p:nvPr/>
        </p:nvGrpSpPr>
        <p:grpSpPr>
          <a:xfrm>
            <a:off x="3810000" y="2590800"/>
            <a:ext cx="2357229" cy="536590"/>
            <a:chOff x="4000500" y="2174320"/>
            <a:chExt cx="2357229" cy="536590"/>
          </a:xfrm>
        </p:grpSpPr>
        <p:grpSp>
          <p:nvGrpSpPr>
            <p:cNvPr id="88" name="Group 87"/>
            <p:cNvGrpSpPr/>
            <p:nvPr/>
          </p:nvGrpSpPr>
          <p:grpSpPr>
            <a:xfrm>
              <a:off x="4000500" y="2174320"/>
              <a:ext cx="1524000" cy="533400"/>
              <a:chOff x="3810000" y="2590800"/>
              <a:chExt cx="1524000" cy="533400"/>
            </a:xfrm>
          </p:grpSpPr>
          <p:sp>
            <p:nvSpPr>
              <p:cNvPr id="90" name="Line 45"/>
              <p:cNvSpPr>
                <a:spLocks noChangeShapeType="1"/>
              </p:cNvSpPr>
              <p:nvPr/>
            </p:nvSpPr>
            <p:spPr bwMode="auto">
              <a:xfrm>
                <a:off x="4800600" y="2971800"/>
                <a:ext cx="533400" cy="152400"/>
              </a:xfrm>
              <a:prstGeom prst="line">
                <a:avLst/>
              </a:prstGeom>
              <a:noFill/>
              <a:ln w="19050">
                <a:solidFill>
                  <a:srgbClr val="A5201D"/>
                </a:solidFill>
                <a:round/>
                <a:headEnd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Line 45"/>
              <p:cNvSpPr>
                <a:spLocks noChangeShapeType="1"/>
              </p:cNvSpPr>
              <p:nvPr/>
            </p:nvSpPr>
            <p:spPr bwMode="auto">
              <a:xfrm>
                <a:off x="4343400" y="2667000"/>
                <a:ext cx="304800" cy="228600"/>
              </a:xfrm>
              <a:prstGeom prst="line">
                <a:avLst/>
              </a:prstGeom>
              <a:noFill/>
              <a:ln w="19050">
                <a:solidFill>
                  <a:srgbClr val="A5201D"/>
                </a:solidFill>
                <a:round/>
                <a:headEnd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Line 45"/>
              <p:cNvSpPr>
                <a:spLocks noChangeShapeType="1"/>
              </p:cNvSpPr>
              <p:nvPr/>
            </p:nvSpPr>
            <p:spPr bwMode="auto">
              <a:xfrm flipV="1">
                <a:off x="3810000" y="2590800"/>
                <a:ext cx="381000" cy="76200"/>
              </a:xfrm>
              <a:prstGeom prst="line">
                <a:avLst/>
              </a:prstGeom>
              <a:noFill/>
              <a:ln w="19050">
                <a:solidFill>
                  <a:srgbClr val="A5201D"/>
                </a:solidFill>
                <a:round/>
                <a:headEnd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9" name="Line 45"/>
            <p:cNvSpPr>
              <a:spLocks noChangeShapeType="1"/>
            </p:cNvSpPr>
            <p:nvPr/>
          </p:nvSpPr>
          <p:spPr bwMode="auto">
            <a:xfrm flipV="1">
              <a:off x="5748129" y="2482310"/>
              <a:ext cx="609600" cy="228600"/>
            </a:xfrm>
            <a:prstGeom prst="line">
              <a:avLst/>
            </a:prstGeom>
            <a:noFill/>
            <a:ln w="19050">
              <a:solidFill>
                <a:srgbClr val="A5201D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8857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6" grpId="1" animBg="1"/>
      <p:bldP spid="85" grpId="0" animBg="1"/>
      <p:bldP spid="85" grpId="1" animBg="1"/>
      <p:bldP spid="58" grpId="0" animBg="1"/>
      <p:bldP spid="58" grpId="1" animBg="1"/>
      <p:bldP spid="57" grpId="0" animBg="1"/>
      <p:bldP spid="66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Enabling abstractions with Synthesis</a:t>
            </a:r>
            <a:endParaRPr lang="en-US" dirty="0"/>
          </a:p>
        </p:txBody>
      </p:sp>
      <p:sp>
        <p:nvSpPr>
          <p:cNvPr id="4" name="Rectangle 99"/>
          <p:cNvSpPr>
            <a:spLocks noChangeAspect="1" noChangeArrowheads="1"/>
          </p:cNvSpPr>
          <p:nvPr/>
        </p:nvSpPr>
        <p:spPr bwMode="auto">
          <a:xfrm>
            <a:off x="7467600" y="2133600"/>
            <a:ext cx="3048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00"/>
          <p:cNvSpPr>
            <a:spLocks noChangeAspect="1" noChangeArrowheads="1"/>
          </p:cNvSpPr>
          <p:nvPr/>
        </p:nvSpPr>
        <p:spPr bwMode="auto">
          <a:xfrm>
            <a:off x="7772400" y="2133600"/>
            <a:ext cx="303213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01"/>
          <p:cNvSpPr>
            <a:spLocks noChangeAspect="1" noChangeArrowheads="1"/>
          </p:cNvSpPr>
          <p:nvPr/>
        </p:nvSpPr>
        <p:spPr bwMode="auto">
          <a:xfrm>
            <a:off x="7467600" y="1828800"/>
            <a:ext cx="304800" cy="304800"/>
          </a:xfrm>
          <a:prstGeom prst="rect">
            <a:avLst/>
          </a:prstGeom>
          <a:solidFill>
            <a:srgbClr val="D1E3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102"/>
          <p:cNvSpPr>
            <a:spLocks noChangeAspect="1" noChangeArrowheads="1"/>
          </p:cNvSpPr>
          <p:nvPr/>
        </p:nvSpPr>
        <p:spPr bwMode="auto">
          <a:xfrm>
            <a:off x="7772400" y="1828800"/>
            <a:ext cx="303213" cy="304800"/>
          </a:xfrm>
          <a:prstGeom prst="rect">
            <a:avLst/>
          </a:prstGeom>
          <a:solidFill>
            <a:srgbClr val="D1E3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103"/>
          <p:cNvSpPr>
            <a:spLocks noChangeAspect="1" noChangeArrowheads="1"/>
          </p:cNvSpPr>
          <p:nvPr/>
        </p:nvSpPr>
        <p:spPr bwMode="auto">
          <a:xfrm>
            <a:off x="7467600" y="1524000"/>
            <a:ext cx="304800" cy="304800"/>
          </a:xfrm>
          <a:prstGeom prst="rect">
            <a:avLst/>
          </a:prstGeom>
          <a:solidFill>
            <a:srgbClr val="D1E3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104"/>
          <p:cNvSpPr>
            <a:spLocks noChangeAspect="1" noChangeArrowheads="1"/>
          </p:cNvSpPr>
          <p:nvPr/>
        </p:nvSpPr>
        <p:spPr bwMode="auto">
          <a:xfrm>
            <a:off x="7772400" y="1524000"/>
            <a:ext cx="303213" cy="304800"/>
          </a:xfrm>
          <a:prstGeom prst="rect">
            <a:avLst/>
          </a:prstGeom>
          <a:solidFill>
            <a:srgbClr val="D1E3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105"/>
          <p:cNvSpPr>
            <a:spLocks noChangeAspect="1" noChangeArrowheads="1"/>
          </p:cNvSpPr>
          <p:nvPr/>
        </p:nvSpPr>
        <p:spPr bwMode="auto">
          <a:xfrm>
            <a:off x="8077200" y="2133600"/>
            <a:ext cx="3048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6"/>
          <p:cNvSpPr>
            <a:spLocks noChangeAspect="1" noChangeArrowheads="1"/>
          </p:cNvSpPr>
          <p:nvPr/>
        </p:nvSpPr>
        <p:spPr bwMode="auto">
          <a:xfrm>
            <a:off x="8382000" y="2133600"/>
            <a:ext cx="303213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07"/>
          <p:cNvSpPr>
            <a:spLocks noChangeAspect="1" noChangeArrowheads="1"/>
          </p:cNvSpPr>
          <p:nvPr/>
        </p:nvSpPr>
        <p:spPr bwMode="auto">
          <a:xfrm>
            <a:off x="8077200" y="1828800"/>
            <a:ext cx="304800" cy="304800"/>
          </a:xfrm>
          <a:prstGeom prst="rect">
            <a:avLst/>
          </a:prstGeom>
          <a:solidFill>
            <a:srgbClr val="D1E3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08"/>
          <p:cNvSpPr>
            <a:spLocks noChangeAspect="1" noChangeArrowheads="1"/>
          </p:cNvSpPr>
          <p:nvPr/>
        </p:nvSpPr>
        <p:spPr bwMode="auto">
          <a:xfrm>
            <a:off x="8382000" y="1828800"/>
            <a:ext cx="303213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09"/>
          <p:cNvSpPr>
            <a:spLocks noChangeAspect="1" noChangeArrowheads="1"/>
          </p:cNvSpPr>
          <p:nvPr/>
        </p:nvSpPr>
        <p:spPr bwMode="auto">
          <a:xfrm>
            <a:off x="8077200" y="1524000"/>
            <a:ext cx="304800" cy="304800"/>
          </a:xfrm>
          <a:prstGeom prst="rect">
            <a:avLst/>
          </a:prstGeom>
          <a:solidFill>
            <a:srgbClr val="D1E3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10"/>
          <p:cNvSpPr>
            <a:spLocks noChangeAspect="1" noChangeArrowheads="1"/>
          </p:cNvSpPr>
          <p:nvPr/>
        </p:nvSpPr>
        <p:spPr bwMode="auto">
          <a:xfrm>
            <a:off x="8382000" y="1524000"/>
            <a:ext cx="303213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93"/>
          <p:cNvSpPr>
            <a:spLocks noChangeAspect="1" noChangeArrowheads="1"/>
          </p:cNvSpPr>
          <p:nvPr/>
        </p:nvSpPr>
        <p:spPr bwMode="auto">
          <a:xfrm>
            <a:off x="5638800" y="2133600"/>
            <a:ext cx="3048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94"/>
          <p:cNvSpPr>
            <a:spLocks noChangeAspect="1" noChangeArrowheads="1"/>
          </p:cNvSpPr>
          <p:nvPr/>
        </p:nvSpPr>
        <p:spPr bwMode="auto">
          <a:xfrm>
            <a:off x="5943600" y="2133600"/>
            <a:ext cx="303213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95"/>
          <p:cNvSpPr>
            <a:spLocks noChangeAspect="1" noChangeArrowheads="1"/>
          </p:cNvSpPr>
          <p:nvPr/>
        </p:nvSpPr>
        <p:spPr bwMode="auto">
          <a:xfrm>
            <a:off x="5638800" y="1828800"/>
            <a:ext cx="3048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96"/>
          <p:cNvSpPr>
            <a:spLocks noChangeAspect="1" noChangeArrowheads="1"/>
          </p:cNvSpPr>
          <p:nvPr/>
        </p:nvSpPr>
        <p:spPr bwMode="auto">
          <a:xfrm>
            <a:off x="5943600" y="1828800"/>
            <a:ext cx="303213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97"/>
          <p:cNvSpPr>
            <a:spLocks noChangeAspect="1" noChangeArrowheads="1"/>
          </p:cNvSpPr>
          <p:nvPr/>
        </p:nvSpPr>
        <p:spPr bwMode="auto">
          <a:xfrm>
            <a:off x="5638800" y="1524000"/>
            <a:ext cx="3048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98"/>
          <p:cNvSpPr>
            <a:spLocks noChangeAspect="1" noChangeArrowheads="1"/>
          </p:cNvSpPr>
          <p:nvPr/>
        </p:nvSpPr>
        <p:spPr bwMode="auto">
          <a:xfrm>
            <a:off x="5943600" y="1524000"/>
            <a:ext cx="303213" cy="304800"/>
          </a:xfrm>
          <a:prstGeom prst="rect">
            <a:avLst/>
          </a:prstGeom>
          <a:solidFill>
            <a:srgbClr val="D1E3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78"/>
          <p:cNvSpPr>
            <a:spLocks noChangeAspect="1" noChangeArrowheads="1"/>
          </p:cNvSpPr>
          <p:nvPr/>
        </p:nvSpPr>
        <p:spPr bwMode="auto">
          <a:xfrm>
            <a:off x="6249988" y="2133600"/>
            <a:ext cx="3048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79"/>
          <p:cNvSpPr>
            <a:spLocks noChangeAspect="1" noChangeArrowheads="1"/>
          </p:cNvSpPr>
          <p:nvPr/>
        </p:nvSpPr>
        <p:spPr bwMode="auto">
          <a:xfrm>
            <a:off x="6554788" y="2133600"/>
            <a:ext cx="3048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80"/>
          <p:cNvSpPr>
            <a:spLocks noChangeAspect="1" noChangeArrowheads="1"/>
          </p:cNvSpPr>
          <p:nvPr/>
        </p:nvSpPr>
        <p:spPr bwMode="auto">
          <a:xfrm>
            <a:off x="6859588" y="2133600"/>
            <a:ext cx="3048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81"/>
          <p:cNvSpPr>
            <a:spLocks noChangeAspect="1" noChangeArrowheads="1"/>
          </p:cNvSpPr>
          <p:nvPr/>
        </p:nvSpPr>
        <p:spPr bwMode="auto">
          <a:xfrm>
            <a:off x="7164388" y="2133600"/>
            <a:ext cx="303212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82"/>
          <p:cNvSpPr>
            <a:spLocks noChangeAspect="1" noChangeArrowheads="1"/>
          </p:cNvSpPr>
          <p:nvPr/>
        </p:nvSpPr>
        <p:spPr bwMode="auto">
          <a:xfrm>
            <a:off x="6249988" y="1828800"/>
            <a:ext cx="304800" cy="304800"/>
          </a:xfrm>
          <a:prstGeom prst="rect">
            <a:avLst/>
          </a:prstGeom>
          <a:solidFill>
            <a:srgbClr val="D1E3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83"/>
          <p:cNvSpPr>
            <a:spLocks noChangeAspect="1" noChangeArrowheads="1"/>
          </p:cNvSpPr>
          <p:nvPr/>
        </p:nvSpPr>
        <p:spPr bwMode="auto">
          <a:xfrm>
            <a:off x="6554788" y="1828800"/>
            <a:ext cx="304800" cy="304800"/>
          </a:xfrm>
          <a:prstGeom prst="rect">
            <a:avLst/>
          </a:prstGeom>
          <a:solidFill>
            <a:srgbClr val="D1E3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84"/>
          <p:cNvSpPr>
            <a:spLocks noChangeAspect="1" noChangeArrowheads="1"/>
          </p:cNvSpPr>
          <p:nvPr/>
        </p:nvSpPr>
        <p:spPr bwMode="auto">
          <a:xfrm>
            <a:off x="6859588" y="1828800"/>
            <a:ext cx="304800" cy="304800"/>
          </a:xfrm>
          <a:prstGeom prst="rect">
            <a:avLst/>
          </a:prstGeom>
          <a:solidFill>
            <a:srgbClr val="D1E3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85"/>
          <p:cNvSpPr>
            <a:spLocks noChangeAspect="1" noChangeArrowheads="1"/>
          </p:cNvSpPr>
          <p:nvPr/>
        </p:nvSpPr>
        <p:spPr bwMode="auto">
          <a:xfrm>
            <a:off x="7164388" y="1828800"/>
            <a:ext cx="303212" cy="304800"/>
          </a:xfrm>
          <a:prstGeom prst="rect">
            <a:avLst/>
          </a:prstGeom>
          <a:solidFill>
            <a:srgbClr val="D1E3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86"/>
          <p:cNvSpPr>
            <a:spLocks noChangeAspect="1" noChangeArrowheads="1"/>
          </p:cNvSpPr>
          <p:nvPr/>
        </p:nvSpPr>
        <p:spPr bwMode="auto">
          <a:xfrm>
            <a:off x="6249988" y="1524000"/>
            <a:ext cx="304800" cy="304800"/>
          </a:xfrm>
          <a:prstGeom prst="rect">
            <a:avLst/>
          </a:prstGeom>
          <a:solidFill>
            <a:srgbClr val="D1E3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87"/>
          <p:cNvSpPr>
            <a:spLocks noChangeAspect="1" noChangeArrowheads="1"/>
          </p:cNvSpPr>
          <p:nvPr/>
        </p:nvSpPr>
        <p:spPr bwMode="auto">
          <a:xfrm>
            <a:off x="6554788" y="1524000"/>
            <a:ext cx="304800" cy="304800"/>
          </a:xfrm>
          <a:prstGeom prst="rect">
            <a:avLst/>
          </a:prstGeom>
          <a:solidFill>
            <a:srgbClr val="D1E3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88"/>
          <p:cNvSpPr>
            <a:spLocks noChangeAspect="1" noChangeArrowheads="1"/>
          </p:cNvSpPr>
          <p:nvPr/>
        </p:nvSpPr>
        <p:spPr bwMode="auto">
          <a:xfrm>
            <a:off x="6859588" y="1524000"/>
            <a:ext cx="304800" cy="304800"/>
          </a:xfrm>
          <a:prstGeom prst="rect">
            <a:avLst/>
          </a:prstGeom>
          <a:solidFill>
            <a:srgbClr val="D1E3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89"/>
          <p:cNvSpPr>
            <a:spLocks noChangeAspect="1" noChangeArrowheads="1"/>
          </p:cNvSpPr>
          <p:nvPr/>
        </p:nvSpPr>
        <p:spPr bwMode="auto">
          <a:xfrm>
            <a:off x="7164388" y="1524000"/>
            <a:ext cx="303212" cy="304800"/>
          </a:xfrm>
          <a:prstGeom prst="rect">
            <a:avLst/>
          </a:prstGeom>
          <a:solidFill>
            <a:srgbClr val="D1E3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" name="Group 90"/>
          <p:cNvGrpSpPr>
            <a:grpSpLocks noChangeAspect="1"/>
          </p:cNvGrpSpPr>
          <p:nvPr/>
        </p:nvGrpSpPr>
        <p:grpSpPr bwMode="auto">
          <a:xfrm>
            <a:off x="5791200" y="1981200"/>
            <a:ext cx="609600" cy="304800"/>
            <a:chOff x="1536" y="1392"/>
            <a:chExt cx="192" cy="96"/>
          </a:xfrm>
        </p:grpSpPr>
        <p:sp>
          <p:nvSpPr>
            <p:cNvPr id="35" name="Line 91"/>
            <p:cNvSpPr>
              <a:spLocks noChangeAspect="1" noChangeShapeType="1"/>
            </p:cNvSpPr>
            <p:nvPr/>
          </p:nvSpPr>
          <p:spPr bwMode="auto">
            <a:xfrm flipH="1">
              <a:off x="1536" y="1392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92"/>
            <p:cNvSpPr>
              <a:spLocks noChangeAspect="1" noChangeShapeType="1"/>
            </p:cNvSpPr>
            <p:nvPr/>
          </p:nvSpPr>
          <p:spPr bwMode="auto">
            <a:xfrm>
              <a:off x="1632" y="1392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7" name="Group 117"/>
          <p:cNvGrpSpPr>
            <a:grpSpLocks noChangeAspect="1"/>
          </p:cNvGrpSpPr>
          <p:nvPr/>
        </p:nvGrpSpPr>
        <p:grpSpPr bwMode="auto">
          <a:xfrm>
            <a:off x="5791200" y="1676400"/>
            <a:ext cx="609600" cy="304800"/>
            <a:chOff x="1536" y="1392"/>
            <a:chExt cx="192" cy="96"/>
          </a:xfrm>
        </p:grpSpPr>
        <p:sp>
          <p:nvSpPr>
            <p:cNvPr id="38" name="Line 118"/>
            <p:cNvSpPr>
              <a:spLocks noChangeAspect="1" noChangeShapeType="1"/>
            </p:cNvSpPr>
            <p:nvPr/>
          </p:nvSpPr>
          <p:spPr bwMode="auto">
            <a:xfrm flipH="1">
              <a:off x="1536" y="1392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119"/>
            <p:cNvSpPr>
              <a:spLocks noChangeAspect="1" noChangeShapeType="1"/>
            </p:cNvSpPr>
            <p:nvPr/>
          </p:nvSpPr>
          <p:spPr bwMode="auto">
            <a:xfrm>
              <a:off x="1632" y="1392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" name="Rectangle 140"/>
          <p:cNvSpPr>
            <a:spLocks noChangeAspect="1" noChangeArrowheads="1"/>
          </p:cNvSpPr>
          <p:nvPr/>
        </p:nvSpPr>
        <p:spPr bwMode="auto">
          <a:xfrm>
            <a:off x="7467600" y="1219200"/>
            <a:ext cx="304800" cy="304800"/>
          </a:xfrm>
          <a:prstGeom prst="rect">
            <a:avLst/>
          </a:prstGeom>
          <a:solidFill>
            <a:srgbClr val="D1E3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141"/>
          <p:cNvSpPr>
            <a:spLocks noChangeAspect="1" noChangeArrowheads="1"/>
          </p:cNvSpPr>
          <p:nvPr/>
        </p:nvSpPr>
        <p:spPr bwMode="auto">
          <a:xfrm>
            <a:off x="7772400" y="1219200"/>
            <a:ext cx="303213" cy="304800"/>
          </a:xfrm>
          <a:prstGeom prst="rect">
            <a:avLst/>
          </a:prstGeom>
          <a:solidFill>
            <a:srgbClr val="D1E3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142"/>
          <p:cNvSpPr>
            <a:spLocks noChangeAspect="1" noChangeArrowheads="1"/>
          </p:cNvSpPr>
          <p:nvPr/>
        </p:nvSpPr>
        <p:spPr bwMode="auto">
          <a:xfrm>
            <a:off x="8077200" y="1219200"/>
            <a:ext cx="304800" cy="304800"/>
          </a:xfrm>
          <a:prstGeom prst="rect">
            <a:avLst/>
          </a:prstGeom>
          <a:solidFill>
            <a:srgbClr val="D1E3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143"/>
          <p:cNvSpPr>
            <a:spLocks noChangeAspect="1" noChangeArrowheads="1"/>
          </p:cNvSpPr>
          <p:nvPr/>
        </p:nvSpPr>
        <p:spPr bwMode="auto">
          <a:xfrm>
            <a:off x="8382000" y="1219200"/>
            <a:ext cx="303213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144"/>
          <p:cNvSpPr>
            <a:spLocks noChangeAspect="1" noChangeArrowheads="1"/>
          </p:cNvSpPr>
          <p:nvPr/>
        </p:nvSpPr>
        <p:spPr bwMode="auto">
          <a:xfrm>
            <a:off x="5638800" y="1219200"/>
            <a:ext cx="3048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145"/>
          <p:cNvSpPr>
            <a:spLocks noChangeAspect="1" noChangeArrowheads="1"/>
          </p:cNvSpPr>
          <p:nvPr/>
        </p:nvSpPr>
        <p:spPr bwMode="auto">
          <a:xfrm>
            <a:off x="5943600" y="1219200"/>
            <a:ext cx="303213" cy="304800"/>
          </a:xfrm>
          <a:prstGeom prst="rect">
            <a:avLst/>
          </a:prstGeom>
          <a:solidFill>
            <a:srgbClr val="D1E3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146"/>
          <p:cNvSpPr>
            <a:spLocks noChangeAspect="1" noChangeArrowheads="1"/>
          </p:cNvSpPr>
          <p:nvPr/>
        </p:nvSpPr>
        <p:spPr bwMode="auto">
          <a:xfrm>
            <a:off x="6249988" y="1219200"/>
            <a:ext cx="304800" cy="304800"/>
          </a:xfrm>
          <a:prstGeom prst="rect">
            <a:avLst/>
          </a:prstGeom>
          <a:solidFill>
            <a:srgbClr val="D1E3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147"/>
          <p:cNvSpPr>
            <a:spLocks noChangeAspect="1" noChangeArrowheads="1"/>
          </p:cNvSpPr>
          <p:nvPr/>
        </p:nvSpPr>
        <p:spPr bwMode="auto">
          <a:xfrm>
            <a:off x="6554788" y="1219200"/>
            <a:ext cx="304800" cy="304800"/>
          </a:xfrm>
          <a:prstGeom prst="rect">
            <a:avLst/>
          </a:prstGeom>
          <a:solidFill>
            <a:srgbClr val="D1E3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148"/>
          <p:cNvSpPr>
            <a:spLocks noChangeAspect="1" noChangeArrowheads="1"/>
          </p:cNvSpPr>
          <p:nvPr/>
        </p:nvSpPr>
        <p:spPr bwMode="auto">
          <a:xfrm>
            <a:off x="6859588" y="1219200"/>
            <a:ext cx="304800" cy="304800"/>
          </a:xfrm>
          <a:prstGeom prst="rect">
            <a:avLst/>
          </a:prstGeom>
          <a:solidFill>
            <a:srgbClr val="D1E3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149"/>
          <p:cNvSpPr>
            <a:spLocks noChangeAspect="1" noChangeArrowheads="1"/>
          </p:cNvSpPr>
          <p:nvPr/>
        </p:nvSpPr>
        <p:spPr bwMode="auto">
          <a:xfrm>
            <a:off x="7164388" y="1219200"/>
            <a:ext cx="303212" cy="304800"/>
          </a:xfrm>
          <a:prstGeom prst="rect">
            <a:avLst/>
          </a:prstGeom>
          <a:solidFill>
            <a:srgbClr val="D1E3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0" name="Group 150"/>
          <p:cNvGrpSpPr>
            <a:grpSpLocks noChangeAspect="1"/>
          </p:cNvGrpSpPr>
          <p:nvPr/>
        </p:nvGrpSpPr>
        <p:grpSpPr bwMode="auto">
          <a:xfrm>
            <a:off x="5791200" y="1371600"/>
            <a:ext cx="609600" cy="304800"/>
            <a:chOff x="1536" y="1392"/>
            <a:chExt cx="192" cy="96"/>
          </a:xfrm>
        </p:grpSpPr>
        <p:sp>
          <p:nvSpPr>
            <p:cNvPr id="51" name="Line 151"/>
            <p:cNvSpPr>
              <a:spLocks noChangeAspect="1" noChangeShapeType="1"/>
            </p:cNvSpPr>
            <p:nvPr/>
          </p:nvSpPr>
          <p:spPr bwMode="auto">
            <a:xfrm flipH="1">
              <a:off x="1536" y="1392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152"/>
            <p:cNvSpPr>
              <a:spLocks noChangeAspect="1" noChangeShapeType="1"/>
            </p:cNvSpPr>
            <p:nvPr/>
          </p:nvSpPr>
          <p:spPr bwMode="auto">
            <a:xfrm>
              <a:off x="1632" y="1392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57200" y="2438400"/>
            <a:ext cx="35415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Writing the Kernel:</a:t>
            </a:r>
            <a:endParaRPr lang="en-US" sz="32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704737" y="3178076"/>
            <a:ext cx="75430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void </a:t>
            </a:r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seqKernel(Grid </a:t>
            </a:r>
            <a:r>
              <a:rPr lang="nb-NO" b="1" dirty="0">
                <a:solidFill>
                  <a:srgbClr val="000000"/>
                </a:solidFill>
                <a:latin typeface="Courier New"/>
              </a:rPr>
              <a:t>g){</a:t>
            </a:r>
            <a:endParaRPr lang="nb-NO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    sten</a:t>
            </a:r>
            <a:r>
              <a:rPr lang="nb-NO" b="1" dirty="0">
                <a:solidFill>
                  <a:srgbClr val="000000"/>
                </a:solidFill>
                <a:latin typeface="Courier New"/>
              </a:rPr>
              <a:t>(|Cell| c){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double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v1 =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getValue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getNeighbor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(c, -1, -1));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double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v2 =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getValue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getNeighbor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(c, -1, 1));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setValue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(c,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(v1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+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v2)/2);</a:t>
            </a:r>
            <a:endParaRPr lang="en-US" dirty="0">
              <a:solidFill>
                <a:srgbClr val="000000"/>
              </a:solidFill>
              <a:latin typeface="Courier New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time_iterator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(g, cell)</a:t>
            </a:r>
            <a:endParaRPr lang="en-US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/>
              </a:rPr>
              <a:t>}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   </a:t>
            </a:r>
            <a:endParaRPr lang="en-US" b="1" dirty="0">
              <a:solidFill>
                <a:srgbClr val="000000"/>
              </a:solidFill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213896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771E-6 L 0.03333 2.9771E-6 " pathEditMode="relative" rAng="0" ptsTypes="AA">
                                      <p:cBhvr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82 2.9771E-6 L 0.06667 2.9771E-6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667 2.9771E-6 L 0.1 2.9771E-6 " pathEditMode="relative" rAng="0" ptsTypes="AA">
                                      <p:cBhvr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 2.9771E-6 L 0.13334 2.9771E-6 " pathEditMode="relative" rAng="0" ptsTypes="AA">
                                      <p:cBhvr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334 2.9771E-6 L 0.16667 2.9771E-6 " pathEditMode="relative" rAng="0" ptsTypes="AA">
                                      <p:cBhvr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667 2.9771E-6 L 0.2 2.9771E-6 " pathEditMode="relative" rAng="0" ptsTypes="AA">
                                      <p:cBhvr>
                                        <p:cTn id="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1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 2.9771E-6 L 0.23334 2.9771E-6 " pathEditMode="relative" rAng="0" ptsTypes="AA">
                                      <p:cBhvr>
                                        <p:cTn id="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1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2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600"/>
                            </p:stCondLst>
                            <p:childTnLst>
                              <p:par>
                                <p:cTn id="7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771E-6 L 0.03333 2.9771E-6 " pathEditMode="relative" rAng="0" ptsTypes="AA">
                                      <p:cBhvr>
                                        <p:cTn id="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100"/>
                            </p:stCondLst>
                            <p:childTnLst>
                              <p:par>
                                <p:cTn id="78" presetID="1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0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100"/>
                            </p:stCondLst>
                            <p:childTnLst>
                              <p:par>
                                <p:cTn id="8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82 2.9771E-6 L 0.06667 2.9771E-6 " pathEditMode="relative" rAng="0" ptsTypes="AA">
                                      <p:cBhvr>
                                        <p:cTn id="8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600"/>
                            </p:stCondLst>
                            <p:childTnLst>
                              <p:par>
                                <p:cTn id="86" presetID="1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8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600"/>
                            </p:stCondLst>
                            <p:childTnLst>
                              <p:par>
                                <p:cTn id="9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667 2.9771E-6 L 0.1 2.9771E-6 " pathEditMode="relative" rAng="0" ptsTypes="AA">
                                      <p:cBhvr>
                                        <p:cTn id="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100"/>
                            </p:stCondLst>
                            <p:childTnLst>
                              <p:par>
                                <p:cTn id="94" presetID="1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6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100"/>
                            </p:stCondLst>
                            <p:childTnLst>
                              <p:par>
                                <p:cTn id="9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 2.9771E-6 L 0.13334 2.9771E-6 " pathEditMode="relative" rAng="0" ptsTypes="AA">
                                      <p:cBhvr>
                                        <p:cTn id="10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600"/>
                            </p:stCondLst>
                            <p:childTnLst>
                              <p:par>
                                <p:cTn id="102" presetID="1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4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600"/>
                            </p:stCondLst>
                            <p:childTnLst>
                              <p:par>
                                <p:cTn id="10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334 2.9771E-6 L 0.16667 2.9771E-6 " pathEditMode="relative" rAng="0" ptsTypes="AA">
                                      <p:cBhvr>
                                        <p:cTn id="10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6100"/>
                            </p:stCondLst>
                            <p:childTnLst>
                              <p:par>
                                <p:cTn id="110" presetID="1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2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6100"/>
                            </p:stCondLst>
                            <p:childTnLst>
                              <p:par>
                                <p:cTn id="11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667 2.9771E-6 L 0.2 2.9771E-6 " pathEditMode="relative" rAng="0" ptsTypes="AA">
                                      <p:cBhvr>
                                        <p:cTn id="1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6600"/>
                            </p:stCondLst>
                            <p:childTnLst>
                              <p:par>
                                <p:cTn id="118" presetID="1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6600"/>
                            </p:stCondLst>
                            <p:childTnLst>
                              <p:par>
                                <p:cTn id="12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 2.9771E-6 L 0.23334 2.9771E-6 " pathEditMode="relative" rAng="0" ptsTypes="AA">
                                      <p:cBhvr>
                                        <p:cTn id="1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7100"/>
                            </p:stCondLst>
                            <p:childTnLst>
                              <p:par>
                                <p:cTn id="126" presetID="1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8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7100"/>
                            </p:stCondLst>
                            <p:childTnLst>
                              <p:par>
                                <p:cTn id="131" presetID="1" presetClass="exit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7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7200"/>
                            </p:stCondLst>
                            <p:childTnLst>
                              <p:par>
                                <p:cTn id="14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771E-6 L 0.03333 2.9771E-6 " pathEditMode="relative" rAng="0" ptsTypes="AA">
                                      <p:cBhvr>
                                        <p:cTn id="14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7700"/>
                            </p:stCondLst>
                            <p:childTnLst>
                              <p:par>
                                <p:cTn id="143" presetID="1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5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7700"/>
                            </p:stCondLst>
                            <p:childTnLst>
                              <p:par>
                                <p:cTn id="14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82 2.9771E-6 L 0.06667 2.9771E-6 " pathEditMode="relative" rAng="0" ptsTypes="AA">
                                      <p:cBhvr>
                                        <p:cTn id="1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8200"/>
                            </p:stCondLst>
                            <p:childTnLst>
                              <p:par>
                                <p:cTn id="151" presetID="1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8200"/>
                            </p:stCondLst>
                            <p:childTnLst>
                              <p:par>
                                <p:cTn id="15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667 2.9771E-6 L 0.1 2.9771E-6 " pathEditMode="relative" rAng="0" ptsTypes="AA">
                                      <p:cBhvr>
                                        <p:cTn id="15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8700"/>
                            </p:stCondLst>
                            <p:childTnLst>
                              <p:par>
                                <p:cTn id="159" presetID="1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1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8700"/>
                            </p:stCondLst>
                            <p:childTnLst>
                              <p:par>
                                <p:cTn id="16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 2.9771E-6 L 0.13334 2.9771E-6 " pathEditMode="relative" rAng="0" ptsTypes="AA">
                                      <p:cBhvr>
                                        <p:cTn id="16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9200"/>
                            </p:stCondLst>
                            <p:childTnLst>
                              <p:par>
                                <p:cTn id="167" presetID="1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9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9200"/>
                            </p:stCondLst>
                            <p:childTnLst>
                              <p:par>
                                <p:cTn id="17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334 2.9771E-6 L 0.16667 2.9771E-6 " pathEditMode="relative" rAng="0" ptsTypes="AA">
                                      <p:cBhvr>
                                        <p:cTn id="17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9700"/>
                            </p:stCondLst>
                            <p:childTnLst>
                              <p:par>
                                <p:cTn id="175" presetID="1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7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9700"/>
                            </p:stCondLst>
                            <p:childTnLst>
                              <p:par>
                                <p:cTn id="18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667 2.9771E-6 L 0.2 2.9771E-6 " pathEditMode="relative" rAng="0" ptsTypes="AA">
                                      <p:cBhvr>
                                        <p:cTn id="18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0200"/>
                            </p:stCondLst>
                            <p:childTnLst>
                              <p:par>
                                <p:cTn id="183" presetID="1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5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0200"/>
                            </p:stCondLst>
                            <p:childTnLst>
                              <p:par>
                                <p:cTn id="18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 2.9771E-6 L 0.23334 2.9771E-6 " pathEditMode="relative" rAng="0" ptsTypes="AA">
                                      <p:cBhvr>
                                        <p:cTn id="18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0700"/>
                            </p:stCondLst>
                            <p:childTnLst>
                              <p:par>
                                <p:cTn id="191" presetID="1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3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4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267200" y="3810000"/>
            <a:ext cx="4876800" cy="16002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 and Cell library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1457235"/>
            <a:ext cx="6477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</a:rPr>
              <a:t>time_iterator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(Grid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g, fun f){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N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g.n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T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g.t;</a:t>
            </a:r>
            <a:endParaRPr lang="en-US" dirty="0">
              <a:solidFill>
                <a:srgbClr val="000000"/>
              </a:solidFill>
              <a:latin typeface="Courier New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ofst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= ??;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ourier New"/>
              </a:rPr>
              <a:t>minimize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ofst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ofst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&lt;T-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ofst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 ++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){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j=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ofst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j&lt;N-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ofst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 ++j){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        f(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getCell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(g,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, j) );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    }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}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743200" y="2329542"/>
            <a:ext cx="304800" cy="304800"/>
          </a:xfrm>
          <a:prstGeom prst="ellipse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19600" y="3996391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Offset is left for the synthesizer to discover</a:t>
            </a:r>
          </a:p>
          <a:p>
            <a:r>
              <a:rPr lang="en-US" dirty="0" smtClean="0"/>
              <a:t>This simplifies the interface making library easier to use</a:t>
            </a:r>
          </a:p>
          <a:p>
            <a:r>
              <a:rPr lang="en-US" dirty="0" smtClean="0"/>
              <a:t>Eliminates one common source of errors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380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C00000"/>
      </a:dk2>
      <a:lt2>
        <a:srgbClr val="F2F2F2"/>
      </a:lt2>
      <a:accent1>
        <a:srgbClr val="339933"/>
      </a:accent1>
      <a:accent2>
        <a:srgbClr val="B2B2B2"/>
      </a:accent2>
      <a:accent3>
        <a:srgbClr val="A50021"/>
      </a:accent3>
      <a:accent4>
        <a:srgbClr val="00206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OETheme">
      <a:majorFont>
        <a:latin typeface="Kozuka Gothic Pro M"/>
        <a:ea typeface=""/>
        <a:cs typeface=""/>
      </a:majorFont>
      <a:minorFont>
        <a:latin typeface="Canda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39897</TotalTime>
  <Words>1261</Words>
  <Application>Microsoft Office PowerPoint</Application>
  <PresentationFormat>On-screen Show (4:3)</PresentationFormat>
  <Paragraphs>232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Enabling Refinement with Synthesis</vt:lpstr>
      <vt:lpstr>The Programming Model Conundrum</vt:lpstr>
      <vt:lpstr>Traditional Compiler Approach</vt:lpstr>
      <vt:lpstr>Traditional Compiler Approach</vt:lpstr>
      <vt:lpstr>Interactive Refinement 1</vt:lpstr>
      <vt:lpstr>Interactive Refinement 1</vt:lpstr>
      <vt:lpstr>Sketch Based Refinement</vt:lpstr>
      <vt:lpstr>Enabling abstractions with Synthesis</vt:lpstr>
      <vt:lpstr>Grid and Cell library</vt:lpstr>
      <vt:lpstr>Distribution</vt:lpstr>
      <vt:lpstr>Distributed Refinement</vt:lpstr>
      <vt:lpstr>Distributed Refinement</vt:lpstr>
      <vt:lpstr>Distributed Refinement</vt:lpstr>
      <vt:lpstr>Describing equivalence</vt:lpstr>
      <vt:lpstr>Example Continued</vt:lpstr>
      <vt:lpstr>Example Continued</vt:lpstr>
      <vt:lpstr>Distributed Refinement</vt:lpstr>
      <vt:lpstr>Further refinement</vt:lpstr>
      <vt:lpstr>Generators + Synthesis</vt:lpstr>
      <vt:lpstr>Synthesis for a DSL</vt:lpstr>
      <vt:lpstr>Example</vt:lpstr>
      <vt:lpstr>Example</vt:lpstr>
      <vt:lpstr>Example</vt:lpstr>
      <vt:lpstr>Open Challenges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asolar</dc:creator>
  <cp:lastModifiedBy>asolar</cp:lastModifiedBy>
  <cp:revision>181</cp:revision>
  <dcterms:created xsi:type="dcterms:W3CDTF">2011-07-14T19:49:03Z</dcterms:created>
  <dcterms:modified xsi:type="dcterms:W3CDTF">2013-03-20T20:03:22Z</dcterms:modified>
</cp:coreProperties>
</file>