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jpeg" ContentType="image/jpeg"/>
  <Default Extension="wdp" ContentType="image/vnd.ms-photo"/>
  <Default Extension="png" ContentType="image/png"/>
  <Default Extension="bin" ContentType="application/vnd.openxmlformats-officedocument.presentationml.printerSettings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handoutMasterIdLst>
    <p:handoutMasterId r:id="rId23"/>
  </p:handoutMasterIdLst>
  <p:sldIdLst>
    <p:sldId id="847" r:id="rId2"/>
    <p:sldId id="848" r:id="rId3"/>
    <p:sldId id="887" r:id="rId4"/>
    <p:sldId id="689" r:id="rId5"/>
    <p:sldId id="898" r:id="rId6"/>
    <p:sldId id="914" r:id="rId7"/>
    <p:sldId id="850" r:id="rId8"/>
    <p:sldId id="869" r:id="rId9"/>
    <p:sldId id="871" r:id="rId10"/>
    <p:sldId id="870" r:id="rId11"/>
    <p:sldId id="902" r:id="rId12"/>
    <p:sldId id="909" r:id="rId13"/>
    <p:sldId id="781" r:id="rId14"/>
    <p:sldId id="903" r:id="rId15"/>
    <p:sldId id="911" r:id="rId16"/>
    <p:sldId id="908" r:id="rId17"/>
    <p:sldId id="800" r:id="rId18"/>
    <p:sldId id="910" r:id="rId19"/>
    <p:sldId id="913" r:id="rId20"/>
    <p:sldId id="837" r:id="rId21"/>
  </p:sldIdLst>
  <p:sldSz cx="9144000" cy="6858000" type="letter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rgbClr val="0033CC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90B0D6"/>
    <a:srgbClr val="99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heme" Target="theme/theme1.xml"/><Relationship Id="rId14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28" Type="http://schemas.openxmlformats.org/officeDocument/2006/relationships/tableStyles" Target="tableStyles.xml"/><Relationship Id="rId26" Type="http://schemas.openxmlformats.org/officeDocument/2006/relationships/viewProps" Target="viewProp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573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1675"/>
            <a:ext cx="4618037" cy="3463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33975" cy="417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658" tIns="45025" rIns="91658" bIns="450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065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6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2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502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4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58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67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27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50000">
              <a:srgbClr val="90B0D6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"/>
          <p:cNvGrpSpPr>
            <a:grpSpLocks/>
          </p:cNvGrpSpPr>
          <p:nvPr/>
        </p:nvGrpSpPr>
        <p:grpSpPr bwMode="auto">
          <a:xfrm>
            <a:off x="3673475" y="979488"/>
            <a:ext cx="5308600" cy="4889500"/>
            <a:chOff x="2314" y="617"/>
            <a:chExt cx="3344" cy="3080"/>
          </a:xfrm>
        </p:grpSpPr>
        <p:grpSp>
          <p:nvGrpSpPr>
            <p:cNvPr id="1038" name="Group 4"/>
            <p:cNvGrpSpPr>
              <a:grpSpLocks/>
            </p:cNvGrpSpPr>
            <p:nvPr/>
          </p:nvGrpSpPr>
          <p:grpSpPr bwMode="auto">
            <a:xfrm>
              <a:off x="5166" y="2575"/>
              <a:ext cx="492" cy="1122"/>
              <a:chOff x="5166" y="2575"/>
              <a:chExt cx="492" cy="1122"/>
            </a:xfrm>
          </p:grpSpPr>
          <p:grpSp>
            <p:nvGrpSpPr>
              <p:cNvPr id="1062" name="Group 5"/>
              <p:cNvGrpSpPr>
                <a:grpSpLocks/>
              </p:cNvGrpSpPr>
              <p:nvPr/>
            </p:nvGrpSpPr>
            <p:grpSpPr bwMode="auto">
              <a:xfrm>
                <a:off x="5166" y="3367"/>
                <a:ext cx="492" cy="330"/>
                <a:chOff x="5166" y="3367"/>
                <a:chExt cx="492" cy="330"/>
              </a:xfrm>
            </p:grpSpPr>
            <p:sp>
              <p:nvSpPr>
                <p:cNvPr id="1064" name="Freeform 6"/>
                <p:cNvSpPr>
                  <a:spLocks/>
                </p:cNvSpPr>
                <p:nvPr/>
              </p:nvSpPr>
              <p:spPr bwMode="auto">
                <a:xfrm>
                  <a:off x="5579" y="3367"/>
                  <a:ext cx="79" cy="200"/>
                </a:xfrm>
                <a:custGeom>
                  <a:avLst/>
                  <a:gdLst>
                    <a:gd name="T0" fmla="*/ 25 w 79"/>
                    <a:gd name="T1" fmla="*/ 3 h 200"/>
                    <a:gd name="T2" fmla="*/ 33 w 79"/>
                    <a:gd name="T3" fmla="*/ 0 h 200"/>
                    <a:gd name="T4" fmla="*/ 47 w 79"/>
                    <a:gd name="T5" fmla="*/ 22 h 200"/>
                    <a:gd name="T6" fmla="*/ 45 w 79"/>
                    <a:gd name="T7" fmla="*/ 86 h 200"/>
                    <a:gd name="T8" fmla="*/ 55 w 79"/>
                    <a:gd name="T9" fmla="*/ 86 h 200"/>
                    <a:gd name="T10" fmla="*/ 57 w 79"/>
                    <a:gd name="T11" fmla="*/ 94 h 200"/>
                    <a:gd name="T12" fmla="*/ 60 w 79"/>
                    <a:gd name="T13" fmla="*/ 108 h 200"/>
                    <a:gd name="T14" fmla="*/ 62 w 79"/>
                    <a:gd name="T15" fmla="*/ 116 h 200"/>
                    <a:gd name="T16" fmla="*/ 70 w 79"/>
                    <a:gd name="T17" fmla="*/ 113 h 200"/>
                    <a:gd name="T18" fmla="*/ 76 w 79"/>
                    <a:gd name="T19" fmla="*/ 100 h 200"/>
                    <a:gd name="T20" fmla="*/ 78 w 79"/>
                    <a:gd name="T21" fmla="*/ 108 h 200"/>
                    <a:gd name="T22" fmla="*/ 74 w 79"/>
                    <a:gd name="T23" fmla="*/ 119 h 200"/>
                    <a:gd name="T24" fmla="*/ 70 w 79"/>
                    <a:gd name="T25" fmla="*/ 127 h 200"/>
                    <a:gd name="T26" fmla="*/ 68 w 79"/>
                    <a:gd name="T27" fmla="*/ 144 h 200"/>
                    <a:gd name="T28" fmla="*/ 59 w 79"/>
                    <a:gd name="T29" fmla="*/ 152 h 200"/>
                    <a:gd name="T30" fmla="*/ 53 w 79"/>
                    <a:gd name="T31" fmla="*/ 155 h 200"/>
                    <a:gd name="T32" fmla="*/ 45 w 79"/>
                    <a:gd name="T33" fmla="*/ 163 h 200"/>
                    <a:gd name="T34" fmla="*/ 43 w 79"/>
                    <a:gd name="T35" fmla="*/ 171 h 200"/>
                    <a:gd name="T36" fmla="*/ 45 w 79"/>
                    <a:gd name="T37" fmla="*/ 180 h 200"/>
                    <a:gd name="T38" fmla="*/ 47 w 79"/>
                    <a:gd name="T39" fmla="*/ 188 h 200"/>
                    <a:gd name="T40" fmla="*/ 37 w 79"/>
                    <a:gd name="T41" fmla="*/ 193 h 200"/>
                    <a:gd name="T42" fmla="*/ 31 w 79"/>
                    <a:gd name="T43" fmla="*/ 196 h 200"/>
                    <a:gd name="T44" fmla="*/ 25 w 79"/>
                    <a:gd name="T45" fmla="*/ 199 h 200"/>
                    <a:gd name="T46" fmla="*/ 21 w 79"/>
                    <a:gd name="T47" fmla="*/ 196 h 200"/>
                    <a:gd name="T48" fmla="*/ 12 w 79"/>
                    <a:gd name="T49" fmla="*/ 193 h 200"/>
                    <a:gd name="T50" fmla="*/ 8 w 79"/>
                    <a:gd name="T51" fmla="*/ 188 h 200"/>
                    <a:gd name="T52" fmla="*/ 12 w 79"/>
                    <a:gd name="T53" fmla="*/ 182 h 200"/>
                    <a:gd name="T54" fmla="*/ 20 w 79"/>
                    <a:gd name="T55" fmla="*/ 180 h 200"/>
                    <a:gd name="T56" fmla="*/ 25 w 79"/>
                    <a:gd name="T57" fmla="*/ 166 h 200"/>
                    <a:gd name="T58" fmla="*/ 25 w 79"/>
                    <a:gd name="T59" fmla="*/ 160 h 200"/>
                    <a:gd name="T60" fmla="*/ 20 w 79"/>
                    <a:gd name="T61" fmla="*/ 155 h 200"/>
                    <a:gd name="T62" fmla="*/ 12 w 79"/>
                    <a:gd name="T63" fmla="*/ 146 h 200"/>
                    <a:gd name="T64" fmla="*/ 6 w 79"/>
                    <a:gd name="T65" fmla="*/ 146 h 200"/>
                    <a:gd name="T66" fmla="*/ 2 w 79"/>
                    <a:gd name="T67" fmla="*/ 144 h 200"/>
                    <a:gd name="T68" fmla="*/ 0 w 79"/>
                    <a:gd name="T69" fmla="*/ 135 h 200"/>
                    <a:gd name="T70" fmla="*/ 2 w 79"/>
                    <a:gd name="T71" fmla="*/ 130 h 200"/>
                    <a:gd name="T72" fmla="*/ 6 w 79"/>
                    <a:gd name="T73" fmla="*/ 130 h 200"/>
                    <a:gd name="T74" fmla="*/ 12 w 79"/>
                    <a:gd name="T75" fmla="*/ 127 h 200"/>
                    <a:gd name="T76" fmla="*/ 20 w 79"/>
                    <a:gd name="T77" fmla="*/ 119 h 200"/>
                    <a:gd name="T78" fmla="*/ 23 w 79"/>
                    <a:gd name="T79" fmla="*/ 116 h 200"/>
                    <a:gd name="T80" fmla="*/ 27 w 79"/>
                    <a:gd name="T81" fmla="*/ 86 h 200"/>
                    <a:gd name="T82" fmla="*/ 23 w 79"/>
                    <a:gd name="T83" fmla="*/ 77 h 200"/>
                    <a:gd name="T84" fmla="*/ 18 w 79"/>
                    <a:gd name="T85" fmla="*/ 72 h 200"/>
                    <a:gd name="T86" fmla="*/ 16 w 79"/>
                    <a:gd name="T87" fmla="*/ 55 h 200"/>
                    <a:gd name="T88" fmla="*/ 18 w 79"/>
                    <a:gd name="T89" fmla="*/ 39 h 200"/>
                    <a:gd name="T90" fmla="*/ 20 w 79"/>
                    <a:gd name="T91" fmla="*/ 28 h 200"/>
                    <a:gd name="T92" fmla="*/ 25 w 79"/>
                    <a:gd name="T93" fmla="*/ 3 h 20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79" h="200">
                      <a:moveTo>
                        <a:pt x="25" y="3"/>
                      </a:moveTo>
                      <a:lnTo>
                        <a:pt x="33" y="0"/>
                      </a:lnTo>
                      <a:lnTo>
                        <a:pt x="47" y="22"/>
                      </a:lnTo>
                      <a:lnTo>
                        <a:pt x="45" y="86"/>
                      </a:lnTo>
                      <a:lnTo>
                        <a:pt x="55" y="86"/>
                      </a:lnTo>
                      <a:lnTo>
                        <a:pt x="57" y="94"/>
                      </a:lnTo>
                      <a:lnTo>
                        <a:pt x="60" y="108"/>
                      </a:lnTo>
                      <a:lnTo>
                        <a:pt x="62" y="116"/>
                      </a:lnTo>
                      <a:lnTo>
                        <a:pt x="70" y="113"/>
                      </a:lnTo>
                      <a:lnTo>
                        <a:pt x="76" y="100"/>
                      </a:lnTo>
                      <a:lnTo>
                        <a:pt x="78" y="108"/>
                      </a:lnTo>
                      <a:lnTo>
                        <a:pt x="74" y="119"/>
                      </a:lnTo>
                      <a:lnTo>
                        <a:pt x="70" y="127"/>
                      </a:lnTo>
                      <a:lnTo>
                        <a:pt x="68" y="144"/>
                      </a:lnTo>
                      <a:lnTo>
                        <a:pt x="59" y="152"/>
                      </a:lnTo>
                      <a:lnTo>
                        <a:pt x="53" y="155"/>
                      </a:lnTo>
                      <a:lnTo>
                        <a:pt x="45" y="163"/>
                      </a:lnTo>
                      <a:lnTo>
                        <a:pt x="43" y="171"/>
                      </a:lnTo>
                      <a:lnTo>
                        <a:pt x="45" y="180"/>
                      </a:lnTo>
                      <a:lnTo>
                        <a:pt x="47" y="188"/>
                      </a:lnTo>
                      <a:lnTo>
                        <a:pt x="37" y="193"/>
                      </a:lnTo>
                      <a:lnTo>
                        <a:pt x="31" y="196"/>
                      </a:lnTo>
                      <a:lnTo>
                        <a:pt x="25" y="199"/>
                      </a:lnTo>
                      <a:lnTo>
                        <a:pt x="21" y="196"/>
                      </a:lnTo>
                      <a:lnTo>
                        <a:pt x="12" y="193"/>
                      </a:lnTo>
                      <a:lnTo>
                        <a:pt x="8" y="188"/>
                      </a:lnTo>
                      <a:lnTo>
                        <a:pt x="12" y="182"/>
                      </a:lnTo>
                      <a:lnTo>
                        <a:pt x="20" y="180"/>
                      </a:lnTo>
                      <a:lnTo>
                        <a:pt x="25" y="166"/>
                      </a:lnTo>
                      <a:lnTo>
                        <a:pt x="25" y="160"/>
                      </a:lnTo>
                      <a:lnTo>
                        <a:pt x="20" y="155"/>
                      </a:lnTo>
                      <a:lnTo>
                        <a:pt x="12" y="146"/>
                      </a:lnTo>
                      <a:lnTo>
                        <a:pt x="6" y="146"/>
                      </a:lnTo>
                      <a:lnTo>
                        <a:pt x="2" y="144"/>
                      </a:lnTo>
                      <a:lnTo>
                        <a:pt x="0" y="135"/>
                      </a:lnTo>
                      <a:lnTo>
                        <a:pt x="2" y="130"/>
                      </a:lnTo>
                      <a:lnTo>
                        <a:pt x="6" y="130"/>
                      </a:lnTo>
                      <a:lnTo>
                        <a:pt x="12" y="127"/>
                      </a:lnTo>
                      <a:lnTo>
                        <a:pt x="20" y="119"/>
                      </a:lnTo>
                      <a:lnTo>
                        <a:pt x="23" y="116"/>
                      </a:lnTo>
                      <a:lnTo>
                        <a:pt x="27" y="86"/>
                      </a:lnTo>
                      <a:lnTo>
                        <a:pt x="23" y="77"/>
                      </a:lnTo>
                      <a:lnTo>
                        <a:pt x="18" y="72"/>
                      </a:lnTo>
                      <a:lnTo>
                        <a:pt x="16" y="55"/>
                      </a:lnTo>
                      <a:lnTo>
                        <a:pt x="18" y="39"/>
                      </a:lnTo>
                      <a:lnTo>
                        <a:pt x="20" y="28"/>
                      </a:lnTo>
                      <a:lnTo>
                        <a:pt x="25" y="3"/>
                      </a:lnTo>
                    </a:path>
                  </a:pathLst>
                </a:custGeom>
                <a:solidFill>
                  <a:srgbClr val="90B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" name="Freeform 7"/>
                <p:cNvSpPr>
                  <a:spLocks/>
                </p:cNvSpPr>
                <p:nvPr/>
              </p:nvSpPr>
              <p:spPr bwMode="auto">
                <a:xfrm>
                  <a:off x="5428" y="3527"/>
                  <a:ext cx="146" cy="170"/>
                </a:xfrm>
                <a:custGeom>
                  <a:avLst/>
                  <a:gdLst>
                    <a:gd name="T0" fmla="*/ 102 w 146"/>
                    <a:gd name="T1" fmla="*/ 0 h 170"/>
                    <a:gd name="T2" fmla="*/ 120 w 146"/>
                    <a:gd name="T3" fmla="*/ 0 h 170"/>
                    <a:gd name="T4" fmla="*/ 145 w 146"/>
                    <a:gd name="T5" fmla="*/ 44 h 170"/>
                    <a:gd name="T6" fmla="*/ 118 w 146"/>
                    <a:gd name="T7" fmla="*/ 83 h 170"/>
                    <a:gd name="T8" fmla="*/ 118 w 146"/>
                    <a:gd name="T9" fmla="*/ 100 h 170"/>
                    <a:gd name="T10" fmla="*/ 112 w 146"/>
                    <a:gd name="T11" fmla="*/ 105 h 170"/>
                    <a:gd name="T12" fmla="*/ 96 w 146"/>
                    <a:gd name="T13" fmla="*/ 105 h 170"/>
                    <a:gd name="T14" fmla="*/ 76 w 146"/>
                    <a:gd name="T15" fmla="*/ 127 h 170"/>
                    <a:gd name="T16" fmla="*/ 59 w 146"/>
                    <a:gd name="T17" fmla="*/ 150 h 170"/>
                    <a:gd name="T18" fmla="*/ 47 w 146"/>
                    <a:gd name="T19" fmla="*/ 169 h 170"/>
                    <a:gd name="T20" fmla="*/ 47 w 146"/>
                    <a:gd name="T21" fmla="*/ 152 h 170"/>
                    <a:gd name="T22" fmla="*/ 25 w 146"/>
                    <a:gd name="T23" fmla="*/ 155 h 170"/>
                    <a:gd name="T24" fmla="*/ 16 w 146"/>
                    <a:gd name="T25" fmla="*/ 155 h 170"/>
                    <a:gd name="T26" fmla="*/ 0 w 146"/>
                    <a:gd name="T27" fmla="*/ 155 h 170"/>
                    <a:gd name="T28" fmla="*/ 22 w 146"/>
                    <a:gd name="T29" fmla="*/ 127 h 170"/>
                    <a:gd name="T30" fmla="*/ 29 w 146"/>
                    <a:gd name="T31" fmla="*/ 114 h 170"/>
                    <a:gd name="T32" fmla="*/ 37 w 146"/>
                    <a:gd name="T33" fmla="*/ 114 h 170"/>
                    <a:gd name="T34" fmla="*/ 53 w 146"/>
                    <a:gd name="T35" fmla="*/ 91 h 170"/>
                    <a:gd name="T36" fmla="*/ 59 w 146"/>
                    <a:gd name="T37" fmla="*/ 91 h 170"/>
                    <a:gd name="T38" fmla="*/ 59 w 146"/>
                    <a:gd name="T39" fmla="*/ 89 h 170"/>
                    <a:gd name="T40" fmla="*/ 67 w 146"/>
                    <a:gd name="T41" fmla="*/ 80 h 170"/>
                    <a:gd name="T42" fmla="*/ 76 w 146"/>
                    <a:gd name="T43" fmla="*/ 80 h 170"/>
                    <a:gd name="T44" fmla="*/ 73 w 146"/>
                    <a:gd name="T45" fmla="*/ 55 h 170"/>
                    <a:gd name="T46" fmla="*/ 74 w 146"/>
                    <a:gd name="T47" fmla="*/ 55 h 170"/>
                    <a:gd name="T48" fmla="*/ 84 w 146"/>
                    <a:gd name="T49" fmla="*/ 42 h 170"/>
                    <a:gd name="T50" fmla="*/ 88 w 146"/>
                    <a:gd name="T51" fmla="*/ 53 h 170"/>
                    <a:gd name="T52" fmla="*/ 104 w 146"/>
                    <a:gd name="T53" fmla="*/ 33 h 170"/>
                    <a:gd name="T54" fmla="*/ 102 w 146"/>
                    <a:gd name="T55" fmla="*/ 0 h 17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46" h="170">
                      <a:moveTo>
                        <a:pt x="102" y="0"/>
                      </a:moveTo>
                      <a:lnTo>
                        <a:pt x="120" y="0"/>
                      </a:lnTo>
                      <a:lnTo>
                        <a:pt x="145" y="44"/>
                      </a:lnTo>
                      <a:lnTo>
                        <a:pt x="118" y="83"/>
                      </a:lnTo>
                      <a:lnTo>
                        <a:pt x="118" y="100"/>
                      </a:lnTo>
                      <a:lnTo>
                        <a:pt x="112" y="105"/>
                      </a:lnTo>
                      <a:lnTo>
                        <a:pt x="96" y="105"/>
                      </a:lnTo>
                      <a:lnTo>
                        <a:pt x="76" y="127"/>
                      </a:lnTo>
                      <a:lnTo>
                        <a:pt x="59" y="150"/>
                      </a:lnTo>
                      <a:lnTo>
                        <a:pt x="47" y="169"/>
                      </a:lnTo>
                      <a:lnTo>
                        <a:pt x="47" y="152"/>
                      </a:lnTo>
                      <a:lnTo>
                        <a:pt x="25" y="155"/>
                      </a:lnTo>
                      <a:lnTo>
                        <a:pt x="16" y="155"/>
                      </a:lnTo>
                      <a:lnTo>
                        <a:pt x="0" y="155"/>
                      </a:lnTo>
                      <a:lnTo>
                        <a:pt x="22" y="127"/>
                      </a:lnTo>
                      <a:lnTo>
                        <a:pt x="29" y="114"/>
                      </a:lnTo>
                      <a:lnTo>
                        <a:pt x="37" y="114"/>
                      </a:lnTo>
                      <a:lnTo>
                        <a:pt x="53" y="91"/>
                      </a:lnTo>
                      <a:lnTo>
                        <a:pt x="59" y="91"/>
                      </a:lnTo>
                      <a:lnTo>
                        <a:pt x="59" y="89"/>
                      </a:lnTo>
                      <a:lnTo>
                        <a:pt x="67" y="80"/>
                      </a:lnTo>
                      <a:lnTo>
                        <a:pt x="76" y="80"/>
                      </a:lnTo>
                      <a:lnTo>
                        <a:pt x="73" y="55"/>
                      </a:lnTo>
                      <a:lnTo>
                        <a:pt x="74" y="55"/>
                      </a:lnTo>
                      <a:lnTo>
                        <a:pt x="84" y="42"/>
                      </a:lnTo>
                      <a:lnTo>
                        <a:pt x="88" y="53"/>
                      </a:lnTo>
                      <a:lnTo>
                        <a:pt x="104" y="33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90B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" name="Freeform 8"/>
                <p:cNvSpPr>
                  <a:spLocks/>
                </p:cNvSpPr>
                <p:nvPr/>
              </p:nvSpPr>
              <p:spPr bwMode="auto">
                <a:xfrm>
                  <a:off x="5166" y="3537"/>
                  <a:ext cx="56" cy="90"/>
                </a:xfrm>
                <a:custGeom>
                  <a:avLst/>
                  <a:gdLst>
                    <a:gd name="T0" fmla="*/ 0 w 56"/>
                    <a:gd name="T1" fmla="*/ 0 h 90"/>
                    <a:gd name="T2" fmla="*/ 12 w 56"/>
                    <a:gd name="T3" fmla="*/ 0 h 90"/>
                    <a:gd name="T4" fmla="*/ 26 w 56"/>
                    <a:gd name="T5" fmla="*/ 11 h 90"/>
                    <a:gd name="T6" fmla="*/ 55 w 56"/>
                    <a:gd name="T7" fmla="*/ 11 h 90"/>
                    <a:gd name="T8" fmla="*/ 51 w 56"/>
                    <a:gd name="T9" fmla="*/ 25 h 90"/>
                    <a:gd name="T10" fmla="*/ 55 w 56"/>
                    <a:gd name="T11" fmla="*/ 42 h 90"/>
                    <a:gd name="T12" fmla="*/ 45 w 56"/>
                    <a:gd name="T13" fmla="*/ 42 h 90"/>
                    <a:gd name="T14" fmla="*/ 43 w 56"/>
                    <a:gd name="T15" fmla="*/ 45 h 90"/>
                    <a:gd name="T16" fmla="*/ 37 w 56"/>
                    <a:gd name="T17" fmla="*/ 47 h 90"/>
                    <a:gd name="T18" fmla="*/ 43 w 56"/>
                    <a:gd name="T19" fmla="*/ 89 h 90"/>
                    <a:gd name="T20" fmla="*/ 26 w 56"/>
                    <a:gd name="T21" fmla="*/ 86 h 90"/>
                    <a:gd name="T22" fmla="*/ 10 w 56"/>
                    <a:gd name="T23" fmla="*/ 72 h 90"/>
                    <a:gd name="T24" fmla="*/ 10 w 56"/>
                    <a:gd name="T25" fmla="*/ 45 h 90"/>
                    <a:gd name="T26" fmla="*/ 10 w 56"/>
                    <a:gd name="T27" fmla="*/ 33 h 90"/>
                    <a:gd name="T28" fmla="*/ 0 w 56"/>
                    <a:gd name="T29" fmla="*/ 25 h 90"/>
                    <a:gd name="T30" fmla="*/ 0 w 56"/>
                    <a:gd name="T31" fmla="*/ 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6" h="9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26" y="11"/>
                      </a:lnTo>
                      <a:lnTo>
                        <a:pt x="55" y="11"/>
                      </a:lnTo>
                      <a:lnTo>
                        <a:pt x="51" y="25"/>
                      </a:lnTo>
                      <a:lnTo>
                        <a:pt x="55" y="42"/>
                      </a:lnTo>
                      <a:lnTo>
                        <a:pt x="45" y="42"/>
                      </a:lnTo>
                      <a:lnTo>
                        <a:pt x="43" y="45"/>
                      </a:lnTo>
                      <a:lnTo>
                        <a:pt x="37" y="47"/>
                      </a:lnTo>
                      <a:lnTo>
                        <a:pt x="43" y="89"/>
                      </a:lnTo>
                      <a:lnTo>
                        <a:pt x="26" y="86"/>
                      </a:lnTo>
                      <a:lnTo>
                        <a:pt x="10" y="72"/>
                      </a:lnTo>
                      <a:lnTo>
                        <a:pt x="10" y="45"/>
                      </a:lnTo>
                      <a:lnTo>
                        <a:pt x="10" y="33"/>
                      </a:lnTo>
                      <a:lnTo>
                        <a:pt x="0" y="2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90B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3" name="Freeform 9"/>
              <p:cNvSpPr>
                <a:spLocks/>
              </p:cNvSpPr>
              <p:nvPr/>
            </p:nvSpPr>
            <p:spPr bwMode="auto">
              <a:xfrm>
                <a:off x="5266" y="2575"/>
                <a:ext cx="89" cy="101"/>
              </a:xfrm>
              <a:custGeom>
                <a:avLst/>
                <a:gdLst>
                  <a:gd name="T0" fmla="*/ 16 w 89"/>
                  <a:gd name="T1" fmla="*/ 37 h 101"/>
                  <a:gd name="T2" fmla="*/ 0 w 89"/>
                  <a:gd name="T3" fmla="*/ 80 h 101"/>
                  <a:gd name="T4" fmla="*/ 6 w 89"/>
                  <a:gd name="T5" fmla="*/ 97 h 101"/>
                  <a:gd name="T6" fmla="*/ 31 w 89"/>
                  <a:gd name="T7" fmla="*/ 100 h 101"/>
                  <a:gd name="T8" fmla="*/ 53 w 89"/>
                  <a:gd name="T9" fmla="*/ 100 h 101"/>
                  <a:gd name="T10" fmla="*/ 61 w 89"/>
                  <a:gd name="T11" fmla="*/ 83 h 101"/>
                  <a:gd name="T12" fmla="*/ 65 w 89"/>
                  <a:gd name="T13" fmla="*/ 66 h 101"/>
                  <a:gd name="T14" fmla="*/ 88 w 89"/>
                  <a:gd name="T15" fmla="*/ 66 h 101"/>
                  <a:gd name="T16" fmla="*/ 84 w 89"/>
                  <a:gd name="T17" fmla="*/ 40 h 101"/>
                  <a:gd name="T18" fmla="*/ 84 w 89"/>
                  <a:gd name="T19" fmla="*/ 14 h 101"/>
                  <a:gd name="T20" fmla="*/ 61 w 89"/>
                  <a:gd name="T21" fmla="*/ 0 h 101"/>
                  <a:gd name="T22" fmla="*/ 59 w 89"/>
                  <a:gd name="T23" fmla="*/ 29 h 101"/>
                  <a:gd name="T24" fmla="*/ 72 w 89"/>
                  <a:gd name="T25" fmla="*/ 46 h 101"/>
                  <a:gd name="T26" fmla="*/ 51 w 89"/>
                  <a:gd name="T27" fmla="*/ 46 h 101"/>
                  <a:gd name="T28" fmla="*/ 43 w 89"/>
                  <a:gd name="T29" fmla="*/ 57 h 101"/>
                  <a:gd name="T30" fmla="*/ 16 w 89"/>
                  <a:gd name="T31" fmla="*/ 37 h 10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101">
                    <a:moveTo>
                      <a:pt x="16" y="37"/>
                    </a:moveTo>
                    <a:lnTo>
                      <a:pt x="0" y="80"/>
                    </a:lnTo>
                    <a:lnTo>
                      <a:pt x="6" y="97"/>
                    </a:lnTo>
                    <a:lnTo>
                      <a:pt x="31" y="100"/>
                    </a:lnTo>
                    <a:lnTo>
                      <a:pt x="53" y="100"/>
                    </a:lnTo>
                    <a:lnTo>
                      <a:pt x="61" y="83"/>
                    </a:lnTo>
                    <a:lnTo>
                      <a:pt x="65" y="66"/>
                    </a:lnTo>
                    <a:lnTo>
                      <a:pt x="88" y="66"/>
                    </a:lnTo>
                    <a:lnTo>
                      <a:pt x="84" y="40"/>
                    </a:lnTo>
                    <a:lnTo>
                      <a:pt x="84" y="14"/>
                    </a:lnTo>
                    <a:lnTo>
                      <a:pt x="61" y="0"/>
                    </a:lnTo>
                    <a:lnTo>
                      <a:pt x="59" y="29"/>
                    </a:lnTo>
                    <a:lnTo>
                      <a:pt x="72" y="46"/>
                    </a:lnTo>
                    <a:lnTo>
                      <a:pt x="51" y="46"/>
                    </a:lnTo>
                    <a:lnTo>
                      <a:pt x="43" y="57"/>
                    </a:lnTo>
                    <a:lnTo>
                      <a:pt x="16" y="37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9" name="Group 10"/>
            <p:cNvGrpSpPr>
              <a:grpSpLocks/>
            </p:cNvGrpSpPr>
            <p:nvPr/>
          </p:nvGrpSpPr>
          <p:grpSpPr bwMode="auto">
            <a:xfrm>
              <a:off x="4293" y="1104"/>
              <a:ext cx="1037" cy="2393"/>
              <a:chOff x="4293" y="1104"/>
              <a:chExt cx="1037" cy="2393"/>
            </a:xfrm>
          </p:grpSpPr>
          <p:grpSp>
            <p:nvGrpSpPr>
              <p:cNvPr id="1049" name="Group 11"/>
              <p:cNvGrpSpPr>
                <a:grpSpLocks/>
              </p:cNvGrpSpPr>
              <p:nvPr/>
            </p:nvGrpSpPr>
            <p:grpSpPr bwMode="auto">
              <a:xfrm>
                <a:off x="4460" y="1348"/>
                <a:ext cx="232" cy="719"/>
                <a:chOff x="4460" y="1348"/>
                <a:chExt cx="232" cy="719"/>
              </a:xfrm>
            </p:grpSpPr>
            <p:sp>
              <p:nvSpPr>
                <p:cNvPr id="1059" name="Freeform 12"/>
                <p:cNvSpPr>
                  <a:spLocks/>
                </p:cNvSpPr>
                <p:nvPr/>
              </p:nvSpPr>
              <p:spPr bwMode="auto">
                <a:xfrm>
                  <a:off x="4460" y="1993"/>
                  <a:ext cx="56" cy="74"/>
                </a:xfrm>
                <a:custGeom>
                  <a:avLst/>
                  <a:gdLst>
                    <a:gd name="T0" fmla="*/ 0 w 56"/>
                    <a:gd name="T1" fmla="*/ 56 h 74"/>
                    <a:gd name="T2" fmla="*/ 10 w 56"/>
                    <a:gd name="T3" fmla="*/ 70 h 74"/>
                    <a:gd name="T4" fmla="*/ 22 w 56"/>
                    <a:gd name="T5" fmla="*/ 67 h 74"/>
                    <a:gd name="T6" fmla="*/ 39 w 56"/>
                    <a:gd name="T7" fmla="*/ 73 h 74"/>
                    <a:gd name="T8" fmla="*/ 53 w 56"/>
                    <a:gd name="T9" fmla="*/ 73 h 74"/>
                    <a:gd name="T10" fmla="*/ 55 w 56"/>
                    <a:gd name="T11" fmla="*/ 48 h 74"/>
                    <a:gd name="T12" fmla="*/ 51 w 56"/>
                    <a:gd name="T13" fmla="*/ 31 h 74"/>
                    <a:gd name="T14" fmla="*/ 41 w 56"/>
                    <a:gd name="T15" fmla="*/ 11 h 74"/>
                    <a:gd name="T16" fmla="*/ 31 w 56"/>
                    <a:gd name="T17" fmla="*/ 11 h 74"/>
                    <a:gd name="T18" fmla="*/ 28 w 56"/>
                    <a:gd name="T19" fmla="*/ 0 h 74"/>
                    <a:gd name="T20" fmla="*/ 14 w 56"/>
                    <a:gd name="T21" fmla="*/ 0 h 74"/>
                    <a:gd name="T22" fmla="*/ 14 w 56"/>
                    <a:gd name="T23" fmla="*/ 22 h 74"/>
                    <a:gd name="T24" fmla="*/ 0 w 56"/>
                    <a:gd name="T25" fmla="*/ 56 h 7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74">
                      <a:moveTo>
                        <a:pt x="0" y="56"/>
                      </a:moveTo>
                      <a:lnTo>
                        <a:pt x="10" y="70"/>
                      </a:lnTo>
                      <a:lnTo>
                        <a:pt x="22" y="67"/>
                      </a:lnTo>
                      <a:lnTo>
                        <a:pt x="39" y="73"/>
                      </a:lnTo>
                      <a:lnTo>
                        <a:pt x="53" y="73"/>
                      </a:lnTo>
                      <a:lnTo>
                        <a:pt x="55" y="48"/>
                      </a:lnTo>
                      <a:lnTo>
                        <a:pt x="51" y="31"/>
                      </a:lnTo>
                      <a:lnTo>
                        <a:pt x="41" y="11"/>
                      </a:lnTo>
                      <a:lnTo>
                        <a:pt x="31" y="11"/>
                      </a:lnTo>
                      <a:lnTo>
                        <a:pt x="28" y="0"/>
                      </a:lnTo>
                      <a:lnTo>
                        <a:pt x="14" y="0"/>
                      </a:lnTo>
                      <a:lnTo>
                        <a:pt x="14" y="22"/>
                      </a:lnTo>
                      <a:lnTo>
                        <a:pt x="0" y="56"/>
                      </a:lnTo>
                    </a:path>
                  </a:pathLst>
                </a:custGeom>
                <a:solidFill>
                  <a:srgbClr val="90B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" name="Freeform 13"/>
                <p:cNvSpPr>
                  <a:spLocks/>
                </p:cNvSpPr>
                <p:nvPr/>
              </p:nvSpPr>
              <p:spPr bwMode="auto">
                <a:xfrm>
                  <a:off x="4607" y="1865"/>
                  <a:ext cx="54" cy="94"/>
                </a:xfrm>
                <a:custGeom>
                  <a:avLst/>
                  <a:gdLst>
                    <a:gd name="T0" fmla="*/ 12 w 54"/>
                    <a:gd name="T1" fmla="*/ 0 h 94"/>
                    <a:gd name="T2" fmla="*/ 35 w 54"/>
                    <a:gd name="T3" fmla="*/ 3 h 94"/>
                    <a:gd name="T4" fmla="*/ 43 w 54"/>
                    <a:gd name="T5" fmla="*/ 28 h 94"/>
                    <a:gd name="T6" fmla="*/ 53 w 54"/>
                    <a:gd name="T7" fmla="*/ 42 h 94"/>
                    <a:gd name="T8" fmla="*/ 45 w 54"/>
                    <a:gd name="T9" fmla="*/ 54 h 94"/>
                    <a:gd name="T10" fmla="*/ 53 w 54"/>
                    <a:gd name="T11" fmla="*/ 68 h 94"/>
                    <a:gd name="T12" fmla="*/ 49 w 54"/>
                    <a:gd name="T13" fmla="*/ 85 h 94"/>
                    <a:gd name="T14" fmla="*/ 41 w 54"/>
                    <a:gd name="T15" fmla="*/ 93 h 94"/>
                    <a:gd name="T16" fmla="*/ 26 w 54"/>
                    <a:gd name="T17" fmla="*/ 90 h 94"/>
                    <a:gd name="T18" fmla="*/ 16 w 54"/>
                    <a:gd name="T19" fmla="*/ 90 h 94"/>
                    <a:gd name="T20" fmla="*/ 10 w 54"/>
                    <a:gd name="T21" fmla="*/ 79 h 94"/>
                    <a:gd name="T22" fmla="*/ 4 w 54"/>
                    <a:gd name="T23" fmla="*/ 65 h 94"/>
                    <a:gd name="T24" fmla="*/ 4 w 54"/>
                    <a:gd name="T25" fmla="*/ 51 h 94"/>
                    <a:gd name="T26" fmla="*/ 0 w 54"/>
                    <a:gd name="T27" fmla="*/ 31 h 94"/>
                    <a:gd name="T28" fmla="*/ 12 w 54"/>
                    <a:gd name="T29" fmla="*/ 0 h 9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54" h="94">
                      <a:moveTo>
                        <a:pt x="12" y="0"/>
                      </a:moveTo>
                      <a:lnTo>
                        <a:pt x="35" y="3"/>
                      </a:lnTo>
                      <a:lnTo>
                        <a:pt x="43" y="28"/>
                      </a:lnTo>
                      <a:lnTo>
                        <a:pt x="53" y="42"/>
                      </a:lnTo>
                      <a:lnTo>
                        <a:pt x="45" y="54"/>
                      </a:lnTo>
                      <a:lnTo>
                        <a:pt x="53" y="68"/>
                      </a:lnTo>
                      <a:lnTo>
                        <a:pt x="49" y="85"/>
                      </a:lnTo>
                      <a:lnTo>
                        <a:pt x="41" y="93"/>
                      </a:lnTo>
                      <a:lnTo>
                        <a:pt x="26" y="90"/>
                      </a:lnTo>
                      <a:lnTo>
                        <a:pt x="16" y="90"/>
                      </a:lnTo>
                      <a:lnTo>
                        <a:pt x="10" y="79"/>
                      </a:lnTo>
                      <a:lnTo>
                        <a:pt x="4" y="65"/>
                      </a:lnTo>
                      <a:lnTo>
                        <a:pt x="4" y="51"/>
                      </a:lnTo>
                      <a:lnTo>
                        <a:pt x="0" y="31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90B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" name="Freeform 14"/>
                <p:cNvSpPr>
                  <a:spLocks/>
                </p:cNvSpPr>
                <p:nvPr/>
              </p:nvSpPr>
              <p:spPr bwMode="auto">
                <a:xfrm>
                  <a:off x="4597" y="1348"/>
                  <a:ext cx="95" cy="87"/>
                </a:xfrm>
                <a:custGeom>
                  <a:avLst/>
                  <a:gdLst>
                    <a:gd name="T0" fmla="*/ 14 w 95"/>
                    <a:gd name="T1" fmla="*/ 0 h 87"/>
                    <a:gd name="T2" fmla="*/ 25 w 95"/>
                    <a:gd name="T3" fmla="*/ 14 h 87"/>
                    <a:gd name="T4" fmla="*/ 37 w 95"/>
                    <a:gd name="T5" fmla="*/ 11 h 87"/>
                    <a:gd name="T6" fmla="*/ 55 w 95"/>
                    <a:gd name="T7" fmla="*/ 14 h 87"/>
                    <a:gd name="T8" fmla="*/ 71 w 95"/>
                    <a:gd name="T9" fmla="*/ 14 h 87"/>
                    <a:gd name="T10" fmla="*/ 78 w 95"/>
                    <a:gd name="T11" fmla="*/ 22 h 87"/>
                    <a:gd name="T12" fmla="*/ 88 w 95"/>
                    <a:gd name="T13" fmla="*/ 42 h 87"/>
                    <a:gd name="T14" fmla="*/ 94 w 95"/>
                    <a:gd name="T15" fmla="*/ 50 h 87"/>
                    <a:gd name="T16" fmla="*/ 72 w 95"/>
                    <a:gd name="T17" fmla="*/ 55 h 87"/>
                    <a:gd name="T18" fmla="*/ 67 w 95"/>
                    <a:gd name="T19" fmla="*/ 61 h 87"/>
                    <a:gd name="T20" fmla="*/ 72 w 95"/>
                    <a:gd name="T21" fmla="*/ 72 h 87"/>
                    <a:gd name="T22" fmla="*/ 72 w 95"/>
                    <a:gd name="T23" fmla="*/ 83 h 87"/>
                    <a:gd name="T24" fmla="*/ 51 w 95"/>
                    <a:gd name="T25" fmla="*/ 72 h 87"/>
                    <a:gd name="T26" fmla="*/ 33 w 95"/>
                    <a:gd name="T27" fmla="*/ 64 h 87"/>
                    <a:gd name="T28" fmla="*/ 25 w 95"/>
                    <a:gd name="T29" fmla="*/ 67 h 87"/>
                    <a:gd name="T30" fmla="*/ 25 w 95"/>
                    <a:gd name="T31" fmla="*/ 83 h 87"/>
                    <a:gd name="T32" fmla="*/ 14 w 95"/>
                    <a:gd name="T33" fmla="*/ 86 h 87"/>
                    <a:gd name="T34" fmla="*/ 8 w 95"/>
                    <a:gd name="T35" fmla="*/ 72 h 87"/>
                    <a:gd name="T36" fmla="*/ 6 w 95"/>
                    <a:gd name="T37" fmla="*/ 55 h 87"/>
                    <a:gd name="T38" fmla="*/ 0 w 95"/>
                    <a:gd name="T39" fmla="*/ 53 h 87"/>
                    <a:gd name="T40" fmla="*/ 6 w 95"/>
                    <a:gd name="T41" fmla="*/ 36 h 87"/>
                    <a:gd name="T42" fmla="*/ 16 w 95"/>
                    <a:gd name="T43" fmla="*/ 31 h 87"/>
                    <a:gd name="T44" fmla="*/ 14 w 9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95" h="87">
                      <a:moveTo>
                        <a:pt x="14" y="0"/>
                      </a:moveTo>
                      <a:lnTo>
                        <a:pt x="25" y="14"/>
                      </a:lnTo>
                      <a:lnTo>
                        <a:pt x="37" y="11"/>
                      </a:lnTo>
                      <a:lnTo>
                        <a:pt x="55" y="14"/>
                      </a:lnTo>
                      <a:lnTo>
                        <a:pt x="71" y="14"/>
                      </a:lnTo>
                      <a:lnTo>
                        <a:pt x="78" y="22"/>
                      </a:lnTo>
                      <a:lnTo>
                        <a:pt x="88" y="42"/>
                      </a:lnTo>
                      <a:lnTo>
                        <a:pt x="94" y="50"/>
                      </a:lnTo>
                      <a:lnTo>
                        <a:pt x="72" y="55"/>
                      </a:lnTo>
                      <a:lnTo>
                        <a:pt x="67" y="61"/>
                      </a:lnTo>
                      <a:lnTo>
                        <a:pt x="72" y="72"/>
                      </a:lnTo>
                      <a:lnTo>
                        <a:pt x="72" y="83"/>
                      </a:lnTo>
                      <a:lnTo>
                        <a:pt x="51" y="72"/>
                      </a:lnTo>
                      <a:lnTo>
                        <a:pt x="33" y="64"/>
                      </a:lnTo>
                      <a:lnTo>
                        <a:pt x="25" y="67"/>
                      </a:lnTo>
                      <a:lnTo>
                        <a:pt x="25" y="83"/>
                      </a:lnTo>
                      <a:lnTo>
                        <a:pt x="14" y="86"/>
                      </a:lnTo>
                      <a:lnTo>
                        <a:pt x="8" y="72"/>
                      </a:lnTo>
                      <a:lnTo>
                        <a:pt x="6" y="55"/>
                      </a:lnTo>
                      <a:lnTo>
                        <a:pt x="0" y="53"/>
                      </a:lnTo>
                      <a:lnTo>
                        <a:pt x="6" y="36"/>
                      </a:lnTo>
                      <a:lnTo>
                        <a:pt x="16" y="31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90B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0" name="Freeform 15"/>
              <p:cNvSpPr>
                <a:spLocks/>
              </p:cNvSpPr>
              <p:nvPr/>
            </p:nvSpPr>
            <p:spPr bwMode="auto">
              <a:xfrm>
                <a:off x="4676" y="2803"/>
                <a:ext cx="654" cy="694"/>
              </a:xfrm>
              <a:custGeom>
                <a:avLst/>
                <a:gdLst>
                  <a:gd name="T0" fmla="*/ 505 w 654"/>
                  <a:gd name="T1" fmla="*/ 56 h 694"/>
                  <a:gd name="T2" fmla="*/ 531 w 654"/>
                  <a:gd name="T3" fmla="*/ 78 h 694"/>
                  <a:gd name="T4" fmla="*/ 558 w 654"/>
                  <a:gd name="T5" fmla="*/ 181 h 694"/>
                  <a:gd name="T6" fmla="*/ 618 w 654"/>
                  <a:gd name="T7" fmla="*/ 287 h 694"/>
                  <a:gd name="T8" fmla="*/ 653 w 654"/>
                  <a:gd name="T9" fmla="*/ 395 h 694"/>
                  <a:gd name="T10" fmla="*/ 628 w 654"/>
                  <a:gd name="T11" fmla="*/ 495 h 694"/>
                  <a:gd name="T12" fmla="*/ 602 w 654"/>
                  <a:gd name="T13" fmla="*/ 559 h 694"/>
                  <a:gd name="T14" fmla="*/ 587 w 654"/>
                  <a:gd name="T15" fmla="*/ 621 h 694"/>
                  <a:gd name="T16" fmla="*/ 571 w 654"/>
                  <a:gd name="T17" fmla="*/ 657 h 694"/>
                  <a:gd name="T18" fmla="*/ 540 w 654"/>
                  <a:gd name="T19" fmla="*/ 682 h 694"/>
                  <a:gd name="T20" fmla="*/ 490 w 654"/>
                  <a:gd name="T21" fmla="*/ 674 h 694"/>
                  <a:gd name="T22" fmla="*/ 439 w 654"/>
                  <a:gd name="T23" fmla="*/ 657 h 694"/>
                  <a:gd name="T24" fmla="*/ 412 w 654"/>
                  <a:gd name="T25" fmla="*/ 618 h 694"/>
                  <a:gd name="T26" fmla="*/ 404 w 654"/>
                  <a:gd name="T27" fmla="*/ 568 h 694"/>
                  <a:gd name="T28" fmla="*/ 387 w 654"/>
                  <a:gd name="T29" fmla="*/ 545 h 694"/>
                  <a:gd name="T30" fmla="*/ 360 w 654"/>
                  <a:gd name="T31" fmla="*/ 548 h 694"/>
                  <a:gd name="T32" fmla="*/ 334 w 654"/>
                  <a:gd name="T33" fmla="*/ 509 h 694"/>
                  <a:gd name="T34" fmla="*/ 313 w 654"/>
                  <a:gd name="T35" fmla="*/ 504 h 694"/>
                  <a:gd name="T36" fmla="*/ 278 w 654"/>
                  <a:gd name="T37" fmla="*/ 509 h 694"/>
                  <a:gd name="T38" fmla="*/ 249 w 654"/>
                  <a:gd name="T39" fmla="*/ 515 h 694"/>
                  <a:gd name="T40" fmla="*/ 223 w 654"/>
                  <a:gd name="T41" fmla="*/ 537 h 694"/>
                  <a:gd name="T42" fmla="*/ 187 w 654"/>
                  <a:gd name="T43" fmla="*/ 554 h 694"/>
                  <a:gd name="T44" fmla="*/ 150 w 654"/>
                  <a:gd name="T45" fmla="*/ 579 h 694"/>
                  <a:gd name="T46" fmla="*/ 130 w 654"/>
                  <a:gd name="T47" fmla="*/ 590 h 694"/>
                  <a:gd name="T48" fmla="*/ 76 w 654"/>
                  <a:gd name="T49" fmla="*/ 584 h 694"/>
                  <a:gd name="T50" fmla="*/ 64 w 654"/>
                  <a:gd name="T51" fmla="*/ 571 h 694"/>
                  <a:gd name="T52" fmla="*/ 64 w 654"/>
                  <a:gd name="T53" fmla="*/ 495 h 694"/>
                  <a:gd name="T54" fmla="*/ 47 w 654"/>
                  <a:gd name="T55" fmla="*/ 451 h 694"/>
                  <a:gd name="T56" fmla="*/ 29 w 654"/>
                  <a:gd name="T57" fmla="*/ 415 h 694"/>
                  <a:gd name="T58" fmla="*/ 6 w 654"/>
                  <a:gd name="T59" fmla="*/ 287 h 694"/>
                  <a:gd name="T60" fmla="*/ 8 w 654"/>
                  <a:gd name="T61" fmla="*/ 245 h 694"/>
                  <a:gd name="T62" fmla="*/ 54 w 654"/>
                  <a:gd name="T63" fmla="*/ 223 h 694"/>
                  <a:gd name="T64" fmla="*/ 89 w 654"/>
                  <a:gd name="T65" fmla="*/ 217 h 694"/>
                  <a:gd name="T66" fmla="*/ 109 w 654"/>
                  <a:gd name="T67" fmla="*/ 206 h 694"/>
                  <a:gd name="T68" fmla="*/ 120 w 654"/>
                  <a:gd name="T69" fmla="*/ 170 h 694"/>
                  <a:gd name="T70" fmla="*/ 117 w 654"/>
                  <a:gd name="T71" fmla="*/ 150 h 694"/>
                  <a:gd name="T72" fmla="*/ 163 w 654"/>
                  <a:gd name="T73" fmla="*/ 100 h 694"/>
                  <a:gd name="T74" fmla="*/ 200 w 654"/>
                  <a:gd name="T75" fmla="*/ 64 h 694"/>
                  <a:gd name="T76" fmla="*/ 233 w 654"/>
                  <a:gd name="T77" fmla="*/ 89 h 694"/>
                  <a:gd name="T78" fmla="*/ 258 w 654"/>
                  <a:gd name="T79" fmla="*/ 61 h 694"/>
                  <a:gd name="T80" fmla="*/ 284 w 654"/>
                  <a:gd name="T81" fmla="*/ 28 h 694"/>
                  <a:gd name="T82" fmla="*/ 311 w 654"/>
                  <a:gd name="T83" fmla="*/ 8 h 694"/>
                  <a:gd name="T84" fmla="*/ 354 w 654"/>
                  <a:gd name="T85" fmla="*/ 14 h 694"/>
                  <a:gd name="T86" fmla="*/ 369 w 654"/>
                  <a:gd name="T87" fmla="*/ 39 h 694"/>
                  <a:gd name="T88" fmla="*/ 369 w 654"/>
                  <a:gd name="T89" fmla="*/ 70 h 694"/>
                  <a:gd name="T90" fmla="*/ 406 w 654"/>
                  <a:gd name="T91" fmla="*/ 125 h 694"/>
                  <a:gd name="T92" fmla="*/ 437 w 654"/>
                  <a:gd name="T93" fmla="*/ 142 h 694"/>
                  <a:gd name="T94" fmla="*/ 463 w 654"/>
                  <a:gd name="T95" fmla="*/ 89 h 694"/>
                  <a:gd name="T96" fmla="*/ 470 w 654"/>
                  <a:gd name="T97" fmla="*/ 0 h 6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54" h="694">
                    <a:moveTo>
                      <a:pt x="470" y="0"/>
                    </a:moveTo>
                    <a:lnTo>
                      <a:pt x="505" y="0"/>
                    </a:lnTo>
                    <a:lnTo>
                      <a:pt x="505" y="56"/>
                    </a:lnTo>
                    <a:lnTo>
                      <a:pt x="519" y="70"/>
                    </a:lnTo>
                    <a:lnTo>
                      <a:pt x="523" y="78"/>
                    </a:lnTo>
                    <a:lnTo>
                      <a:pt x="531" y="78"/>
                    </a:lnTo>
                    <a:lnTo>
                      <a:pt x="534" y="89"/>
                    </a:lnTo>
                    <a:lnTo>
                      <a:pt x="538" y="145"/>
                    </a:lnTo>
                    <a:lnTo>
                      <a:pt x="558" y="181"/>
                    </a:lnTo>
                    <a:lnTo>
                      <a:pt x="587" y="234"/>
                    </a:lnTo>
                    <a:lnTo>
                      <a:pt x="587" y="242"/>
                    </a:lnTo>
                    <a:lnTo>
                      <a:pt x="618" y="287"/>
                    </a:lnTo>
                    <a:lnTo>
                      <a:pt x="618" y="295"/>
                    </a:lnTo>
                    <a:lnTo>
                      <a:pt x="649" y="331"/>
                    </a:lnTo>
                    <a:lnTo>
                      <a:pt x="653" y="395"/>
                    </a:lnTo>
                    <a:lnTo>
                      <a:pt x="649" y="454"/>
                    </a:lnTo>
                    <a:lnTo>
                      <a:pt x="639" y="481"/>
                    </a:lnTo>
                    <a:lnTo>
                      <a:pt x="628" y="495"/>
                    </a:lnTo>
                    <a:lnTo>
                      <a:pt x="624" y="523"/>
                    </a:lnTo>
                    <a:lnTo>
                      <a:pt x="612" y="548"/>
                    </a:lnTo>
                    <a:lnTo>
                      <a:pt x="602" y="559"/>
                    </a:lnTo>
                    <a:lnTo>
                      <a:pt x="604" y="568"/>
                    </a:lnTo>
                    <a:lnTo>
                      <a:pt x="593" y="584"/>
                    </a:lnTo>
                    <a:lnTo>
                      <a:pt x="587" y="621"/>
                    </a:lnTo>
                    <a:lnTo>
                      <a:pt x="585" y="640"/>
                    </a:lnTo>
                    <a:lnTo>
                      <a:pt x="573" y="648"/>
                    </a:lnTo>
                    <a:lnTo>
                      <a:pt x="571" y="657"/>
                    </a:lnTo>
                    <a:lnTo>
                      <a:pt x="564" y="674"/>
                    </a:lnTo>
                    <a:lnTo>
                      <a:pt x="550" y="676"/>
                    </a:lnTo>
                    <a:lnTo>
                      <a:pt x="540" y="682"/>
                    </a:lnTo>
                    <a:lnTo>
                      <a:pt x="527" y="693"/>
                    </a:lnTo>
                    <a:lnTo>
                      <a:pt x="509" y="671"/>
                    </a:lnTo>
                    <a:lnTo>
                      <a:pt x="490" y="674"/>
                    </a:lnTo>
                    <a:lnTo>
                      <a:pt x="484" y="674"/>
                    </a:lnTo>
                    <a:lnTo>
                      <a:pt x="457" y="679"/>
                    </a:lnTo>
                    <a:lnTo>
                      <a:pt x="439" y="657"/>
                    </a:lnTo>
                    <a:lnTo>
                      <a:pt x="428" y="635"/>
                    </a:lnTo>
                    <a:lnTo>
                      <a:pt x="420" y="637"/>
                    </a:lnTo>
                    <a:lnTo>
                      <a:pt x="412" y="618"/>
                    </a:lnTo>
                    <a:lnTo>
                      <a:pt x="408" y="601"/>
                    </a:lnTo>
                    <a:lnTo>
                      <a:pt x="404" y="596"/>
                    </a:lnTo>
                    <a:lnTo>
                      <a:pt x="404" y="568"/>
                    </a:lnTo>
                    <a:lnTo>
                      <a:pt x="406" y="551"/>
                    </a:lnTo>
                    <a:lnTo>
                      <a:pt x="402" y="540"/>
                    </a:lnTo>
                    <a:lnTo>
                      <a:pt x="387" y="545"/>
                    </a:lnTo>
                    <a:lnTo>
                      <a:pt x="379" y="548"/>
                    </a:lnTo>
                    <a:lnTo>
                      <a:pt x="365" y="548"/>
                    </a:lnTo>
                    <a:lnTo>
                      <a:pt x="360" y="548"/>
                    </a:lnTo>
                    <a:lnTo>
                      <a:pt x="354" y="548"/>
                    </a:lnTo>
                    <a:lnTo>
                      <a:pt x="344" y="532"/>
                    </a:lnTo>
                    <a:lnTo>
                      <a:pt x="334" y="509"/>
                    </a:lnTo>
                    <a:lnTo>
                      <a:pt x="332" y="512"/>
                    </a:lnTo>
                    <a:lnTo>
                      <a:pt x="315" y="512"/>
                    </a:lnTo>
                    <a:lnTo>
                      <a:pt x="313" y="504"/>
                    </a:lnTo>
                    <a:lnTo>
                      <a:pt x="303" y="512"/>
                    </a:lnTo>
                    <a:lnTo>
                      <a:pt x="293" y="509"/>
                    </a:lnTo>
                    <a:lnTo>
                      <a:pt x="278" y="509"/>
                    </a:lnTo>
                    <a:lnTo>
                      <a:pt x="268" y="504"/>
                    </a:lnTo>
                    <a:lnTo>
                      <a:pt x="264" y="512"/>
                    </a:lnTo>
                    <a:lnTo>
                      <a:pt x="249" y="515"/>
                    </a:lnTo>
                    <a:lnTo>
                      <a:pt x="245" y="509"/>
                    </a:lnTo>
                    <a:lnTo>
                      <a:pt x="235" y="523"/>
                    </a:lnTo>
                    <a:lnTo>
                      <a:pt x="223" y="537"/>
                    </a:lnTo>
                    <a:lnTo>
                      <a:pt x="216" y="537"/>
                    </a:lnTo>
                    <a:lnTo>
                      <a:pt x="204" y="554"/>
                    </a:lnTo>
                    <a:lnTo>
                      <a:pt x="187" y="554"/>
                    </a:lnTo>
                    <a:lnTo>
                      <a:pt x="173" y="559"/>
                    </a:lnTo>
                    <a:lnTo>
                      <a:pt x="157" y="568"/>
                    </a:lnTo>
                    <a:lnTo>
                      <a:pt x="150" y="579"/>
                    </a:lnTo>
                    <a:lnTo>
                      <a:pt x="144" y="576"/>
                    </a:lnTo>
                    <a:lnTo>
                      <a:pt x="138" y="587"/>
                    </a:lnTo>
                    <a:lnTo>
                      <a:pt x="130" y="590"/>
                    </a:lnTo>
                    <a:lnTo>
                      <a:pt x="120" y="604"/>
                    </a:lnTo>
                    <a:lnTo>
                      <a:pt x="89" y="604"/>
                    </a:lnTo>
                    <a:lnTo>
                      <a:pt x="76" y="584"/>
                    </a:lnTo>
                    <a:lnTo>
                      <a:pt x="74" y="576"/>
                    </a:lnTo>
                    <a:lnTo>
                      <a:pt x="70" y="584"/>
                    </a:lnTo>
                    <a:lnTo>
                      <a:pt x="64" y="571"/>
                    </a:lnTo>
                    <a:lnTo>
                      <a:pt x="66" y="534"/>
                    </a:lnTo>
                    <a:lnTo>
                      <a:pt x="70" y="512"/>
                    </a:lnTo>
                    <a:lnTo>
                      <a:pt x="64" y="495"/>
                    </a:lnTo>
                    <a:lnTo>
                      <a:pt x="58" y="479"/>
                    </a:lnTo>
                    <a:lnTo>
                      <a:pt x="56" y="459"/>
                    </a:lnTo>
                    <a:lnTo>
                      <a:pt x="47" y="451"/>
                    </a:lnTo>
                    <a:lnTo>
                      <a:pt x="45" y="448"/>
                    </a:lnTo>
                    <a:lnTo>
                      <a:pt x="43" y="440"/>
                    </a:lnTo>
                    <a:lnTo>
                      <a:pt x="29" y="415"/>
                    </a:lnTo>
                    <a:lnTo>
                      <a:pt x="12" y="353"/>
                    </a:lnTo>
                    <a:lnTo>
                      <a:pt x="6" y="312"/>
                    </a:lnTo>
                    <a:lnTo>
                      <a:pt x="6" y="287"/>
                    </a:lnTo>
                    <a:lnTo>
                      <a:pt x="0" y="278"/>
                    </a:lnTo>
                    <a:lnTo>
                      <a:pt x="2" y="256"/>
                    </a:lnTo>
                    <a:lnTo>
                      <a:pt x="8" y="245"/>
                    </a:lnTo>
                    <a:lnTo>
                      <a:pt x="29" y="214"/>
                    </a:lnTo>
                    <a:lnTo>
                      <a:pt x="51" y="217"/>
                    </a:lnTo>
                    <a:lnTo>
                      <a:pt x="54" y="223"/>
                    </a:lnTo>
                    <a:lnTo>
                      <a:pt x="82" y="223"/>
                    </a:lnTo>
                    <a:lnTo>
                      <a:pt x="84" y="214"/>
                    </a:lnTo>
                    <a:lnTo>
                      <a:pt x="89" y="217"/>
                    </a:lnTo>
                    <a:lnTo>
                      <a:pt x="97" y="209"/>
                    </a:lnTo>
                    <a:lnTo>
                      <a:pt x="103" y="212"/>
                    </a:lnTo>
                    <a:lnTo>
                      <a:pt x="109" y="206"/>
                    </a:lnTo>
                    <a:lnTo>
                      <a:pt x="107" y="198"/>
                    </a:lnTo>
                    <a:lnTo>
                      <a:pt x="113" y="178"/>
                    </a:lnTo>
                    <a:lnTo>
                      <a:pt x="120" y="170"/>
                    </a:lnTo>
                    <a:lnTo>
                      <a:pt x="117" y="164"/>
                    </a:lnTo>
                    <a:lnTo>
                      <a:pt x="120" y="159"/>
                    </a:lnTo>
                    <a:lnTo>
                      <a:pt x="117" y="150"/>
                    </a:lnTo>
                    <a:lnTo>
                      <a:pt x="128" y="136"/>
                    </a:lnTo>
                    <a:lnTo>
                      <a:pt x="146" y="134"/>
                    </a:lnTo>
                    <a:lnTo>
                      <a:pt x="163" y="100"/>
                    </a:lnTo>
                    <a:lnTo>
                      <a:pt x="185" y="72"/>
                    </a:lnTo>
                    <a:lnTo>
                      <a:pt x="194" y="70"/>
                    </a:lnTo>
                    <a:lnTo>
                      <a:pt x="200" y="64"/>
                    </a:lnTo>
                    <a:lnTo>
                      <a:pt x="210" y="64"/>
                    </a:lnTo>
                    <a:lnTo>
                      <a:pt x="227" y="86"/>
                    </a:lnTo>
                    <a:lnTo>
                      <a:pt x="233" y="89"/>
                    </a:lnTo>
                    <a:lnTo>
                      <a:pt x="239" y="78"/>
                    </a:lnTo>
                    <a:lnTo>
                      <a:pt x="251" y="64"/>
                    </a:lnTo>
                    <a:lnTo>
                      <a:pt x="258" y="61"/>
                    </a:lnTo>
                    <a:lnTo>
                      <a:pt x="266" y="39"/>
                    </a:lnTo>
                    <a:lnTo>
                      <a:pt x="274" y="36"/>
                    </a:lnTo>
                    <a:lnTo>
                      <a:pt x="284" y="28"/>
                    </a:lnTo>
                    <a:lnTo>
                      <a:pt x="293" y="19"/>
                    </a:lnTo>
                    <a:lnTo>
                      <a:pt x="303" y="19"/>
                    </a:lnTo>
                    <a:lnTo>
                      <a:pt x="311" y="8"/>
                    </a:lnTo>
                    <a:lnTo>
                      <a:pt x="323" y="8"/>
                    </a:lnTo>
                    <a:lnTo>
                      <a:pt x="336" y="8"/>
                    </a:lnTo>
                    <a:lnTo>
                      <a:pt x="354" y="14"/>
                    </a:lnTo>
                    <a:lnTo>
                      <a:pt x="365" y="25"/>
                    </a:lnTo>
                    <a:lnTo>
                      <a:pt x="367" y="33"/>
                    </a:lnTo>
                    <a:lnTo>
                      <a:pt x="369" y="39"/>
                    </a:lnTo>
                    <a:lnTo>
                      <a:pt x="371" y="53"/>
                    </a:lnTo>
                    <a:lnTo>
                      <a:pt x="369" y="58"/>
                    </a:lnTo>
                    <a:lnTo>
                      <a:pt x="369" y="70"/>
                    </a:lnTo>
                    <a:lnTo>
                      <a:pt x="367" y="78"/>
                    </a:lnTo>
                    <a:lnTo>
                      <a:pt x="396" y="109"/>
                    </a:lnTo>
                    <a:lnTo>
                      <a:pt x="406" y="125"/>
                    </a:lnTo>
                    <a:lnTo>
                      <a:pt x="418" y="131"/>
                    </a:lnTo>
                    <a:lnTo>
                      <a:pt x="430" y="139"/>
                    </a:lnTo>
                    <a:lnTo>
                      <a:pt x="437" y="142"/>
                    </a:lnTo>
                    <a:lnTo>
                      <a:pt x="449" y="134"/>
                    </a:lnTo>
                    <a:lnTo>
                      <a:pt x="459" y="109"/>
                    </a:lnTo>
                    <a:lnTo>
                      <a:pt x="463" y="89"/>
                    </a:lnTo>
                    <a:lnTo>
                      <a:pt x="466" y="53"/>
                    </a:lnTo>
                    <a:lnTo>
                      <a:pt x="470" y="36"/>
                    </a:lnTo>
                    <a:lnTo>
                      <a:pt x="470" y="0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6"/>
              <p:cNvSpPr>
                <a:spLocks/>
              </p:cNvSpPr>
              <p:nvPr/>
            </p:nvSpPr>
            <p:spPr bwMode="auto">
              <a:xfrm>
                <a:off x="4523" y="2653"/>
                <a:ext cx="363" cy="95"/>
              </a:xfrm>
              <a:custGeom>
                <a:avLst/>
                <a:gdLst>
                  <a:gd name="T0" fmla="*/ 27 w 363"/>
                  <a:gd name="T1" fmla="*/ 14 h 95"/>
                  <a:gd name="T2" fmla="*/ 72 w 363"/>
                  <a:gd name="T3" fmla="*/ 14 h 95"/>
                  <a:gd name="T4" fmla="*/ 99 w 363"/>
                  <a:gd name="T5" fmla="*/ 17 h 95"/>
                  <a:gd name="T6" fmla="*/ 123 w 363"/>
                  <a:gd name="T7" fmla="*/ 44 h 95"/>
                  <a:gd name="T8" fmla="*/ 144 w 363"/>
                  <a:gd name="T9" fmla="*/ 50 h 95"/>
                  <a:gd name="T10" fmla="*/ 177 w 363"/>
                  <a:gd name="T11" fmla="*/ 61 h 95"/>
                  <a:gd name="T12" fmla="*/ 197 w 363"/>
                  <a:gd name="T13" fmla="*/ 66 h 95"/>
                  <a:gd name="T14" fmla="*/ 204 w 363"/>
                  <a:gd name="T15" fmla="*/ 44 h 95"/>
                  <a:gd name="T16" fmla="*/ 247 w 363"/>
                  <a:gd name="T17" fmla="*/ 50 h 95"/>
                  <a:gd name="T18" fmla="*/ 278 w 363"/>
                  <a:gd name="T19" fmla="*/ 58 h 95"/>
                  <a:gd name="T20" fmla="*/ 300 w 363"/>
                  <a:gd name="T21" fmla="*/ 61 h 95"/>
                  <a:gd name="T22" fmla="*/ 315 w 363"/>
                  <a:gd name="T23" fmla="*/ 50 h 95"/>
                  <a:gd name="T24" fmla="*/ 341 w 363"/>
                  <a:gd name="T25" fmla="*/ 44 h 95"/>
                  <a:gd name="T26" fmla="*/ 362 w 363"/>
                  <a:gd name="T27" fmla="*/ 39 h 95"/>
                  <a:gd name="T28" fmla="*/ 356 w 363"/>
                  <a:gd name="T29" fmla="*/ 66 h 95"/>
                  <a:gd name="T30" fmla="*/ 341 w 363"/>
                  <a:gd name="T31" fmla="*/ 75 h 95"/>
                  <a:gd name="T32" fmla="*/ 329 w 363"/>
                  <a:gd name="T33" fmla="*/ 77 h 95"/>
                  <a:gd name="T34" fmla="*/ 313 w 363"/>
                  <a:gd name="T35" fmla="*/ 86 h 95"/>
                  <a:gd name="T36" fmla="*/ 298 w 363"/>
                  <a:gd name="T37" fmla="*/ 86 h 95"/>
                  <a:gd name="T38" fmla="*/ 284 w 363"/>
                  <a:gd name="T39" fmla="*/ 88 h 95"/>
                  <a:gd name="T40" fmla="*/ 263 w 363"/>
                  <a:gd name="T41" fmla="*/ 94 h 95"/>
                  <a:gd name="T42" fmla="*/ 249 w 363"/>
                  <a:gd name="T43" fmla="*/ 75 h 95"/>
                  <a:gd name="T44" fmla="*/ 234 w 363"/>
                  <a:gd name="T45" fmla="*/ 94 h 95"/>
                  <a:gd name="T46" fmla="*/ 212 w 363"/>
                  <a:gd name="T47" fmla="*/ 75 h 95"/>
                  <a:gd name="T48" fmla="*/ 200 w 363"/>
                  <a:gd name="T49" fmla="*/ 77 h 95"/>
                  <a:gd name="T50" fmla="*/ 183 w 363"/>
                  <a:gd name="T51" fmla="*/ 86 h 95"/>
                  <a:gd name="T52" fmla="*/ 165 w 363"/>
                  <a:gd name="T53" fmla="*/ 80 h 95"/>
                  <a:gd name="T54" fmla="*/ 146 w 363"/>
                  <a:gd name="T55" fmla="*/ 77 h 95"/>
                  <a:gd name="T56" fmla="*/ 127 w 363"/>
                  <a:gd name="T57" fmla="*/ 86 h 95"/>
                  <a:gd name="T58" fmla="*/ 101 w 363"/>
                  <a:gd name="T59" fmla="*/ 72 h 95"/>
                  <a:gd name="T60" fmla="*/ 66 w 363"/>
                  <a:gd name="T61" fmla="*/ 64 h 95"/>
                  <a:gd name="T62" fmla="*/ 41 w 363"/>
                  <a:gd name="T63" fmla="*/ 55 h 95"/>
                  <a:gd name="T64" fmla="*/ 16 w 363"/>
                  <a:gd name="T65" fmla="*/ 41 h 95"/>
                  <a:gd name="T66" fmla="*/ 2 w 363"/>
                  <a:gd name="T67" fmla="*/ 36 h 95"/>
                  <a:gd name="T68" fmla="*/ 0 w 363"/>
                  <a:gd name="T69" fmla="*/ 0 h 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63" h="95">
                    <a:moveTo>
                      <a:pt x="0" y="0"/>
                    </a:moveTo>
                    <a:lnTo>
                      <a:pt x="27" y="14"/>
                    </a:lnTo>
                    <a:lnTo>
                      <a:pt x="51" y="14"/>
                    </a:lnTo>
                    <a:lnTo>
                      <a:pt x="72" y="14"/>
                    </a:lnTo>
                    <a:lnTo>
                      <a:pt x="88" y="14"/>
                    </a:lnTo>
                    <a:lnTo>
                      <a:pt x="99" y="17"/>
                    </a:lnTo>
                    <a:lnTo>
                      <a:pt x="115" y="25"/>
                    </a:lnTo>
                    <a:lnTo>
                      <a:pt x="123" y="44"/>
                    </a:lnTo>
                    <a:lnTo>
                      <a:pt x="130" y="53"/>
                    </a:lnTo>
                    <a:lnTo>
                      <a:pt x="144" y="50"/>
                    </a:lnTo>
                    <a:lnTo>
                      <a:pt x="160" y="50"/>
                    </a:lnTo>
                    <a:lnTo>
                      <a:pt x="177" y="61"/>
                    </a:lnTo>
                    <a:lnTo>
                      <a:pt x="189" y="66"/>
                    </a:lnTo>
                    <a:lnTo>
                      <a:pt x="197" y="66"/>
                    </a:lnTo>
                    <a:lnTo>
                      <a:pt x="199" y="53"/>
                    </a:lnTo>
                    <a:lnTo>
                      <a:pt x="204" y="44"/>
                    </a:lnTo>
                    <a:lnTo>
                      <a:pt x="228" y="50"/>
                    </a:lnTo>
                    <a:lnTo>
                      <a:pt x="247" y="50"/>
                    </a:lnTo>
                    <a:lnTo>
                      <a:pt x="265" y="50"/>
                    </a:lnTo>
                    <a:lnTo>
                      <a:pt x="278" y="58"/>
                    </a:lnTo>
                    <a:lnTo>
                      <a:pt x="286" y="64"/>
                    </a:lnTo>
                    <a:lnTo>
                      <a:pt x="300" y="61"/>
                    </a:lnTo>
                    <a:lnTo>
                      <a:pt x="309" y="55"/>
                    </a:lnTo>
                    <a:lnTo>
                      <a:pt x="315" y="50"/>
                    </a:lnTo>
                    <a:lnTo>
                      <a:pt x="331" y="50"/>
                    </a:lnTo>
                    <a:lnTo>
                      <a:pt x="341" y="44"/>
                    </a:lnTo>
                    <a:lnTo>
                      <a:pt x="354" y="39"/>
                    </a:lnTo>
                    <a:lnTo>
                      <a:pt x="362" y="39"/>
                    </a:lnTo>
                    <a:lnTo>
                      <a:pt x="360" y="58"/>
                    </a:lnTo>
                    <a:lnTo>
                      <a:pt x="356" y="66"/>
                    </a:lnTo>
                    <a:lnTo>
                      <a:pt x="348" y="75"/>
                    </a:lnTo>
                    <a:lnTo>
                      <a:pt x="341" y="75"/>
                    </a:lnTo>
                    <a:lnTo>
                      <a:pt x="339" y="75"/>
                    </a:lnTo>
                    <a:lnTo>
                      <a:pt x="329" y="77"/>
                    </a:lnTo>
                    <a:lnTo>
                      <a:pt x="321" y="88"/>
                    </a:lnTo>
                    <a:lnTo>
                      <a:pt x="313" y="86"/>
                    </a:lnTo>
                    <a:lnTo>
                      <a:pt x="306" y="80"/>
                    </a:lnTo>
                    <a:lnTo>
                      <a:pt x="298" y="86"/>
                    </a:lnTo>
                    <a:lnTo>
                      <a:pt x="290" y="88"/>
                    </a:lnTo>
                    <a:lnTo>
                      <a:pt x="284" y="88"/>
                    </a:lnTo>
                    <a:lnTo>
                      <a:pt x="278" y="94"/>
                    </a:lnTo>
                    <a:lnTo>
                      <a:pt x="263" y="94"/>
                    </a:lnTo>
                    <a:lnTo>
                      <a:pt x="257" y="86"/>
                    </a:lnTo>
                    <a:lnTo>
                      <a:pt x="249" y="75"/>
                    </a:lnTo>
                    <a:lnTo>
                      <a:pt x="239" y="86"/>
                    </a:lnTo>
                    <a:lnTo>
                      <a:pt x="234" y="94"/>
                    </a:lnTo>
                    <a:lnTo>
                      <a:pt x="226" y="94"/>
                    </a:lnTo>
                    <a:lnTo>
                      <a:pt x="212" y="75"/>
                    </a:lnTo>
                    <a:lnTo>
                      <a:pt x="208" y="77"/>
                    </a:lnTo>
                    <a:lnTo>
                      <a:pt x="200" y="77"/>
                    </a:lnTo>
                    <a:lnTo>
                      <a:pt x="195" y="88"/>
                    </a:lnTo>
                    <a:lnTo>
                      <a:pt x="183" y="86"/>
                    </a:lnTo>
                    <a:lnTo>
                      <a:pt x="171" y="86"/>
                    </a:lnTo>
                    <a:lnTo>
                      <a:pt x="165" y="80"/>
                    </a:lnTo>
                    <a:lnTo>
                      <a:pt x="158" y="75"/>
                    </a:lnTo>
                    <a:lnTo>
                      <a:pt x="146" y="77"/>
                    </a:lnTo>
                    <a:lnTo>
                      <a:pt x="134" y="88"/>
                    </a:lnTo>
                    <a:lnTo>
                      <a:pt x="127" y="86"/>
                    </a:lnTo>
                    <a:lnTo>
                      <a:pt x="115" y="80"/>
                    </a:lnTo>
                    <a:lnTo>
                      <a:pt x="101" y="72"/>
                    </a:lnTo>
                    <a:lnTo>
                      <a:pt x="90" y="72"/>
                    </a:lnTo>
                    <a:lnTo>
                      <a:pt x="66" y="64"/>
                    </a:lnTo>
                    <a:lnTo>
                      <a:pt x="51" y="58"/>
                    </a:lnTo>
                    <a:lnTo>
                      <a:pt x="41" y="55"/>
                    </a:lnTo>
                    <a:lnTo>
                      <a:pt x="25" y="53"/>
                    </a:lnTo>
                    <a:lnTo>
                      <a:pt x="16" y="41"/>
                    </a:lnTo>
                    <a:lnTo>
                      <a:pt x="6" y="39"/>
                    </a:lnTo>
                    <a:lnTo>
                      <a:pt x="2" y="36"/>
                    </a:ln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17"/>
              <p:cNvSpPr>
                <a:spLocks/>
              </p:cNvSpPr>
              <p:nvPr/>
            </p:nvSpPr>
            <p:spPr bwMode="auto">
              <a:xfrm>
                <a:off x="4721" y="2468"/>
                <a:ext cx="165" cy="182"/>
              </a:xfrm>
              <a:custGeom>
                <a:avLst/>
                <a:gdLst>
                  <a:gd name="T0" fmla="*/ 80 w 165"/>
                  <a:gd name="T1" fmla="*/ 3 h 182"/>
                  <a:gd name="T2" fmla="*/ 137 w 165"/>
                  <a:gd name="T3" fmla="*/ 0 h 182"/>
                  <a:gd name="T4" fmla="*/ 146 w 165"/>
                  <a:gd name="T5" fmla="*/ 22 h 182"/>
                  <a:gd name="T6" fmla="*/ 131 w 165"/>
                  <a:gd name="T7" fmla="*/ 36 h 182"/>
                  <a:gd name="T8" fmla="*/ 127 w 165"/>
                  <a:gd name="T9" fmla="*/ 47 h 182"/>
                  <a:gd name="T10" fmla="*/ 115 w 165"/>
                  <a:gd name="T11" fmla="*/ 61 h 182"/>
                  <a:gd name="T12" fmla="*/ 102 w 165"/>
                  <a:gd name="T13" fmla="*/ 64 h 182"/>
                  <a:gd name="T14" fmla="*/ 88 w 165"/>
                  <a:gd name="T15" fmla="*/ 56 h 182"/>
                  <a:gd name="T16" fmla="*/ 72 w 165"/>
                  <a:gd name="T17" fmla="*/ 36 h 182"/>
                  <a:gd name="T18" fmla="*/ 53 w 165"/>
                  <a:gd name="T19" fmla="*/ 36 h 182"/>
                  <a:gd name="T20" fmla="*/ 51 w 165"/>
                  <a:gd name="T21" fmla="*/ 64 h 182"/>
                  <a:gd name="T22" fmla="*/ 53 w 165"/>
                  <a:gd name="T23" fmla="*/ 81 h 182"/>
                  <a:gd name="T24" fmla="*/ 72 w 165"/>
                  <a:gd name="T25" fmla="*/ 70 h 182"/>
                  <a:gd name="T26" fmla="*/ 86 w 165"/>
                  <a:gd name="T27" fmla="*/ 75 h 182"/>
                  <a:gd name="T28" fmla="*/ 82 w 165"/>
                  <a:gd name="T29" fmla="*/ 92 h 182"/>
                  <a:gd name="T30" fmla="*/ 80 w 165"/>
                  <a:gd name="T31" fmla="*/ 103 h 182"/>
                  <a:gd name="T32" fmla="*/ 82 w 165"/>
                  <a:gd name="T33" fmla="*/ 120 h 182"/>
                  <a:gd name="T34" fmla="*/ 92 w 165"/>
                  <a:gd name="T35" fmla="*/ 128 h 182"/>
                  <a:gd name="T36" fmla="*/ 88 w 165"/>
                  <a:gd name="T37" fmla="*/ 148 h 182"/>
                  <a:gd name="T38" fmla="*/ 82 w 165"/>
                  <a:gd name="T39" fmla="*/ 170 h 182"/>
                  <a:gd name="T40" fmla="*/ 68 w 165"/>
                  <a:gd name="T41" fmla="*/ 175 h 182"/>
                  <a:gd name="T42" fmla="*/ 62 w 165"/>
                  <a:gd name="T43" fmla="*/ 164 h 182"/>
                  <a:gd name="T44" fmla="*/ 55 w 165"/>
                  <a:gd name="T45" fmla="*/ 139 h 182"/>
                  <a:gd name="T46" fmla="*/ 55 w 165"/>
                  <a:gd name="T47" fmla="*/ 114 h 182"/>
                  <a:gd name="T48" fmla="*/ 35 w 165"/>
                  <a:gd name="T49" fmla="*/ 114 h 182"/>
                  <a:gd name="T50" fmla="*/ 23 w 165"/>
                  <a:gd name="T51" fmla="*/ 117 h 182"/>
                  <a:gd name="T52" fmla="*/ 39 w 165"/>
                  <a:gd name="T53" fmla="*/ 128 h 182"/>
                  <a:gd name="T54" fmla="*/ 47 w 165"/>
                  <a:gd name="T55" fmla="*/ 145 h 182"/>
                  <a:gd name="T56" fmla="*/ 41 w 165"/>
                  <a:gd name="T57" fmla="*/ 167 h 182"/>
                  <a:gd name="T58" fmla="*/ 29 w 165"/>
                  <a:gd name="T59" fmla="*/ 181 h 182"/>
                  <a:gd name="T60" fmla="*/ 29 w 165"/>
                  <a:gd name="T61" fmla="*/ 164 h 182"/>
                  <a:gd name="T62" fmla="*/ 21 w 165"/>
                  <a:gd name="T63" fmla="*/ 145 h 182"/>
                  <a:gd name="T64" fmla="*/ 10 w 165"/>
                  <a:gd name="T65" fmla="*/ 128 h 182"/>
                  <a:gd name="T66" fmla="*/ 2 w 165"/>
                  <a:gd name="T67" fmla="*/ 109 h 182"/>
                  <a:gd name="T68" fmla="*/ 16 w 165"/>
                  <a:gd name="T69" fmla="*/ 86 h 182"/>
                  <a:gd name="T70" fmla="*/ 23 w 165"/>
                  <a:gd name="T71" fmla="*/ 58 h 182"/>
                  <a:gd name="T72" fmla="*/ 25 w 165"/>
                  <a:gd name="T73" fmla="*/ 39 h 182"/>
                  <a:gd name="T74" fmla="*/ 23 w 165"/>
                  <a:gd name="T75" fmla="*/ 22 h 18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65" h="182">
                    <a:moveTo>
                      <a:pt x="41" y="0"/>
                    </a:moveTo>
                    <a:lnTo>
                      <a:pt x="80" y="3"/>
                    </a:lnTo>
                    <a:lnTo>
                      <a:pt x="117" y="3"/>
                    </a:lnTo>
                    <a:lnTo>
                      <a:pt x="137" y="0"/>
                    </a:lnTo>
                    <a:lnTo>
                      <a:pt x="164" y="17"/>
                    </a:lnTo>
                    <a:lnTo>
                      <a:pt x="146" y="22"/>
                    </a:lnTo>
                    <a:lnTo>
                      <a:pt x="137" y="31"/>
                    </a:lnTo>
                    <a:lnTo>
                      <a:pt x="131" y="36"/>
                    </a:lnTo>
                    <a:lnTo>
                      <a:pt x="127" y="42"/>
                    </a:lnTo>
                    <a:lnTo>
                      <a:pt x="127" y="47"/>
                    </a:lnTo>
                    <a:lnTo>
                      <a:pt x="127" y="56"/>
                    </a:lnTo>
                    <a:lnTo>
                      <a:pt x="115" y="61"/>
                    </a:lnTo>
                    <a:lnTo>
                      <a:pt x="105" y="61"/>
                    </a:lnTo>
                    <a:lnTo>
                      <a:pt x="102" y="64"/>
                    </a:lnTo>
                    <a:lnTo>
                      <a:pt x="92" y="64"/>
                    </a:lnTo>
                    <a:lnTo>
                      <a:pt x="88" y="56"/>
                    </a:lnTo>
                    <a:lnTo>
                      <a:pt x="80" y="45"/>
                    </a:lnTo>
                    <a:lnTo>
                      <a:pt x="72" y="36"/>
                    </a:lnTo>
                    <a:lnTo>
                      <a:pt x="57" y="36"/>
                    </a:lnTo>
                    <a:lnTo>
                      <a:pt x="53" y="36"/>
                    </a:lnTo>
                    <a:lnTo>
                      <a:pt x="49" y="50"/>
                    </a:lnTo>
                    <a:lnTo>
                      <a:pt x="51" y="64"/>
                    </a:lnTo>
                    <a:lnTo>
                      <a:pt x="51" y="72"/>
                    </a:lnTo>
                    <a:lnTo>
                      <a:pt x="53" y="81"/>
                    </a:lnTo>
                    <a:lnTo>
                      <a:pt x="61" y="78"/>
                    </a:lnTo>
                    <a:lnTo>
                      <a:pt x="72" y="70"/>
                    </a:lnTo>
                    <a:lnTo>
                      <a:pt x="80" y="70"/>
                    </a:lnTo>
                    <a:lnTo>
                      <a:pt x="86" y="75"/>
                    </a:lnTo>
                    <a:lnTo>
                      <a:pt x="86" y="81"/>
                    </a:lnTo>
                    <a:lnTo>
                      <a:pt x="82" y="92"/>
                    </a:lnTo>
                    <a:lnTo>
                      <a:pt x="80" y="97"/>
                    </a:lnTo>
                    <a:lnTo>
                      <a:pt x="80" y="103"/>
                    </a:lnTo>
                    <a:lnTo>
                      <a:pt x="78" y="111"/>
                    </a:lnTo>
                    <a:lnTo>
                      <a:pt x="82" y="120"/>
                    </a:lnTo>
                    <a:lnTo>
                      <a:pt x="90" y="131"/>
                    </a:lnTo>
                    <a:lnTo>
                      <a:pt x="92" y="128"/>
                    </a:lnTo>
                    <a:lnTo>
                      <a:pt x="92" y="139"/>
                    </a:lnTo>
                    <a:lnTo>
                      <a:pt x="88" y="148"/>
                    </a:lnTo>
                    <a:lnTo>
                      <a:pt x="84" y="156"/>
                    </a:lnTo>
                    <a:lnTo>
                      <a:pt x="82" y="170"/>
                    </a:lnTo>
                    <a:lnTo>
                      <a:pt x="74" y="175"/>
                    </a:lnTo>
                    <a:lnTo>
                      <a:pt x="68" y="175"/>
                    </a:lnTo>
                    <a:lnTo>
                      <a:pt x="62" y="175"/>
                    </a:lnTo>
                    <a:lnTo>
                      <a:pt x="62" y="164"/>
                    </a:lnTo>
                    <a:lnTo>
                      <a:pt x="61" y="145"/>
                    </a:lnTo>
                    <a:lnTo>
                      <a:pt x="55" y="139"/>
                    </a:lnTo>
                    <a:lnTo>
                      <a:pt x="53" y="131"/>
                    </a:lnTo>
                    <a:lnTo>
                      <a:pt x="55" y="114"/>
                    </a:lnTo>
                    <a:lnTo>
                      <a:pt x="49" y="109"/>
                    </a:lnTo>
                    <a:lnTo>
                      <a:pt x="35" y="114"/>
                    </a:lnTo>
                    <a:lnTo>
                      <a:pt x="29" y="109"/>
                    </a:lnTo>
                    <a:lnTo>
                      <a:pt x="23" y="117"/>
                    </a:lnTo>
                    <a:lnTo>
                      <a:pt x="29" y="123"/>
                    </a:lnTo>
                    <a:lnTo>
                      <a:pt x="39" y="128"/>
                    </a:lnTo>
                    <a:lnTo>
                      <a:pt x="41" y="134"/>
                    </a:lnTo>
                    <a:lnTo>
                      <a:pt x="47" y="145"/>
                    </a:lnTo>
                    <a:lnTo>
                      <a:pt x="47" y="153"/>
                    </a:lnTo>
                    <a:lnTo>
                      <a:pt x="41" y="167"/>
                    </a:lnTo>
                    <a:lnTo>
                      <a:pt x="33" y="178"/>
                    </a:lnTo>
                    <a:lnTo>
                      <a:pt x="29" y="181"/>
                    </a:lnTo>
                    <a:lnTo>
                      <a:pt x="29" y="173"/>
                    </a:lnTo>
                    <a:lnTo>
                      <a:pt x="29" y="164"/>
                    </a:lnTo>
                    <a:lnTo>
                      <a:pt x="31" y="153"/>
                    </a:lnTo>
                    <a:lnTo>
                      <a:pt x="21" y="145"/>
                    </a:lnTo>
                    <a:lnTo>
                      <a:pt x="12" y="136"/>
                    </a:lnTo>
                    <a:lnTo>
                      <a:pt x="10" y="128"/>
                    </a:lnTo>
                    <a:lnTo>
                      <a:pt x="0" y="123"/>
                    </a:lnTo>
                    <a:lnTo>
                      <a:pt x="2" y="109"/>
                    </a:lnTo>
                    <a:lnTo>
                      <a:pt x="10" y="100"/>
                    </a:lnTo>
                    <a:lnTo>
                      <a:pt x="16" y="86"/>
                    </a:lnTo>
                    <a:lnTo>
                      <a:pt x="21" y="72"/>
                    </a:lnTo>
                    <a:lnTo>
                      <a:pt x="23" y="58"/>
                    </a:lnTo>
                    <a:lnTo>
                      <a:pt x="21" y="45"/>
                    </a:lnTo>
                    <a:lnTo>
                      <a:pt x="25" y="39"/>
                    </a:lnTo>
                    <a:lnTo>
                      <a:pt x="29" y="33"/>
                    </a:lnTo>
                    <a:lnTo>
                      <a:pt x="23" y="22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18"/>
              <p:cNvSpPr>
                <a:spLocks/>
              </p:cNvSpPr>
              <p:nvPr/>
            </p:nvSpPr>
            <p:spPr bwMode="auto">
              <a:xfrm>
                <a:off x="4549" y="2387"/>
                <a:ext cx="182" cy="249"/>
              </a:xfrm>
              <a:custGeom>
                <a:avLst/>
                <a:gdLst>
                  <a:gd name="T0" fmla="*/ 0 w 182"/>
                  <a:gd name="T1" fmla="*/ 83 h 249"/>
                  <a:gd name="T2" fmla="*/ 37 w 182"/>
                  <a:gd name="T3" fmla="*/ 44 h 249"/>
                  <a:gd name="T4" fmla="*/ 56 w 182"/>
                  <a:gd name="T5" fmla="*/ 28 h 249"/>
                  <a:gd name="T6" fmla="*/ 66 w 182"/>
                  <a:gd name="T7" fmla="*/ 14 h 249"/>
                  <a:gd name="T8" fmla="*/ 95 w 182"/>
                  <a:gd name="T9" fmla="*/ 0 h 249"/>
                  <a:gd name="T10" fmla="*/ 111 w 182"/>
                  <a:gd name="T11" fmla="*/ 30 h 249"/>
                  <a:gd name="T12" fmla="*/ 127 w 182"/>
                  <a:gd name="T13" fmla="*/ 17 h 249"/>
                  <a:gd name="T14" fmla="*/ 132 w 182"/>
                  <a:gd name="T15" fmla="*/ 8 h 249"/>
                  <a:gd name="T16" fmla="*/ 146 w 182"/>
                  <a:gd name="T17" fmla="*/ 0 h 249"/>
                  <a:gd name="T18" fmla="*/ 154 w 182"/>
                  <a:gd name="T19" fmla="*/ 0 h 249"/>
                  <a:gd name="T20" fmla="*/ 156 w 182"/>
                  <a:gd name="T21" fmla="*/ 11 h 249"/>
                  <a:gd name="T22" fmla="*/ 156 w 182"/>
                  <a:gd name="T23" fmla="*/ 19 h 249"/>
                  <a:gd name="T24" fmla="*/ 148 w 182"/>
                  <a:gd name="T25" fmla="*/ 33 h 249"/>
                  <a:gd name="T26" fmla="*/ 148 w 182"/>
                  <a:gd name="T27" fmla="*/ 41 h 249"/>
                  <a:gd name="T28" fmla="*/ 169 w 182"/>
                  <a:gd name="T29" fmla="*/ 77 h 249"/>
                  <a:gd name="T30" fmla="*/ 173 w 182"/>
                  <a:gd name="T31" fmla="*/ 99 h 249"/>
                  <a:gd name="T32" fmla="*/ 179 w 182"/>
                  <a:gd name="T33" fmla="*/ 99 h 249"/>
                  <a:gd name="T34" fmla="*/ 181 w 182"/>
                  <a:gd name="T35" fmla="*/ 110 h 249"/>
                  <a:gd name="T36" fmla="*/ 173 w 182"/>
                  <a:gd name="T37" fmla="*/ 121 h 249"/>
                  <a:gd name="T38" fmla="*/ 167 w 182"/>
                  <a:gd name="T39" fmla="*/ 116 h 249"/>
                  <a:gd name="T40" fmla="*/ 154 w 182"/>
                  <a:gd name="T41" fmla="*/ 124 h 249"/>
                  <a:gd name="T42" fmla="*/ 156 w 182"/>
                  <a:gd name="T43" fmla="*/ 146 h 249"/>
                  <a:gd name="T44" fmla="*/ 140 w 182"/>
                  <a:gd name="T45" fmla="*/ 160 h 249"/>
                  <a:gd name="T46" fmla="*/ 140 w 182"/>
                  <a:gd name="T47" fmla="*/ 196 h 249"/>
                  <a:gd name="T48" fmla="*/ 140 w 182"/>
                  <a:gd name="T49" fmla="*/ 220 h 249"/>
                  <a:gd name="T50" fmla="*/ 132 w 182"/>
                  <a:gd name="T51" fmla="*/ 231 h 249"/>
                  <a:gd name="T52" fmla="*/ 127 w 182"/>
                  <a:gd name="T53" fmla="*/ 248 h 249"/>
                  <a:gd name="T54" fmla="*/ 119 w 182"/>
                  <a:gd name="T55" fmla="*/ 245 h 249"/>
                  <a:gd name="T56" fmla="*/ 107 w 182"/>
                  <a:gd name="T57" fmla="*/ 237 h 249"/>
                  <a:gd name="T58" fmla="*/ 97 w 182"/>
                  <a:gd name="T59" fmla="*/ 229 h 249"/>
                  <a:gd name="T60" fmla="*/ 90 w 182"/>
                  <a:gd name="T61" fmla="*/ 215 h 249"/>
                  <a:gd name="T62" fmla="*/ 62 w 182"/>
                  <a:gd name="T63" fmla="*/ 218 h 249"/>
                  <a:gd name="T64" fmla="*/ 39 w 182"/>
                  <a:gd name="T65" fmla="*/ 209 h 249"/>
                  <a:gd name="T66" fmla="*/ 23 w 182"/>
                  <a:gd name="T67" fmla="*/ 187 h 249"/>
                  <a:gd name="T68" fmla="*/ 14 w 182"/>
                  <a:gd name="T69" fmla="*/ 171 h 249"/>
                  <a:gd name="T70" fmla="*/ 6 w 182"/>
                  <a:gd name="T71" fmla="*/ 157 h 249"/>
                  <a:gd name="T72" fmla="*/ 6 w 182"/>
                  <a:gd name="T73" fmla="*/ 130 h 249"/>
                  <a:gd name="T74" fmla="*/ 0 w 182"/>
                  <a:gd name="T75" fmla="*/ 83 h 2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82" h="249">
                    <a:moveTo>
                      <a:pt x="0" y="83"/>
                    </a:moveTo>
                    <a:lnTo>
                      <a:pt x="37" y="44"/>
                    </a:lnTo>
                    <a:lnTo>
                      <a:pt x="56" y="28"/>
                    </a:lnTo>
                    <a:lnTo>
                      <a:pt x="66" y="14"/>
                    </a:lnTo>
                    <a:lnTo>
                      <a:pt x="95" y="0"/>
                    </a:lnTo>
                    <a:lnTo>
                      <a:pt x="111" y="30"/>
                    </a:lnTo>
                    <a:lnTo>
                      <a:pt x="127" y="17"/>
                    </a:lnTo>
                    <a:lnTo>
                      <a:pt x="132" y="8"/>
                    </a:lnTo>
                    <a:lnTo>
                      <a:pt x="146" y="0"/>
                    </a:lnTo>
                    <a:lnTo>
                      <a:pt x="154" y="0"/>
                    </a:lnTo>
                    <a:lnTo>
                      <a:pt x="156" y="11"/>
                    </a:lnTo>
                    <a:lnTo>
                      <a:pt x="156" y="19"/>
                    </a:lnTo>
                    <a:lnTo>
                      <a:pt x="148" y="33"/>
                    </a:lnTo>
                    <a:lnTo>
                      <a:pt x="148" y="41"/>
                    </a:lnTo>
                    <a:lnTo>
                      <a:pt x="169" y="77"/>
                    </a:lnTo>
                    <a:lnTo>
                      <a:pt x="173" y="99"/>
                    </a:lnTo>
                    <a:lnTo>
                      <a:pt x="179" y="99"/>
                    </a:lnTo>
                    <a:lnTo>
                      <a:pt x="181" y="110"/>
                    </a:lnTo>
                    <a:lnTo>
                      <a:pt x="173" y="121"/>
                    </a:lnTo>
                    <a:lnTo>
                      <a:pt x="167" y="116"/>
                    </a:lnTo>
                    <a:lnTo>
                      <a:pt x="154" y="124"/>
                    </a:lnTo>
                    <a:lnTo>
                      <a:pt x="156" y="146"/>
                    </a:lnTo>
                    <a:lnTo>
                      <a:pt x="140" y="160"/>
                    </a:lnTo>
                    <a:lnTo>
                      <a:pt x="140" y="196"/>
                    </a:lnTo>
                    <a:lnTo>
                      <a:pt x="140" y="220"/>
                    </a:lnTo>
                    <a:lnTo>
                      <a:pt x="132" y="231"/>
                    </a:lnTo>
                    <a:lnTo>
                      <a:pt x="127" y="248"/>
                    </a:lnTo>
                    <a:lnTo>
                      <a:pt x="119" y="245"/>
                    </a:lnTo>
                    <a:lnTo>
                      <a:pt x="107" y="237"/>
                    </a:lnTo>
                    <a:lnTo>
                      <a:pt x="97" y="229"/>
                    </a:lnTo>
                    <a:lnTo>
                      <a:pt x="90" y="215"/>
                    </a:lnTo>
                    <a:lnTo>
                      <a:pt x="62" y="218"/>
                    </a:lnTo>
                    <a:lnTo>
                      <a:pt x="39" y="209"/>
                    </a:lnTo>
                    <a:lnTo>
                      <a:pt x="23" y="187"/>
                    </a:lnTo>
                    <a:lnTo>
                      <a:pt x="14" y="171"/>
                    </a:lnTo>
                    <a:lnTo>
                      <a:pt x="6" y="157"/>
                    </a:lnTo>
                    <a:lnTo>
                      <a:pt x="6" y="130"/>
                    </a:lnTo>
                    <a:lnTo>
                      <a:pt x="0" y="83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19"/>
              <p:cNvSpPr>
                <a:spLocks/>
              </p:cNvSpPr>
              <p:nvPr/>
            </p:nvSpPr>
            <p:spPr bwMode="auto">
              <a:xfrm>
                <a:off x="4934" y="2529"/>
                <a:ext cx="348" cy="235"/>
              </a:xfrm>
              <a:custGeom>
                <a:avLst/>
                <a:gdLst>
                  <a:gd name="T0" fmla="*/ 31 w 348"/>
                  <a:gd name="T1" fmla="*/ 3 h 235"/>
                  <a:gd name="T2" fmla="*/ 68 w 348"/>
                  <a:gd name="T3" fmla="*/ 39 h 235"/>
                  <a:gd name="T4" fmla="*/ 74 w 348"/>
                  <a:gd name="T5" fmla="*/ 56 h 235"/>
                  <a:gd name="T6" fmla="*/ 96 w 348"/>
                  <a:gd name="T7" fmla="*/ 47 h 235"/>
                  <a:gd name="T8" fmla="*/ 107 w 348"/>
                  <a:gd name="T9" fmla="*/ 53 h 235"/>
                  <a:gd name="T10" fmla="*/ 121 w 348"/>
                  <a:gd name="T11" fmla="*/ 39 h 235"/>
                  <a:gd name="T12" fmla="*/ 140 w 348"/>
                  <a:gd name="T13" fmla="*/ 31 h 235"/>
                  <a:gd name="T14" fmla="*/ 185 w 348"/>
                  <a:gd name="T15" fmla="*/ 47 h 235"/>
                  <a:gd name="T16" fmla="*/ 212 w 348"/>
                  <a:gd name="T17" fmla="*/ 67 h 235"/>
                  <a:gd name="T18" fmla="*/ 234 w 348"/>
                  <a:gd name="T19" fmla="*/ 81 h 235"/>
                  <a:gd name="T20" fmla="*/ 271 w 348"/>
                  <a:gd name="T21" fmla="*/ 111 h 235"/>
                  <a:gd name="T22" fmla="*/ 275 w 348"/>
                  <a:gd name="T23" fmla="*/ 128 h 235"/>
                  <a:gd name="T24" fmla="*/ 292 w 348"/>
                  <a:gd name="T25" fmla="*/ 142 h 235"/>
                  <a:gd name="T26" fmla="*/ 306 w 348"/>
                  <a:gd name="T27" fmla="*/ 148 h 235"/>
                  <a:gd name="T28" fmla="*/ 322 w 348"/>
                  <a:gd name="T29" fmla="*/ 176 h 235"/>
                  <a:gd name="T30" fmla="*/ 333 w 348"/>
                  <a:gd name="T31" fmla="*/ 192 h 235"/>
                  <a:gd name="T32" fmla="*/ 335 w 348"/>
                  <a:gd name="T33" fmla="*/ 234 h 235"/>
                  <a:gd name="T34" fmla="*/ 320 w 348"/>
                  <a:gd name="T35" fmla="*/ 234 h 235"/>
                  <a:gd name="T36" fmla="*/ 310 w 348"/>
                  <a:gd name="T37" fmla="*/ 226 h 235"/>
                  <a:gd name="T38" fmla="*/ 275 w 348"/>
                  <a:gd name="T39" fmla="*/ 184 h 235"/>
                  <a:gd name="T40" fmla="*/ 240 w 348"/>
                  <a:gd name="T41" fmla="*/ 184 h 235"/>
                  <a:gd name="T42" fmla="*/ 228 w 348"/>
                  <a:gd name="T43" fmla="*/ 198 h 235"/>
                  <a:gd name="T44" fmla="*/ 218 w 348"/>
                  <a:gd name="T45" fmla="*/ 206 h 235"/>
                  <a:gd name="T46" fmla="*/ 197 w 348"/>
                  <a:gd name="T47" fmla="*/ 217 h 235"/>
                  <a:gd name="T48" fmla="*/ 177 w 348"/>
                  <a:gd name="T49" fmla="*/ 212 h 235"/>
                  <a:gd name="T50" fmla="*/ 160 w 348"/>
                  <a:gd name="T51" fmla="*/ 212 h 235"/>
                  <a:gd name="T52" fmla="*/ 138 w 348"/>
                  <a:gd name="T53" fmla="*/ 159 h 235"/>
                  <a:gd name="T54" fmla="*/ 113 w 348"/>
                  <a:gd name="T55" fmla="*/ 111 h 235"/>
                  <a:gd name="T56" fmla="*/ 82 w 348"/>
                  <a:gd name="T57" fmla="*/ 95 h 235"/>
                  <a:gd name="T58" fmla="*/ 53 w 348"/>
                  <a:gd name="T59" fmla="*/ 92 h 235"/>
                  <a:gd name="T60" fmla="*/ 23 w 348"/>
                  <a:gd name="T61" fmla="*/ 75 h 235"/>
                  <a:gd name="T62" fmla="*/ 25 w 348"/>
                  <a:gd name="T63" fmla="*/ 25 h 2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48" h="235">
                    <a:moveTo>
                      <a:pt x="0" y="0"/>
                    </a:moveTo>
                    <a:lnTo>
                      <a:pt x="31" y="3"/>
                    </a:lnTo>
                    <a:lnTo>
                      <a:pt x="57" y="6"/>
                    </a:lnTo>
                    <a:lnTo>
                      <a:pt x="68" y="39"/>
                    </a:lnTo>
                    <a:lnTo>
                      <a:pt x="70" y="50"/>
                    </a:lnTo>
                    <a:lnTo>
                      <a:pt x="74" y="56"/>
                    </a:lnTo>
                    <a:lnTo>
                      <a:pt x="82" y="47"/>
                    </a:lnTo>
                    <a:lnTo>
                      <a:pt x="96" y="47"/>
                    </a:lnTo>
                    <a:lnTo>
                      <a:pt x="103" y="56"/>
                    </a:lnTo>
                    <a:lnTo>
                      <a:pt x="107" y="53"/>
                    </a:lnTo>
                    <a:lnTo>
                      <a:pt x="119" y="39"/>
                    </a:lnTo>
                    <a:lnTo>
                      <a:pt x="121" y="39"/>
                    </a:lnTo>
                    <a:lnTo>
                      <a:pt x="131" y="31"/>
                    </a:lnTo>
                    <a:lnTo>
                      <a:pt x="140" y="31"/>
                    </a:lnTo>
                    <a:lnTo>
                      <a:pt x="172" y="47"/>
                    </a:lnTo>
                    <a:lnTo>
                      <a:pt x="185" y="47"/>
                    </a:lnTo>
                    <a:lnTo>
                      <a:pt x="199" y="61"/>
                    </a:lnTo>
                    <a:lnTo>
                      <a:pt x="212" y="67"/>
                    </a:lnTo>
                    <a:lnTo>
                      <a:pt x="224" y="78"/>
                    </a:lnTo>
                    <a:lnTo>
                      <a:pt x="234" y="81"/>
                    </a:lnTo>
                    <a:lnTo>
                      <a:pt x="259" y="92"/>
                    </a:lnTo>
                    <a:lnTo>
                      <a:pt x="271" y="111"/>
                    </a:lnTo>
                    <a:lnTo>
                      <a:pt x="277" y="123"/>
                    </a:lnTo>
                    <a:lnTo>
                      <a:pt x="275" y="128"/>
                    </a:lnTo>
                    <a:lnTo>
                      <a:pt x="285" y="139"/>
                    </a:lnTo>
                    <a:lnTo>
                      <a:pt x="292" y="142"/>
                    </a:lnTo>
                    <a:lnTo>
                      <a:pt x="296" y="145"/>
                    </a:lnTo>
                    <a:lnTo>
                      <a:pt x="306" y="148"/>
                    </a:lnTo>
                    <a:lnTo>
                      <a:pt x="322" y="164"/>
                    </a:lnTo>
                    <a:lnTo>
                      <a:pt x="322" y="176"/>
                    </a:lnTo>
                    <a:lnTo>
                      <a:pt x="331" y="187"/>
                    </a:lnTo>
                    <a:lnTo>
                      <a:pt x="333" y="192"/>
                    </a:lnTo>
                    <a:lnTo>
                      <a:pt x="347" y="215"/>
                    </a:lnTo>
                    <a:lnTo>
                      <a:pt x="335" y="234"/>
                    </a:lnTo>
                    <a:lnTo>
                      <a:pt x="331" y="234"/>
                    </a:lnTo>
                    <a:lnTo>
                      <a:pt x="320" y="234"/>
                    </a:lnTo>
                    <a:lnTo>
                      <a:pt x="316" y="226"/>
                    </a:lnTo>
                    <a:lnTo>
                      <a:pt x="310" y="226"/>
                    </a:lnTo>
                    <a:lnTo>
                      <a:pt x="304" y="228"/>
                    </a:lnTo>
                    <a:lnTo>
                      <a:pt x="275" y="184"/>
                    </a:lnTo>
                    <a:lnTo>
                      <a:pt x="257" y="187"/>
                    </a:lnTo>
                    <a:lnTo>
                      <a:pt x="240" y="184"/>
                    </a:lnTo>
                    <a:lnTo>
                      <a:pt x="234" y="189"/>
                    </a:lnTo>
                    <a:lnTo>
                      <a:pt x="228" y="198"/>
                    </a:lnTo>
                    <a:lnTo>
                      <a:pt x="226" y="192"/>
                    </a:lnTo>
                    <a:lnTo>
                      <a:pt x="218" y="206"/>
                    </a:lnTo>
                    <a:lnTo>
                      <a:pt x="207" y="226"/>
                    </a:lnTo>
                    <a:lnTo>
                      <a:pt x="197" y="217"/>
                    </a:lnTo>
                    <a:lnTo>
                      <a:pt x="185" y="212"/>
                    </a:lnTo>
                    <a:lnTo>
                      <a:pt x="177" y="212"/>
                    </a:lnTo>
                    <a:lnTo>
                      <a:pt x="166" y="206"/>
                    </a:lnTo>
                    <a:lnTo>
                      <a:pt x="160" y="212"/>
                    </a:lnTo>
                    <a:lnTo>
                      <a:pt x="152" y="184"/>
                    </a:lnTo>
                    <a:lnTo>
                      <a:pt x="138" y="159"/>
                    </a:lnTo>
                    <a:lnTo>
                      <a:pt x="125" y="128"/>
                    </a:lnTo>
                    <a:lnTo>
                      <a:pt x="113" y="111"/>
                    </a:lnTo>
                    <a:lnTo>
                      <a:pt x="103" y="95"/>
                    </a:lnTo>
                    <a:lnTo>
                      <a:pt x="82" y="95"/>
                    </a:lnTo>
                    <a:lnTo>
                      <a:pt x="62" y="103"/>
                    </a:lnTo>
                    <a:lnTo>
                      <a:pt x="53" y="92"/>
                    </a:lnTo>
                    <a:lnTo>
                      <a:pt x="33" y="84"/>
                    </a:lnTo>
                    <a:lnTo>
                      <a:pt x="23" y="75"/>
                    </a:lnTo>
                    <a:lnTo>
                      <a:pt x="23" y="42"/>
                    </a:lnTo>
                    <a:lnTo>
                      <a:pt x="25" y="2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0"/>
              <p:cNvSpPr>
                <a:spLocks/>
              </p:cNvSpPr>
              <p:nvPr/>
            </p:nvSpPr>
            <p:spPr bwMode="auto">
              <a:xfrm>
                <a:off x="4293" y="2362"/>
                <a:ext cx="209" cy="310"/>
              </a:xfrm>
              <a:custGeom>
                <a:avLst/>
                <a:gdLst>
                  <a:gd name="T0" fmla="*/ 0 w 209"/>
                  <a:gd name="T1" fmla="*/ 8 h 310"/>
                  <a:gd name="T2" fmla="*/ 21 w 209"/>
                  <a:gd name="T3" fmla="*/ 0 h 310"/>
                  <a:gd name="T4" fmla="*/ 46 w 209"/>
                  <a:gd name="T5" fmla="*/ 14 h 310"/>
                  <a:gd name="T6" fmla="*/ 50 w 209"/>
                  <a:gd name="T7" fmla="*/ 28 h 310"/>
                  <a:gd name="T8" fmla="*/ 50 w 209"/>
                  <a:gd name="T9" fmla="*/ 33 h 310"/>
                  <a:gd name="T10" fmla="*/ 56 w 209"/>
                  <a:gd name="T11" fmla="*/ 36 h 310"/>
                  <a:gd name="T12" fmla="*/ 56 w 209"/>
                  <a:gd name="T13" fmla="*/ 42 h 310"/>
                  <a:gd name="T14" fmla="*/ 64 w 209"/>
                  <a:gd name="T15" fmla="*/ 45 h 310"/>
                  <a:gd name="T16" fmla="*/ 64 w 209"/>
                  <a:gd name="T17" fmla="*/ 56 h 310"/>
                  <a:gd name="T18" fmla="*/ 89 w 209"/>
                  <a:gd name="T19" fmla="*/ 89 h 310"/>
                  <a:gd name="T20" fmla="*/ 92 w 209"/>
                  <a:gd name="T21" fmla="*/ 89 h 310"/>
                  <a:gd name="T22" fmla="*/ 96 w 209"/>
                  <a:gd name="T23" fmla="*/ 97 h 310"/>
                  <a:gd name="T24" fmla="*/ 100 w 209"/>
                  <a:gd name="T25" fmla="*/ 106 h 310"/>
                  <a:gd name="T26" fmla="*/ 104 w 209"/>
                  <a:gd name="T27" fmla="*/ 106 h 310"/>
                  <a:gd name="T28" fmla="*/ 121 w 209"/>
                  <a:gd name="T29" fmla="*/ 117 h 310"/>
                  <a:gd name="T30" fmla="*/ 154 w 209"/>
                  <a:gd name="T31" fmla="*/ 122 h 310"/>
                  <a:gd name="T32" fmla="*/ 156 w 209"/>
                  <a:gd name="T33" fmla="*/ 161 h 310"/>
                  <a:gd name="T34" fmla="*/ 164 w 209"/>
                  <a:gd name="T35" fmla="*/ 167 h 310"/>
                  <a:gd name="T36" fmla="*/ 162 w 209"/>
                  <a:gd name="T37" fmla="*/ 181 h 310"/>
                  <a:gd name="T38" fmla="*/ 181 w 209"/>
                  <a:gd name="T39" fmla="*/ 200 h 310"/>
                  <a:gd name="T40" fmla="*/ 198 w 209"/>
                  <a:gd name="T41" fmla="*/ 209 h 310"/>
                  <a:gd name="T42" fmla="*/ 198 w 209"/>
                  <a:gd name="T43" fmla="*/ 273 h 310"/>
                  <a:gd name="T44" fmla="*/ 208 w 209"/>
                  <a:gd name="T45" fmla="*/ 298 h 310"/>
                  <a:gd name="T46" fmla="*/ 202 w 209"/>
                  <a:gd name="T47" fmla="*/ 306 h 310"/>
                  <a:gd name="T48" fmla="*/ 191 w 209"/>
                  <a:gd name="T49" fmla="*/ 309 h 310"/>
                  <a:gd name="T50" fmla="*/ 189 w 209"/>
                  <a:gd name="T51" fmla="*/ 287 h 310"/>
                  <a:gd name="T52" fmla="*/ 169 w 209"/>
                  <a:gd name="T53" fmla="*/ 309 h 310"/>
                  <a:gd name="T54" fmla="*/ 156 w 209"/>
                  <a:gd name="T55" fmla="*/ 276 h 310"/>
                  <a:gd name="T56" fmla="*/ 148 w 209"/>
                  <a:gd name="T57" fmla="*/ 253 h 310"/>
                  <a:gd name="T58" fmla="*/ 125 w 209"/>
                  <a:gd name="T59" fmla="*/ 223 h 310"/>
                  <a:gd name="T60" fmla="*/ 119 w 209"/>
                  <a:gd name="T61" fmla="*/ 223 h 310"/>
                  <a:gd name="T62" fmla="*/ 98 w 209"/>
                  <a:gd name="T63" fmla="*/ 206 h 310"/>
                  <a:gd name="T64" fmla="*/ 94 w 209"/>
                  <a:gd name="T65" fmla="*/ 189 h 310"/>
                  <a:gd name="T66" fmla="*/ 94 w 209"/>
                  <a:gd name="T67" fmla="*/ 178 h 310"/>
                  <a:gd name="T68" fmla="*/ 77 w 209"/>
                  <a:gd name="T69" fmla="*/ 134 h 310"/>
                  <a:gd name="T70" fmla="*/ 69 w 209"/>
                  <a:gd name="T71" fmla="*/ 106 h 310"/>
                  <a:gd name="T72" fmla="*/ 48 w 209"/>
                  <a:gd name="T73" fmla="*/ 81 h 310"/>
                  <a:gd name="T74" fmla="*/ 19 w 209"/>
                  <a:gd name="T75" fmla="*/ 42 h 310"/>
                  <a:gd name="T76" fmla="*/ 0 w 209"/>
                  <a:gd name="T77" fmla="*/ 8 h 3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09" h="310">
                    <a:moveTo>
                      <a:pt x="0" y="8"/>
                    </a:moveTo>
                    <a:lnTo>
                      <a:pt x="21" y="0"/>
                    </a:lnTo>
                    <a:lnTo>
                      <a:pt x="46" y="14"/>
                    </a:lnTo>
                    <a:lnTo>
                      <a:pt x="50" y="28"/>
                    </a:lnTo>
                    <a:lnTo>
                      <a:pt x="50" y="33"/>
                    </a:lnTo>
                    <a:lnTo>
                      <a:pt x="56" y="36"/>
                    </a:lnTo>
                    <a:lnTo>
                      <a:pt x="56" y="42"/>
                    </a:lnTo>
                    <a:lnTo>
                      <a:pt x="64" y="45"/>
                    </a:lnTo>
                    <a:lnTo>
                      <a:pt x="64" y="56"/>
                    </a:lnTo>
                    <a:lnTo>
                      <a:pt x="89" y="89"/>
                    </a:lnTo>
                    <a:lnTo>
                      <a:pt x="92" y="89"/>
                    </a:lnTo>
                    <a:lnTo>
                      <a:pt x="96" y="97"/>
                    </a:lnTo>
                    <a:lnTo>
                      <a:pt x="100" y="106"/>
                    </a:lnTo>
                    <a:lnTo>
                      <a:pt x="104" y="106"/>
                    </a:lnTo>
                    <a:lnTo>
                      <a:pt x="121" y="117"/>
                    </a:lnTo>
                    <a:lnTo>
                      <a:pt x="154" y="122"/>
                    </a:lnTo>
                    <a:lnTo>
                      <a:pt x="156" y="161"/>
                    </a:lnTo>
                    <a:lnTo>
                      <a:pt x="164" y="167"/>
                    </a:lnTo>
                    <a:lnTo>
                      <a:pt x="162" y="181"/>
                    </a:lnTo>
                    <a:lnTo>
                      <a:pt x="181" y="200"/>
                    </a:lnTo>
                    <a:lnTo>
                      <a:pt x="198" y="209"/>
                    </a:lnTo>
                    <a:lnTo>
                      <a:pt x="198" y="273"/>
                    </a:lnTo>
                    <a:lnTo>
                      <a:pt x="208" y="298"/>
                    </a:lnTo>
                    <a:lnTo>
                      <a:pt x="202" y="306"/>
                    </a:lnTo>
                    <a:lnTo>
                      <a:pt x="191" y="309"/>
                    </a:lnTo>
                    <a:lnTo>
                      <a:pt x="189" y="287"/>
                    </a:lnTo>
                    <a:lnTo>
                      <a:pt x="169" y="309"/>
                    </a:lnTo>
                    <a:lnTo>
                      <a:pt x="156" y="276"/>
                    </a:lnTo>
                    <a:lnTo>
                      <a:pt x="148" y="253"/>
                    </a:lnTo>
                    <a:lnTo>
                      <a:pt x="125" y="223"/>
                    </a:lnTo>
                    <a:lnTo>
                      <a:pt x="119" y="223"/>
                    </a:lnTo>
                    <a:lnTo>
                      <a:pt x="98" y="206"/>
                    </a:lnTo>
                    <a:lnTo>
                      <a:pt x="94" y="189"/>
                    </a:lnTo>
                    <a:lnTo>
                      <a:pt x="94" y="178"/>
                    </a:lnTo>
                    <a:lnTo>
                      <a:pt x="77" y="134"/>
                    </a:lnTo>
                    <a:lnTo>
                      <a:pt x="69" y="106"/>
                    </a:lnTo>
                    <a:lnTo>
                      <a:pt x="48" y="81"/>
                    </a:lnTo>
                    <a:lnTo>
                      <a:pt x="19" y="42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1"/>
              <p:cNvSpPr>
                <a:spLocks/>
              </p:cNvSpPr>
              <p:nvPr/>
            </p:nvSpPr>
            <p:spPr bwMode="auto">
              <a:xfrm>
                <a:off x="4664" y="2029"/>
                <a:ext cx="205" cy="341"/>
              </a:xfrm>
              <a:custGeom>
                <a:avLst/>
                <a:gdLst>
                  <a:gd name="T0" fmla="*/ 14 w 205"/>
                  <a:gd name="T1" fmla="*/ 0 h 341"/>
                  <a:gd name="T2" fmla="*/ 31 w 205"/>
                  <a:gd name="T3" fmla="*/ 0 h 341"/>
                  <a:gd name="T4" fmla="*/ 51 w 205"/>
                  <a:gd name="T5" fmla="*/ 36 h 341"/>
                  <a:gd name="T6" fmla="*/ 47 w 205"/>
                  <a:gd name="T7" fmla="*/ 70 h 341"/>
                  <a:gd name="T8" fmla="*/ 59 w 205"/>
                  <a:gd name="T9" fmla="*/ 81 h 341"/>
                  <a:gd name="T10" fmla="*/ 65 w 205"/>
                  <a:gd name="T11" fmla="*/ 103 h 341"/>
                  <a:gd name="T12" fmla="*/ 78 w 205"/>
                  <a:gd name="T13" fmla="*/ 114 h 341"/>
                  <a:gd name="T14" fmla="*/ 94 w 205"/>
                  <a:gd name="T15" fmla="*/ 117 h 341"/>
                  <a:gd name="T16" fmla="*/ 118 w 205"/>
                  <a:gd name="T17" fmla="*/ 134 h 341"/>
                  <a:gd name="T18" fmla="*/ 133 w 205"/>
                  <a:gd name="T19" fmla="*/ 153 h 341"/>
                  <a:gd name="T20" fmla="*/ 137 w 205"/>
                  <a:gd name="T21" fmla="*/ 153 h 341"/>
                  <a:gd name="T22" fmla="*/ 157 w 205"/>
                  <a:gd name="T23" fmla="*/ 170 h 341"/>
                  <a:gd name="T24" fmla="*/ 157 w 205"/>
                  <a:gd name="T25" fmla="*/ 212 h 341"/>
                  <a:gd name="T26" fmla="*/ 163 w 205"/>
                  <a:gd name="T27" fmla="*/ 231 h 341"/>
                  <a:gd name="T28" fmla="*/ 169 w 205"/>
                  <a:gd name="T29" fmla="*/ 242 h 341"/>
                  <a:gd name="T30" fmla="*/ 177 w 205"/>
                  <a:gd name="T31" fmla="*/ 254 h 341"/>
                  <a:gd name="T32" fmla="*/ 184 w 205"/>
                  <a:gd name="T33" fmla="*/ 268 h 341"/>
                  <a:gd name="T34" fmla="*/ 188 w 205"/>
                  <a:gd name="T35" fmla="*/ 284 h 341"/>
                  <a:gd name="T36" fmla="*/ 204 w 205"/>
                  <a:gd name="T37" fmla="*/ 298 h 341"/>
                  <a:gd name="T38" fmla="*/ 202 w 205"/>
                  <a:gd name="T39" fmla="*/ 315 h 341"/>
                  <a:gd name="T40" fmla="*/ 186 w 205"/>
                  <a:gd name="T41" fmla="*/ 318 h 341"/>
                  <a:gd name="T42" fmla="*/ 180 w 205"/>
                  <a:gd name="T43" fmla="*/ 304 h 341"/>
                  <a:gd name="T44" fmla="*/ 169 w 205"/>
                  <a:gd name="T45" fmla="*/ 304 h 341"/>
                  <a:gd name="T46" fmla="*/ 169 w 205"/>
                  <a:gd name="T47" fmla="*/ 340 h 341"/>
                  <a:gd name="T48" fmla="*/ 159 w 205"/>
                  <a:gd name="T49" fmla="*/ 340 h 341"/>
                  <a:gd name="T50" fmla="*/ 147 w 205"/>
                  <a:gd name="T51" fmla="*/ 323 h 341"/>
                  <a:gd name="T52" fmla="*/ 139 w 205"/>
                  <a:gd name="T53" fmla="*/ 315 h 341"/>
                  <a:gd name="T54" fmla="*/ 139 w 205"/>
                  <a:gd name="T55" fmla="*/ 295 h 341"/>
                  <a:gd name="T56" fmla="*/ 122 w 205"/>
                  <a:gd name="T57" fmla="*/ 295 h 341"/>
                  <a:gd name="T58" fmla="*/ 116 w 205"/>
                  <a:gd name="T59" fmla="*/ 315 h 341"/>
                  <a:gd name="T60" fmla="*/ 110 w 205"/>
                  <a:gd name="T61" fmla="*/ 295 h 341"/>
                  <a:gd name="T62" fmla="*/ 108 w 205"/>
                  <a:gd name="T63" fmla="*/ 276 h 341"/>
                  <a:gd name="T64" fmla="*/ 129 w 205"/>
                  <a:gd name="T65" fmla="*/ 268 h 341"/>
                  <a:gd name="T66" fmla="*/ 141 w 205"/>
                  <a:gd name="T67" fmla="*/ 273 h 341"/>
                  <a:gd name="T68" fmla="*/ 143 w 205"/>
                  <a:gd name="T69" fmla="*/ 240 h 341"/>
                  <a:gd name="T70" fmla="*/ 131 w 205"/>
                  <a:gd name="T71" fmla="*/ 229 h 341"/>
                  <a:gd name="T72" fmla="*/ 124 w 205"/>
                  <a:gd name="T73" fmla="*/ 201 h 341"/>
                  <a:gd name="T74" fmla="*/ 118 w 205"/>
                  <a:gd name="T75" fmla="*/ 167 h 341"/>
                  <a:gd name="T76" fmla="*/ 96 w 205"/>
                  <a:gd name="T77" fmla="*/ 156 h 341"/>
                  <a:gd name="T78" fmla="*/ 86 w 205"/>
                  <a:gd name="T79" fmla="*/ 142 h 341"/>
                  <a:gd name="T80" fmla="*/ 69 w 205"/>
                  <a:gd name="T81" fmla="*/ 134 h 341"/>
                  <a:gd name="T82" fmla="*/ 78 w 205"/>
                  <a:gd name="T83" fmla="*/ 164 h 341"/>
                  <a:gd name="T84" fmla="*/ 59 w 205"/>
                  <a:gd name="T85" fmla="*/ 178 h 341"/>
                  <a:gd name="T86" fmla="*/ 47 w 205"/>
                  <a:gd name="T87" fmla="*/ 145 h 341"/>
                  <a:gd name="T88" fmla="*/ 37 w 205"/>
                  <a:gd name="T89" fmla="*/ 137 h 341"/>
                  <a:gd name="T90" fmla="*/ 37 w 205"/>
                  <a:gd name="T91" fmla="*/ 117 h 341"/>
                  <a:gd name="T92" fmla="*/ 24 w 205"/>
                  <a:gd name="T93" fmla="*/ 95 h 341"/>
                  <a:gd name="T94" fmla="*/ 8 w 205"/>
                  <a:gd name="T95" fmla="*/ 81 h 341"/>
                  <a:gd name="T96" fmla="*/ 0 w 205"/>
                  <a:gd name="T97" fmla="*/ 67 h 341"/>
                  <a:gd name="T98" fmla="*/ 4 w 205"/>
                  <a:gd name="T99" fmla="*/ 56 h 341"/>
                  <a:gd name="T100" fmla="*/ 16 w 205"/>
                  <a:gd name="T101" fmla="*/ 61 h 341"/>
                  <a:gd name="T102" fmla="*/ 20 w 205"/>
                  <a:gd name="T103" fmla="*/ 47 h 341"/>
                  <a:gd name="T104" fmla="*/ 16 w 205"/>
                  <a:gd name="T105" fmla="*/ 28 h 341"/>
                  <a:gd name="T106" fmla="*/ 14 w 205"/>
                  <a:gd name="T107" fmla="*/ 0 h 34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5" h="341">
                    <a:moveTo>
                      <a:pt x="14" y="0"/>
                    </a:moveTo>
                    <a:lnTo>
                      <a:pt x="31" y="0"/>
                    </a:lnTo>
                    <a:lnTo>
                      <a:pt x="51" y="36"/>
                    </a:lnTo>
                    <a:lnTo>
                      <a:pt x="47" y="70"/>
                    </a:lnTo>
                    <a:lnTo>
                      <a:pt x="59" y="81"/>
                    </a:lnTo>
                    <a:lnTo>
                      <a:pt x="65" y="103"/>
                    </a:lnTo>
                    <a:lnTo>
                      <a:pt x="78" y="114"/>
                    </a:lnTo>
                    <a:lnTo>
                      <a:pt x="94" y="117"/>
                    </a:lnTo>
                    <a:lnTo>
                      <a:pt x="118" y="134"/>
                    </a:lnTo>
                    <a:lnTo>
                      <a:pt x="133" y="153"/>
                    </a:lnTo>
                    <a:lnTo>
                      <a:pt x="137" y="153"/>
                    </a:lnTo>
                    <a:lnTo>
                      <a:pt x="157" y="170"/>
                    </a:lnTo>
                    <a:lnTo>
                      <a:pt x="157" y="212"/>
                    </a:lnTo>
                    <a:lnTo>
                      <a:pt x="163" y="231"/>
                    </a:lnTo>
                    <a:lnTo>
                      <a:pt x="169" y="242"/>
                    </a:lnTo>
                    <a:lnTo>
                      <a:pt x="177" y="254"/>
                    </a:lnTo>
                    <a:lnTo>
                      <a:pt x="184" y="268"/>
                    </a:lnTo>
                    <a:lnTo>
                      <a:pt x="188" y="284"/>
                    </a:lnTo>
                    <a:lnTo>
                      <a:pt x="204" y="298"/>
                    </a:lnTo>
                    <a:lnTo>
                      <a:pt x="202" y="315"/>
                    </a:lnTo>
                    <a:lnTo>
                      <a:pt x="186" y="318"/>
                    </a:lnTo>
                    <a:lnTo>
                      <a:pt x="180" y="304"/>
                    </a:lnTo>
                    <a:lnTo>
                      <a:pt x="169" y="304"/>
                    </a:lnTo>
                    <a:lnTo>
                      <a:pt x="169" y="340"/>
                    </a:lnTo>
                    <a:lnTo>
                      <a:pt x="159" y="340"/>
                    </a:lnTo>
                    <a:lnTo>
                      <a:pt x="147" y="323"/>
                    </a:lnTo>
                    <a:lnTo>
                      <a:pt x="139" y="315"/>
                    </a:lnTo>
                    <a:lnTo>
                      <a:pt x="139" y="295"/>
                    </a:lnTo>
                    <a:lnTo>
                      <a:pt x="122" y="295"/>
                    </a:lnTo>
                    <a:lnTo>
                      <a:pt x="116" y="315"/>
                    </a:lnTo>
                    <a:lnTo>
                      <a:pt x="110" y="295"/>
                    </a:lnTo>
                    <a:lnTo>
                      <a:pt x="108" y="276"/>
                    </a:lnTo>
                    <a:lnTo>
                      <a:pt x="129" y="268"/>
                    </a:lnTo>
                    <a:lnTo>
                      <a:pt x="141" y="273"/>
                    </a:lnTo>
                    <a:lnTo>
                      <a:pt x="143" y="240"/>
                    </a:lnTo>
                    <a:lnTo>
                      <a:pt x="131" y="229"/>
                    </a:lnTo>
                    <a:lnTo>
                      <a:pt x="124" y="201"/>
                    </a:lnTo>
                    <a:lnTo>
                      <a:pt x="118" y="167"/>
                    </a:lnTo>
                    <a:lnTo>
                      <a:pt x="96" y="156"/>
                    </a:lnTo>
                    <a:lnTo>
                      <a:pt x="86" y="142"/>
                    </a:lnTo>
                    <a:lnTo>
                      <a:pt x="69" y="134"/>
                    </a:lnTo>
                    <a:lnTo>
                      <a:pt x="78" y="164"/>
                    </a:lnTo>
                    <a:lnTo>
                      <a:pt x="59" y="178"/>
                    </a:lnTo>
                    <a:lnTo>
                      <a:pt x="47" y="145"/>
                    </a:lnTo>
                    <a:lnTo>
                      <a:pt x="37" y="137"/>
                    </a:lnTo>
                    <a:lnTo>
                      <a:pt x="37" y="117"/>
                    </a:lnTo>
                    <a:lnTo>
                      <a:pt x="24" y="95"/>
                    </a:lnTo>
                    <a:lnTo>
                      <a:pt x="8" y="81"/>
                    </a:lnTo>
                    <a:lnTo>
                      <a:pt x="0" y="67"/>
                    </a:lnTo>
                    <a:lnTo>
                      <a:pt x="4" y="56"/>
                    </a:lnTo>
                    <a:lnTo>
                      <a:pt x="16" y="61"/>
                    </a:lnTo>
                    <a:lnTo>
                      <a:pt x="20" y="47"/>
                    </a:lnTo>
                    <a:lnTo>
                      <a:pt x="16" y="28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2"/>
              <p:cNvSpPr>
                <a:spLocks/>
              </p:cNvSpPr>
              <p:nvPr/>
            </p:nvSpPr>
            <p:spPr bwMode="auto">
              <a:xfrm>
                <a:off x="4619" y="1452"/>
                <a:ext cx="150" cy="289"/>
              </a:xfrm>
              <a:custGeom>
                <a:avLst/>
                <a:gdLst>
                  <a:gd name="T0" fmla="*/ 31 w 150"/>
                  <a:gd name="T1" fmla="*/ 0 h 289"/>
                  <a:gd name="T2" fmla="*/ 60 w 150"/>
                  <a:gd name="T3" fmla="*/ 20 h 289"/>
                  <a:gd name="T4" fmla="*/ 77 w 150"/>
                  <a:gd name="T5" fmla="*/ 36 h 289"/>
                  <a:gd name="T6" fmla="*/ 89 w 150"/>
                  <a:gd name="T7" fmla="*/ 62 h 289"/>
                  <a:gd name="T8" fmla="*/ 99 w 150"/>
                  <a:gd name="T9" fmla="*/ 62 h 289"/>
                  <a:gd name="T10" fmla="*/ 97 w 150"/>
                  <a:gd name="T11" fmla="*/ 78 h 289"/>
                  <a:gd name="T12" fmla="*/ 108 w 150"/>
                  <a:gd name="T13" fmla="*/ 89 h 289"/>
                  <a:gd name="T14" fmla="*/ 116 w 150"/>
                  <a:gd name="T15" fmla="*/ 106 h 289"/>
                  <a:gd name="T16" fmla="*/ 135 w 150"/>
                  <a:gd name="T17" fmla="*/ 140 h 289"/>
                  <a:gd name="T18" fmla="*/ 149 w 150"/>
                  <a:gd name="T19" fmla="*/ 179 h 289"/>
                  <a:gd name="T20" fmla="*/ 124 w 150"/>
                  <a:gd name="T21" fmla="*/ 176 h 289"/>
                  <a:gd name="T22" fmla="*/ 104 w 150"/>
                  <a:gd name="T23" fmla="*/ 171 h 289"/>
                  <a:gd name="T24" fmla="*/ 118 w 150"/>
                  <a:gd name="T25" fmla="*/ 199 h 289"/>
                  <a:gd name="T26" fmla="*/ 118 w 150"/>
                  <a:gd name="T27" fmla="*/ 215 h 289"/>
                  <a:gd name="T28" fmla="*/ 118 w 150"/>
                  <a:gd name="T29" fmla="*/ 232 h 289"/>
                  <a:gd name="T30" fmla="*/ 110 w 150"/>
                  <a:gd name="T31" fmla="*/ 224 h 289"/>
                  <a:gd name="T32" fmla="*/ 101 w 150"/>
                  <a:gd name="T33" fmla="*/ 210 h 289"/>
                  <a:gd name="T34" fmla="*/ 83 w 150"/>
                  <a:gd name="T35" fmla="*/ 193 h 289"/>
                  <a:gd name="T36" fmla="*/ 74 w 150"/>
                  <a:gd name="T37" fmla="*/ 185 h 289"/>
                  <a:gd name="T38" fmla="*/ 58 w 150"/>
                  <a:gd name="T39" fmla="*/ 193 h 289"/>
                  <a:gd name="T40" fmla="*/ 48 w 150"/>
                  <a:gd name="T41" fmla="*/ 199 h 289"/>
                  <a:gd name="T42" fmla="*/ 54 w 150"/>
                  <a:gd name="T43" fmla="*/ 213 h 289"/>
                  <a:gd name="T44" fmla="*/ 70 w 150"/>
                  <a:gd name="T45" fmla="*/ 224 h 289"/>
                  <a:gd name="T46" fmla="*/ 85 w 150"/>
                  <a:gd name="T47" fmla="*/ 235 h 289"/>
                  <a:gd name="T48" fmla="*/ 91 w 150"/>
                  <a:gd name="T49" fmla="*/ 254 h 289"/>
                  <a:gd name="T50" fmla="*/ 89 w 150"/>
                  <a:gd name="T51" fmla="*/ 280 h 289"/>
                  <a:gd name="T52" fmla="*/ 89 w 150"/>
                  <a:gd name="T53" fmla="*/ 288 h 289"/>
                  <a:gd name="T54" fmla="*/ 83 w 150"/>
                  <a:gd name="T55" fmla="*/ 288 h 289"/>
                  <a:gd name="T56" fmla="*/ 74 w 150"/>
                  <a:gd name="T57" fmla="*/ 280 h 289"/>
                  <a:gd name="T58" fmla="*/ 70 w 150"/>
                  <a:gd name="T59" fmla="*/ 277 h 289"/>
                  <a:gd name="T60" fmla="*/ 64 w 150"/>
                  <a:gd name="T61" fmla="*/ 271 h 289"/>
                  <a:gd name="T62" fmla="*/ 58 w 150"/>
                  <a:gd name="T63" fmla="*/ 285 h 289"/>
                  <a:gd name="T64" fmla="*/ 48 w 150"/>
                  <a:gd name="T65" fmla="*/ 288 h 289"/>
                  <a:gd name="T66" fmla="*/ 41 w 150"/>
                  <a:gd name="T67" fmla="*/ 277 h 289"/>
                  <a:gd name="T68" fmla="*/ 41 w 150"/>
                  <a:gd name="T69" fmla="*/ 252 h 289"/>
                  <a:gd name="T70" fmla="*/ 39 w 150"/>
                  <a:gd name="T71" fmla="*/ 238 h 289"/>
                  <a:gd name="T72" fmla="*/ 29 w 150"/>
                  <a:gd name="T73" fmla="*/ 229 h 289"/>
                  <a:gd name="T74" fmla="*/ 19 w 150"/>
                  <a:gd name="T75" fmla="*/ 243 h 289"/>
                  <a:gd name="T76" fmla="*/ 4 w 150"/>
                  <a:gd name="T77" fmla="*/ 243 h 289"/>
                  <a:gd name="T78" fmla="*/ 0 w 150"/>
                  <a:gd name="T79" fmla="*/ 232 h 289"/>
                  <a:gd name="T80" fmla="*/ 4 w 150"/>
                  <a:gd name="T81" fmla="*/ 204 h 289"/>
                  <a:gd name="T82" fmla="*/ 15 w 150"/>
                  <a:gd name="T83" fmla="*/ 187 h 289"/>
                  <a:gd name="T84" fmla="*/ 14 w 150"/>
                  <a:gd name="T85" fmla="*/ 143 h 289"/>
                  <a:gd name="T86" fmla="*/ 14 w 150"/>
                  <a:gd name="T87" fmla="*/ 131 h 289"/>
                  <a:gd name="T88" fmla="*/ 25 w 150"/>
                  <a:gd name="T89" fmla="*/ 129 h 289"/>
                  <a:gd name="T90" fmla="*/ 35 w 150"/>
                  <a:gd name="T91" fmla="*/ 140 h 289"/>
                  <a:gd name="T92" fmla="*/ 52 w 150"/>
                  <a:gd name="T93" fmla="*/ 145 h 289"/>
                  <a:gd name="T94" fmla="*/ 52 w 150"/>
                  <a:gd name="T95" fmla="*/ 126 h 289"/>
                  <a:gd name="T96" fmla="*/ 45 w 150"/>
                  <a:gd name="T97" fmla="*/ 115 h 289"/>
                  <a:gd name="T98" fmla="*/ 41 w 150"/>
                  <a:gd name="T99" fmla="*/ 106 h 289"/>
                  <a:gd name="T100" fmla="*/ 46 w 150"/>
                  <a:gd name="T101" fmla="*/ 106 h 289"/>
                  <a:gd name="T102" fmla="*/ 50 w 150"/>
                  <a:gd name="T103" fmla="*/ 106 h 289"/>
                  <a:gd name="T104" fmla="*/ 54 w 150"/>
                  <a:gd name="T105" fmla="*/ 106 h 289"/>
                  <a:gd name="T106" fmla="*/ 58 w 150"/>
                  <a:gd name="T107" fmla="*/ 106 h 289"/>
                  <a:gd name="T108" fmla="*/ 64 w 150"/>
                  <a:gd name="T109" fmla="*/ 98 h 289"/>
                  <a:gd name="T110" fmla="*/ 62 w 150"/>
                  <a:gd name="T111" fmla="*/ 89 h 289"/>
                  <a:gd name="T112" fmla="*/ 56 w 150"/>
                  <a:gd name="T113" fmla="*/ 70 h 289"/>
                  <a:gd name="T114" fmla="*/ 45 w 150"/>
                  <a:gd name="T115" fmla="*/ 50 h 289"/>
                  <a:gd name="T116" fmla="*/ 29 w 150"/>
                  <a:gd name="T117" fmla="*/ 39 h 289"/>
                  <a:gd name="T118" fmla="*/ 23 w 150"/>
                  <a:gd name="T119" fmla="*/ 28 h 289"/>
                  <a:gd name="T120" fmla="*/ 31 w 150"/>
                  <a:gd name="T121" fmla="*/ 0 h 28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50" h="289">
                    <a:moveTo>
                      <a:pt x="31" y="0"/>
                    </a:moveTo>
                    <a:lnTo>
                      <a:pt x="60" y="20"/>
                    </a:lnTo>
                    <a:lnTo>
                      <a:pt x="77" y="36"/>
                    </a:lnTo>
                    <a:lnTo>
                      <a:pt x="89" y="62"/>
                    </a:lnTo>
                    <a:lnTo>
                      <a:pt x="99" y="62"/>
                    </a:lnTo>
                    <a:lnTo>
                      <a:pt x="97" y="78"/>
                    </a:lnTo>
                    <a:lnTo>
                      <a:pt x="108" y="89"/>
                    </a:lnTo>
                    <a:lnTo>
                      <a:pt x="116" y="106"/>
                    </a:lnTo>
                    <a:lnTo>
                      <a:pt x="135" y="140"/>
                    </a:lnTo>
                    <a:lnTo>
                      <a:pt x="149" y="179"/>
                    </a:lnTo>
                    <a:lnTo>
                      <a:pt x="124" y="176"/>
                    </a:lnTo>
                    <a:lnTo>
                      <a:pt x="104" y="171"/>
                    </a:lnTo>
                    <a:lnTo>
                      <a:pt x="118" y="199"/>
                    </a:lnTo>
                    <a:lnTo>
                      <a:pt x="118" y="215"/>
                    </a:lnTo>
                    <a:lnTo>
                      <a:pt x="118" y="232"/>
                    </a:lnTo>
                    <a:lnTo>
                      <a:pt x="110" y="224"/>
                    </a:lnTo>
                    <a:lnTo>
                      <a:pt x="101" y="210"/>
                    </a:lnTo>
                    <a:lnTo>
                      <a:pt x="83" y="193"/>
                    </a:lnTo>
                    <a:lnTo>
                      <a:pt x="74" y="185"/>
                    </a:lnTo>
                    <a:lnTo>
                      <a:pt x="58" y="193"/>
                    </a:lnTo>
                    <a:lnTo>
                      <a:pt x="48" y="199"/>
                    </a:lnTo>
                    <a:lnTo>
                      <a:pt x="54" y="213"/>
                    </a:lnTo>
                    <a:lnTo>
                      <a:pt x="70" y="224"/>
                    </a:lnTo>
                    <a:lnTo>
                      <a:pt x="85" y="235"/>
                    </a:lnTo>
                    <a:lnTo>
                      <a:pt x="91" y="254"/>
                    </a:lnTo>
                    <a:lnTo>
                      <a:pt x="89" y="280"/>
                    </a:lnTo>
                    <a:lnTo>
                      <a:pt x="89" y="288"/>
                    </a:lnTo>
                    <a:lnTo>
                      <a:pt x="83" y="288"/>
                    </a:lnTo>
                    <a:lnTo>
                      <a:pt x="74" y="280"/>
                    </a:lnTo>
                    <a:lnTo>
                      <a:pt x="70" y="277"/>
                    </a:lnTo>
                    <a:lnTo>
                      <a:pt x="64" y="271"/>
                    </a:lnTo>
                    <a:lnTo>
                      <a:pt x="58" y="285"/>
                    </a:lnTo>
                    <a:lnTo>
                      <a:pt x="48" y="288"/>
                    </a:lnTo>
                    <a:lnTo>
                      <a:pt x="41" y="277"/>
                    </a:lnTo>
                    <a:lnTo>
                      <a:pt x="41" y="252"/>
                    </a:lnTo>
                    <a:lnTo>
                      <a:pt x="39" y="238"/>
                    </a:lnTo>
                    <a:lnTo>
                      <a:pt x="29" y="229"/>
                    </a:lnTo>
                    <a:lnTo>
                      <a:pt x="19" y="243"/>
                    </a:lnTo>
                    <a:lnTo>
                      <a:pt x="4" y="243"/>
                    </a:lnTo>
                    <a:lnTo>
                      <a:pt x="0" y="232"/>
                    </a:lnTo>
                    <a:lnTo>
                      <a:pt x="4" y="204"/>
                    </a:lnTo>
                    <a:lnTo>
                      <a:pt x="15" y="187"/>
                    </a:lnTo>
                    <a:lnTo>
                      <a:pt x="14" y="143"/>
                    </a:lnTo>
                    <a:lnTo>
                      <a:pt x="14" y="131"/>
                    </a:lnTo>
                    <a:lnTo>
                      <a:pt x="25" y="129"/>
                    </a:lnTo>
                    <a:lnTo>
                      <a:pt x="35" y="140"/>
                    </a:lnTo>
                    <a:lnTo>
                      <a:pt x="52" y="145"/>
                    </a:lnTo>
                    <a:lnTo>
                      <a:pt x="52" y="126"/>
                    </a:lnTo>
                    <a:lnTo>
                      <a:pt x="45" y="115"/>
                    </a:lnTo>
                    <a:lnTo>
                      <a:pt x="41" y="106"/>
                    </a:lnTo>
                    <a:lnTo>
                      <a:pt x="46" y="106"/>
                    </a:lnTo>
                    <a:lnTo>
                      <a:pt x="50" y="106"/>
                    </a:lnTo>
                    <a:lnTo>
                      <a:pt x="54" y="106"/>
                    </a:lnTo>
                    <a:lnTo>
                      <a:pt x="58" y="106"/>
                    </a:lnTo>
                    <a:lnTo>
                      <a:pt x="64" y="98"/>
                    </a:lnTo>
                    <a:lnTo>
                      <a:pt x="62" y="89"/>
                    </a:lnTo>
                    <a:lnTo>
                      <a:pt x="56" y="70"/>
                    </a:lnTo>
                    <a:lnTo>
                      <a:pt x="45" y="50"/>
                    </a:lnTo>
                    <a:lnTo>
                      <a:pt x="29" y="39"/>
                    </a:lnTo>
                    <a:lnTo>
                      <a:pt x="23" y="28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23"/>
              <p:cNvSpPr>
                <a:spLocks/>
              </p:cNvSpPr>
              <p:nvPr/>
            </p:nvSpPr>
            <p:spPr bwMode="auto">
              <a:xfrm>
                <a:off x="4448" y="1104"/>
                <a:ext cx="165" cy="237"/>
              </a:xfrm>
              <a:custGeom>
                <a:avLst/>
                <a:gdLst>
                  <a:gd name="T0" fmla="*/ 0 w 165"/>
                  <a:gd name="T1" fmla="*/ 0 h 237"/>
                  <a:gd name="T2" fmla="*/ 16 w 165"/>
                  <a:gd name="T3" fmla="*/ 0 h 237"/>
                  <a:gd name="T4" fmla="*/ 21 w 165"/>
                  <a:gd name="T5" fmla="*/ 17 h 237"/>
                  <a:gd name="T6" fmla="*/ 43 w 165"/>
                  <a:gd name="T7" fmla="*/ 42 h 237"/>
                  <a:gd name="T8" fmla="*/ 53 w 165"/>
                  <a:gd name="T9" fmla="*/ 69 h 237"/>
                  <a:gd name="T10" fmla="*/ 68 w 165"/>
                  <a:gd name="T11" fmla="*/ 72 h 237"/>
                  <a:gd name="T12" fmla="*/ 80 w 165"/>
                  <a:gd name="T13" fmla="*/ 78 h 237"/>
                  <a:gd name="T14" fmla="*/ 90 w 165"/>
                  <a:gd name="T15" fmla="*/ 89 h 237"/>
                  <a:gd name="T16" fmla="*/ 102 w 165"/>
                  <a:gd name="T17" fmla="*/ 89 h 237"/>
                  <a:gd name="T18" fmla="*/ 115 w 165"/>
                  <a:gd name="T19" fmla="*/ 106 h 237"/>
                  <a:gd name="T20" fmla="*/ 127 w 165"/>
                  <a:gd name="T21" fmla="*/ 119 h 237"/>
                  <a:gd name="T22" fmla="*/ 141 w 165"/>
                  <a:gd name="T23" fmla="*/ 128 h 237"/>
                  <a:gd name="T24" fmla="*/ 139 w 165"/>
                  <a:gd name="T25" fmla="*/ 136 h 237"/>
                  <a:gd name="T26" fmla="*/ 131 w 165"/>
                  <a:gd name="T27" fmla="*/ 142 h 237"/>
                  <a:gd name="T28" fmla="*/ 123 w 165"/>
                  <a:gd name="T29" fmla="*/ 142 h 237"/>
                  <a:gd name="T30" fmla="*/ 119 w 165"/>
                  <a:gd name="T31" fmla="*/ 150 h 237"/>
                  <a:gd name="T32" fmla="*/ 135 w 165"/>
                  <a:gd name="T33" fmla="*/ 167 h 237"/>
                  <a:gd name="T34" fmla="*/ 146 w 165"/>
                  <a:gd name="T35" fmla="*/ 183 h 237"/>
                  <a:gd name="T36" fmla="*/ 164 w 165"/>
                  <a:gd name="T37" fmla="*/ 200 h 237"/>
                  <a:gd name="T38" fmla="*/ 152 w 165"/>
                  <a:gd name="T39" fmla="*/ 219 h 237"/>
                  <a:gd name="T40" fmla="*/ 143 w 165"/>
                  <a:gd name="T41" fmla="*/ 225 h 237"/>
                  <a:gd name="T42" fmla="*/ 144 w 165"/>
                  <a:gd name="T43" fmla="*/ 236 h 237"/>
                  <a:gd name="T44" fmla="*/ 127 w 165"/>
                  <a:gd name="T45" fmla="*/ 236 h 237"/>
                  <a:gd name="T46" fmla="*/ 121 w 165"/>
                  <a:gd name="T47" fmla="*/ 228 h 237"/>
                  <a:gd name="T48" fmla="*/ 107 w 165"/>
                  <a:gd name="T49" fmla="*/ 205 h 237"/>
                  <a:gd name="T50" fmla="*/ 98 w 165"/>
                  <a:gd name="T51" fmla="*/ 186 h 237"/>
                  <a:gd name="T52" fmla="*/ 82 w 165"/>
                  <a:gd name="T53" fmla="*/ 153 h 237"/>
                  <a:gd name="T54" fmla="*/ 64 w 165"/>
                  <a:gd name="T55" fmla="*/ 128 h 237"/>
                  <a:gd name="T56" fmla="*/ 45 w 165"/>
                  <a:gd name="T57" fmla="*/ 92 h 237"/>
                  <a:gd name="T58" fmla="*/ 33 w 165"/>
                  <a:gd name="T59" fmla="*/ 81 h 237"/>
                  <a:gd name="T60" fmla="*/ 23 w 165"/>
                  <a:gd name="T61" fmla="*/ 72 h 237"/>
                  <a:gd name="T62" fmla="*/ 20 w 165"/>
                  <a:gd name="T63" fmla="*/ 53 h 237"/>
                  <a:gd name="T64" fmla="*/ 2 w 165"/>
                  <a:gd name="T65" fmla="*/ 36 h 237"/>
                  <a:gd name="T66" fmla="*/ 2 w 165"/>
                  <a:gd name="T67" fmla="*/ 25 h 237"/>
                  <a:gd name="T68" fmla="*/ 0 w 165"/>
                  <a:gd name="T69" fmla="*/ 0 h 2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5" h="237">
                    <a:moveTo>
                      <a:pt x="0" y="0"/>
                    </a:moveTo>
                    <a:lnTo>
                      <a:pt x="16" y="0"/>
                    </a:lnTo>
                    <a:lnTo>
                      <a:pt x="21" y="17"/>
                    </a:lnTo>
                    <a:lnTo>
                      <a:pt x="43" y="42"/>
                    </a:lnTo>
                    <a:lnTo>
                      <a:pt x="53" y="69"/>
                    </a:lnTo>
                    <a:lnTo>
                      <a:pt x="68" y="72"/>
                    </a:lnTo>
                    <a:lnTo>
                      <a:pt x="80" y="78"/>
                    </a:lnTo>
                    <a:lnTo>
                      <a:pt x="90" y="89"/>
                    </a:lnTo>
                    <a:lnTo>
                      <a:pt x="102" y="89"/>
                    </a:lnTo>
                    <a:lnTo>
                      <a:pt x="115" y="106"/>
                    </a:lnTo>
                    <a:lnTo>
                      <a:pt x="127" y="119"/>
                    </a:lnTo>
                    <a:lnTo>
                      <a:pt x="141" y="128"/>
                    </a:lnTo>
                    <a:lnTo>
                      <a:pt x="139" y="136"/>
                    </a:lnTo>
                    <a:lnTo>
                      <a:pt x="131" y="142"/>
                    </a:lnTo>
                    <a:lnTo>
                      <a:pt x="123" y="142"/>
                    </a:lnTo>
                    <a:lnTo>
                      <a:pt x="119" y="150"/>
                    </a:lnTo>
                    <a:lnTo>
                      <a:pt x="135" y="167"/>
                    </a:lnTo>
                    <a:lnTo>
                      <a:pt x="146" y="183"/>
                    </a:lnTo>
                    <a:lnTo>
                      <a:pt x="164" y="200"/>
                    </a:lnTo>
                    <a:lnTo>
                      <a:pt x="152" y="219"/>
                    </a:lnTo>
                    <a:lnTo>
                      <a:pt x="143" y="225"/>
                    </a:lnTo>
                    <a:lnTo>
                      <a:pt x="144" y="236"/>
                    </a:lnTo>
                    <a:lnTo>
                      <a:pt x="127" y="236"/>
                    </a:lnTo>
                    <a:lnTo>
                      <a:pt x="121" y="228"/>
                    </a:lnTo>
                    <a:lnTo>
                      <a:pt x="107" y="205"/>
                    </a:lnTo>
                    <a:lnTo>
                      <a:pt x="98" y="186"/>
                    </a:lnTo>
                    <a:lnTo>
                      <a:pt x="82" y="153"/>
                    </a:lnTo>
                    <a:lnTo>
                      <a:pt x="64" y="128"/>
                    </a:lnTo>
                    <a:lnTo>
                      <a:pt x="45" y="92"/>
                    </a:lnTo>
                    <a:lnTo>
                      <a:pt x="33" y="81"/>
                    </a:lnTo>
                    <a:lnTo>
                      <a:pt x="23" y="72"/>
                    </a:lnTo>
                    <a:lnTo>
                      <a:pt x="20" y="53"/>
                    </a:lnTo>
                    <a:lnTo>
                      <a:pt x="2" y="36"/>
                    </a:lnTo>
                    <a:lnTo>
                      <a:pt x="2" y="2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0" name="Group 24"/>
            <p:cNvGrpSpPr>
              <a:grpSpLocks/>
            </p:cNvGrpSpPr>
            <p:nvPr/>
          </p:nvGrpSpPr>
          <p:grpSpPr bwMode="auto">
            <a:xfrm>
              <a:off x="2314" y="617"/>
              <a:ext cx="2387" cy="2766"/>
              <a:chOff x="2314" y="617"/>
              <a:chExt cx="2387" cy="2766"/>
            </a:xfrm>
          </p:grpSpPr>
          <p:sp>
            <p:nvSpPr>
              <p:cNvPr id="1041" name="Freeform 25"/>
              <p:cNvSpPr>
                <a:spLocks/>
              </p:cNvSpPr>
              <p:nvPr/>
            </p:nvSpPr>
            <p:spPr bwMode="auto">
              <a:xfrm>
                <a:off x="2314" y="1584"/>
                <a:ext cx="1187" cy="1799"/>
              </a:xfrm>
              <a:custGeom>
                <a:avLst/>
                <a:gdLst>
                  <a:gd name="T0" fmla="*/ 906 w 1187"/>
                  <a:gd name="T1" fmla="*/ 290 h 1799"/>
                  <a:gd name="T2" fmla="*/ 1017 w 1187"/>
                  <a:gd name="T3" fmla="*/ 589 h 1799"/>
                  <a:gd name="T4" fmla="*/ 1062 w 1187"/>
                  <a:gd name="T5" fmla="*/ 664 h 1799"/>
                  <a:gd name="T6" fmla="*/ 1159 w 1187"/>
                  <a:gd name="T7" fmla="*/ 645 h 1799"/>
                  <a:gd name="T8" fmla="*/ 1184 w 1187"/>
                  <a:gd name="T9" fmla="*/ 718 h 1799"/>
                  <a:gd name="T10" fmla="*/ 1067 w 1187"/>
                  <a:gd name="T11" fmla="*/ 919 h 1799"/>
                  <a:gd name="T12" fmla="*/ 972 w 1187"/>
                  <a:gd name="T13" fmla="*/ 1150 h 1799"/>
                  <a:gd name="T14" fmla="*/ 986 w 1187"/>
                  <a:gd name="T15" fmla="*/ 1234 h 1799"/>
                  <a:gd name="T16" fmla="*/ 986 w 1187"/>
                  <a:gd name="T17" fmla="*/ 1318 h 1799"/>
                  <a:gd name="T18" fmla="*/ 943 w 1187"/>
                  <a:gd name="T19" fmla="*/ 1349 h 1799"/>
                  <a:gd name="T20" fmla="*/ 881 w 1187"/>
                  <a:gd name="T21" fmla="*/ 1463 h 1799"/>
                  <a:gd name="T22" fmla="*/ 857 w 1187"/>
                  <a:gd name="T23" fmla="*/ 1561 h 1799"/>
                  <a:gd name="T24" fmla="*/ 799 w 1187"/>
                  <a:gd name="T25" fmla="*/ 1695 h 1799"/>
                  <a:gd name="T26" fmla="*/ 766 w 1187"/>
                  <a:gd name="T27" fmla="*/ 1725 h 1799"/>
                  <a:gd name="T28" fmla="*/ 694 w 1187"/>
                  <a:gd name="T29" fmla="*/ 1792 h 1799"/>
                  <a:gd name="T30" fmla="*/ 607 w 1187"/>
                  <a:gd name="T31" fmla="*/ 1770 h 1799"/>
                  <a:gd name="T32" fmla="*/ 597 w 1187"/>
                  <a:gd name="T33" fmla="*/ 1706 h 1799"/>
                  <a:gd name="T34" fmla="*/ 558 w 1187"/>
                  <a:gd name="T35" fmla="*/ 1617 h 1799"/>
                  <a:gd name="T36" fmla="*/ 550 w 1187"/>
                  <a:gd name="T37" fmla="*/ 1541 h 1799"/>
                  <a:gd name="T38" fmla="*/ 539 w 1187"/>
                  <a:gd name="T39" fmla="*/ 1491 h 1799"/>
                  <a:gd name="T40" fmla="*/ 502 w 1187"/>
                  <a:gd name="T41" fmla="*/ 1435 h 1799"/>
                  <a:gd name="T42" fmla="*/ 478 w 1187"/>
                  <a:gd name="T43" fmla="*/ 1362 h 1799"/>
                  <a:gd name="T44" fmla="*/ 511 w 1187"/>
                  <a:gd name="T45" fmla="*/ 1240 h 1799"/>
                  <a:gd name="T46" fmla="*/ 496 w 1187"/>
                  <a:gd name="T47" fmla="*/ 1067 h 1799"/>
                  <a:gd name="T48" fmla="*/ 443 w 1187"/>
                  <a:gd name="T49" fmla="*/ 980 h 1799"/>
                  <a:gd name="T50" fmla="*/ 436 w 1187"/>
                  <a:gd name="T51" fmla="*/ 843 h 1799"/>
                  <a:gd name="T52" fmla="*/ 360 w 1187"/>
                  <a:gd name="T53" fmla="*/ 793 h 1799"/>
                  <a:gd name="T54" fmla="*/ 261 w 1187"/>
                  <a:gd name="T55" fmla="*/ 807 h 1799"/>
                  <a:gd name="T56" fmla="*/ 56 w 1187"/>
                  <a:gd name="T57" fmla="*/ 698 h 1799"/>
                  <a:gd name="T58" fmla="*/ 10 w 1187"/>
                  <a:gd name="T59" fmla="*/ 522 h 1799"/>
                  <a:gd name="T60" fmla="*/ 47 w 1187"/>
                  <a:gd name="T61" fmla="*/ 396 h 1799"/>
                  <a:gd name="T62" fmla="*/ 115 w 1187"/>
                  <a:gd name="T63" fmla="*/ 260 h 1799"/>
                  <a:gd name="T64" fmla="*/ 216 w 1187"/>
                  <a:gd name="T65" fmla="*/ 156 h 1799"/>
                  <a:gd name="T66" fmla="*/ 292 w 1187"/>
                  <a:gd name="T67" fmla="*/ 47 h 1799"/>
                  <a:gd name="T68" fmla="*/ 362 w 1187"/>
                  <a:gd name="T69" fmla="*/ 75 h 1799"/>
                  <a:gd name="T70" fmla="*/ 437 w 1187"/>
                  <a:gd name="T71" fmla="*/ 28 h 1799"/>
                  <a:gd name="T72" fmla="*/ 490 w 1187"/>
                  <a:gd name="T73" fmla="*/ 6 h 1799"/>
                  <a:gd name="T74" fmla="*/ 531 w 1187"/>
                  <a:gd name="T75" fmla="*/ 61 h 1799"/>
                  <a:gd name="T76" fmla="*/ 612 w 1187"/>
                  <a:gd name="T77" fmla="*/ 151 h 1799"/>
                  <a:gd name="T78" fmla="*/ 669 w 1187"/>
                  <a:gd name="T79" fmla="*/ 109 h 1799"/>
                  <a:gd name="T80" fmla="*/ 754 w 1187"/>
                  <a:gd name="T81" fmla="*/ 140 h 1799"/>
                  <a:gd name="T82" fmla="*/ 848 w 1187"/>
                  <a:gd name="T83" fmla="*/ 137 h 17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187" h="1799">
                    <a:moveTo>
                      <a:pt x="887" y="215"/>
                    </a:moveTo>
                    <a:lnTo>
                      <a:pt x="906" y="290"/>
                    </a:lnTo>
                    <a:lnTo>
                      <a:pt x="943" y="405"/>
                    </a:lnTo>
                    <a:lnTo>
                      <a:pt x="1017" y="589"/>
                    </a:lnTo>
                    <a:lnTo>
                      <a:pt x="1044" y="611"/>
                    </a:lnTo>
                    <a:lnTo>
                      <a:pt x="1062" y="664"/>
                    </a:lnTo>
                    <a:lnTo>
                      <a:pt x="1120" y="662"/>
                    </a:lnTo>
                    <a:lnTo>
                      <a:pt x="1159" y="645"/>
                    </a:lnTo>
                    <a:lnTo>
                      <a:pt x="1186" y="645"/>
                    </a:lnTo>
                    <a:lnTo>
                      <a:pt x="1184" y="718"/>
                    </a:lnTo>
                    <a:lnTo>
                      <a:pt x="1174" y="757"/>
                    </a:lnTo>
                    <a:lnTo>
                      <a:pt x="1067" y="919"/>
                    </a:lnTo>
                    <a:lnTo>
                      <a:pt x="970" y="1086"/>
                    </a:lnTo>
                    <a:lnTo>
                      <a:pt x="972" y="1150"/>
                    </a:lnTo>
                    <a:lnTo>
                      <a:pt x="999" y="1198"/>
                    </a:lnTo>
                    <a:lnTo>
                      <a:pt x="986" y="1234"/>
                    </a:lnTo>
                    <a:lnTo>
                      <a:pt x="994" y="1281"/>
                    </a:lnTo>
                    <a:lnTo>
                      <a:pt x="986" y="1318"/>
                    </a:lnTo>
                    <a:lnTo>
                      <a:pt x="962" y="1349"/>
                    </a:lnTo>
                    <a:lnTo>
                      <a:pt x="943" y="1349"/>
                    </a:lnTo>
                    <a:lnTo>
                      <a:pt x="910" y="1402"/>
                    </a:lnTo>
                    <a:lnTo>
                      <a:pt x="881" y="1463"/>
                    </a:lnTo>
                    <a:lnTo>
                      <a:pt x="887" y="1530"/>
                    </a:lnTo>
                    <a:lnTo>
                      <a:pt x="857" y="1561"/>
                    </a:lnTo>
                    <a:lnTo>
                      <a:pt x="830" y="1630"/>
                    </a:lnTo>
                    <a:lnTo>
                      <a:pt x="799" y="1695"/>
                    </a:lnTo>
                    <a:lnTo>
                      <a:pt x="782" y="1720"/>
                    </a:lnTo>
                    <a:lnTo>
                      <a:pt x="766" y="1725"/>
                    </a:lnTo>
                    <a:lnTo>
                      <a:pt x="739" y="1767"/>
                    </a:lnTo>
                    <a:lnTo>
                      <a:pt x="694" y="1792"/>
                    </a:lnTo>
                    <a:lnTo>
                      <a:pt x="638" y="1798"/>
                    </a:lnTo>
                    <a:lnTo>
                      <a:pt x="607" y="1770"/>
                    </a:lnTo>
                    <a:lnTo>
                      <a:pt x="603" y="1742"/>
                    </a:lnTo>
                    <a:lnTo>
                      <a:pt x="597" y="1706"/>
                    </a:lnTo>
                    <a:lnTo>
                      <a:pt x="576" y="1686"/>
                    </a:lnTo>
                    <a:lnTo>
                      <a:pt x="558" y="1617"/>
                    </a:lnTo>
                    <a:lnTo>
                      <a:pt x="552" y="1583"/>
                    </a:lnTo>
                    <a:lnTo>
                      <a:pt x="550" y="1541"/>
                    </a:lnTo>
                    <a:lnTo>
                      <a:pt x="541" y="1510"/>
                    </a:lnTo>
                    <a:lnTo>
                      <a:pt x="539" y="1491"/>
                    </a:lnTo>
                    <a:lnTo>
                      <a:pt x="521" y="1460"/>
                    </a:lnTo>
                    <a:lnTo>
                      <a:pt x="502" y="1435"/>
                    </a:lnTo>
                    <a:lnTo>
                      <a:pt x="488" y="1393"/>
                    </a:lnTo>
                    <a:lnTo>
                      <a:pt x="478" y="1362"/>
                    </a:lnTo>
                    <a:lnTo>
                      <a:pt x="482" y="1312"/>
                    </a:lnTo>
                    <a:lnTo>
                      <a:pt x="511" y="1240"/>
                    </a:lnTo>
                    <a:lnTo>
                      <a:pt x="517" y="1159"/>
                    </a:lnTo>
                    <a:lnTo>
                      <a:pt x="496" y="1067"/>
                    </a:lnTo>
                    <a:lnTo>
                      <a:pt x="465" y="1030"/>
                    </a:lnTo>
                    <a:lnTo>
                      <a:pt x="443" y="980"/>
                    </a:lnTo>
                    <a:lnTo>
                      <a:pt x="451" y="902"/>
                    </a:lnTo>
                    <a:lnTo>
                      <a:pt x="436" y="843"/>
                    </a:lnTo>
                    <a:lnTo>
                      <a:pt x="399" y="838"/>
                    </a:lnTo>
                    <a:lnTo>
                      <a:pt x="360" y="793"/>
                    </a:lnTo>
                    <a:lnTo>
                      <a:pt x="311" y="768"/>
                    </a:lnTo>
                    <a:lnTo>
                      <a:pt x="261" y="807"/>
                    </a:lnTo>
                    <a:lnTo>
                      <a:pt x="128" y="796"/>
                    </a:lnTo>
                    <a:lnTo>
                      <a:pt x="56" y="698"/>
                    </a:lnTo>
                    <a:lnTo>
                      <a:pt x="0" y="567"/>
                    </a:lnTo>
                    <a:lnTo>
                      <a:pt x="10" y="522"/>
                    </a:lnTo>
                    <a:lnTo>
                      <a:pt x="35" y="489"/>
                    </a:lnTo>
                    <a:lnTo>
                      <a:pt x="47" y="396"/>
                    </a:lnTo>
                    <a:lnTo>
                      <a:pt x="64" y="329"/>
                    </a:lnTo>
                    <a:lnTo>
                      <a:pt x="115" y="260"/>
                    </a:lnTo>
                    <a:lnTo>
                      <a:pt x="167" y="229"/>
                    </a:lnTo>
                    <a:lnTo>
                      <a:pt x="216" y="156"/>
                    </a:lnTo>
                    <a:lnTo>
                      <a:pt x="227" y="126"/>
                    </a:lnTo>
                    <a:lnTo>
                      <a:pt x="292" y="47"/>
                    </a:lnTo>
                    <a:lnTo>
                      <a:pt x="332" y="78"/>
                    </a:lnTo>
                    <a:lnTo>
                      <a:pt x="362" y="75"/>
                    </a:lnTo>
                    <a:lnTo>
                      <a:pt x="397" y="34"/>
                    </a:lnTo>
                    <a:lnTo>
                      <a:pt x="437" y="28"/>
                    </a:lnTo>
                    <a:lnTo>
                      <a:pt x="465" y="39"/>
                    </a:lnTo>
                    <a:lnTo>
                      <a:pt x="490" y="6"/>
                    </a:lnTo>
                    <a:lnTo>
                      <a:pt x="523" y="0"/>
                    </a:lnTo>
                    <a:lnTo>
                      <a:pt x="531" y="61"/>
                    </a:lnTo>
                    <a:lnTo>
                      <a:pt x="552" y="106"/>
                    </a:lnTo>
                    <a:lnTo>
                      <a:pt x="612" y="151"/>
                    </a:lnTo>
                    <a:lnTo>
                      <a:pt x="663" y="159"/>
                    </a:lnTo>
                    <a:lnTo>
                      <a:pt x="669" y="109"/>
                    </a:lnTo>
                    <a:lnTo>
                      <a:pt x="708" y="109"/>
                    </a:lnTo>
                    <a:lnTo>
                      <a:pt x="754" y="140"/>
                    </a:lnTo>
                    <a:lnTo>
                      <a:pt x="805" y="156"/>
                    </a:lnTo>
                    <a:lnTo>
                      <a:pt x="848" y="137"/>
                    </a:lnTo>
                    <a:lnTo>
                      <a:pt x="887" y="215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2" name="Group 26"/>
              <p:cNvGrpSpPr>
                <a:grpSpLocks/>
              </p:cNvGrpSpPr>
              <p:nvPr/>
            </p:nvGrpSpPr>
            <p:grpSpPr bwMode="auto">
              <a:xfrm>
                <a:off x="2395" y="617"/>
                <a:ext cx="526" cy="620"/>
                <a:chOff x="2395" y="617"/>
                <a:chExt cx="526" cy="620"/>
              </a:xfrm>
            </p:grpSpPr>
            <p:grpSp>
              <p:nvGrpSpPr>
                <p:cNvPr id="1045" name="Group 27"/>
                <p:cNvGrpSpPr>
                  <a:grpSpLocks/>
                </p:cNvGrpSpPr>
                <p:nvPr/>
              </p:nvGrpSpPr>
              <p:grpSpPr bwMode="auto">
                <a:xfrm>
                  <a:off x="2603" y="1004"/>
                  <a:ext cx="165" cy="233"/>
                  <a:chOff x="2603" y="1004"/>
                  <a:chExt cx="165" cy="233"/>
                </a:xfrm>
              </p:grpSpPr>
              <p:sp>
                <p:nvSpPr>
                  <p:cNvPr id="1047" name="Freeform 28"/>
                  <p:cNvSpPr>
                    <a:spLocks/>
                  </p:cNvSpPr>
                  <p:nvPr/>
                </p:nvSpPr>
                <p:spPr bwMode="auto">
                  <a:xfrm>
                    <a:off x="2603" y="1089"/>
                    <a:ext cx="78" cy="132"/>
                  </a:xfrm>
                  <a:custGeom>
                    <a:avLst/>
                    <a:gdLst>
                      <a:gd name="T0" fmla="*/ 18 w 78"/>
                      <a:gd name="T1" fmla="*/ 40 h 132"/>
                      <a:gd name="T2" fmla="*/ 24 w 78"/>
                      <a:gd name="T3" fmla="*/ 26 h 132"/>
                      <a:gd name="T4" fmla="*/ 38 w 78"/>
                      <a:gd name="T5" fmla="*/ 26 h 132"/>
                      <a:gd name="T6" fmla="*/ 57 w 78"/>
                      <a:gd name="T7" fmla="*/ 0 h 132"/>
                      <a:gd name="T8" fmla="*/ 63 w 78"/>
                      <a:gd name="T9" fmla="*/ 17 h 132"/>
                      <a:gd name="T10" fmla="*/ 73 w 78"/>
                      <a:gd name="T11" fmla="*/ 17 h 132"/>
                      <a:gd name="T12" fmla="*/ 77 w 78"/>
                      <a:gd name="T13" fmla="*/ 26 h 132"/>
                      <a:gd name="T14" fmla="*/ 71 w 78"/>
                      <a:gd name="T15" fmla="*/ 40 h 132"/>
                      <a:gd name="T16" fmla="*/ 63 w 78"/>
                      <a:gd name="T17" fmla="*/ 46 h 132"/>
                      <a:gd name="T18" fmla="*/ 63 w 78"/>
                      <a:gd name="T19" fmla="*/ 57 h 132"/>
                      <a:gd name="T20" fmla="*/ 61 w 78"/>
                      <a:gd name="T21" fmla="*/ 63 h 132"/>
                      <a:gd name="T22" fmla="*/ 59 w 78"/>
                      <a:gd name="T23" fmla="*/ 71 h 132"/>
                      <a:gd name="T24" fmla="*/ 63 w 78"/>
                      <a:gd name="T25" fmla="*/ 83 h 132"/>
                      <a:gd name="T26" fmla="*/ 57 w 78"/>
                      <a:gd name="T27" fmla="*/ 94 h 132"/>
                      <a:gd name="T28" fmla="*/ 51 w 78"/>
                      <a:gd name="T29" fmla="*/ 100 h 132"/>
                      <a:gd name="T30" fmla="*/ 45 w 78"/>
                      <a:gd name="T31" fmla="*/ 100 h 132"/>
                      <a:gd name="T32" fmla="*/ 43 w 78"/>
                      <a:gd name="T33" fmla="*/ 103 h 132"/>
                      <a:gd name="T34" fmla="*/ 41 w 78"/>
                      <a:gd name="T35" fmla="*/ 111 h 132"/>
                      <a:gd name="T36" fmla="*/ 32 w 78"/>
                      <a:gd name="T37" fmla="*/ 114 h 132"/>
                      <a:gd name="T38" fmla="*/ 30 w 78"/>
                      <a:gd name="T39" fmla="*/ 111 h 132"/>
                      <a:gd name="T40" fmla="*/ 22 w 78"/>
                      <a:gd name="T41" fmla="*/ 120 h 132"/>
                      <a:gd name="T42" fmla="*/ 20 w 78"/>
                      <a:gd name="T43" fmla="*/ 122 h 132"/>
                      <a:gd name="T44" fmla="*/ 10 w 78"/>
                      <a:gd name="T45" fmla="*/ 131 h 132"/>
                      <a:gd name="T46" fmla="*/ 6 w 78"/>
                      <a:gd name="T47" fmla="*/ 131 h 132"/>
                      <a:gd name="T48" fmla="*/ 4 w 78"/>
                      <a:gd name="T49" fmla="*/ 125 h 132"/>
                      <a:gd name="T50" fmla="*/ 2 w 78"/>
                      <a:gd name="T51" fmla="*/ 111 h 132"/>
                      <a:gd name="T52" fmla="*/ 0 w 78"/>
                      <a:gd name="T53" fmla="*/ 108 h 132"/>
                      <a:gd name="T54" fmla="*/ 0 w 78"/>
                      <a:gd name="T55" fmla="*/ 97 h 132"/>
                      <a:gd name="T56" fmla="*/ 6 w 78"/>
                      <a:gd name="T57" fmla="*/ 91 h 132"/>
                      <a:gd name="T58" fmla="*/ 12 w 78"/>
                      <a:gd name="T59" fmla="*/ 85 h 132"/>
                      <a:gd name="T60" fmla="*/ 16 w 78"/>
                      <a:gd name="T61" fmla="*/ 74 h 132"/>
                      <a:gd name="T62" fmla="*/ 22 w 78"/>
                      <a:gd name="T63" fmla="*/ 74 h 132"/>
                      <a:gd name="T64" fmla="*/ 26 w 78"/>
                      <a:gd name="T65" fmla="*/ 77 h 132"/>
                      <a:gd name="T66" fmla="*/ 32 w 78"/>
                      <a:gd name="T67" fmla="*/ 74 h 132"/>
                      <a:gd name="T68" fmla="*/ 26 w 78"/>
                      <a:gd name="T69" fmla="*/ 71 h 132"/>
                      <a:gd name="T70" fmla="*/ 18 w 78"/>
                      <a:gd name="T71" fmla="*/ 40 h 13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78" h="132">
                        <a:moveTo>
                          <a:pt x="18" y="40"/>
                        </a:moveTo>
                        <a:lnTo>
                          <a:pt x="24" y="26"/>
                        </a:lnTo>
                        <a:lnTo>
                          <a:pt x="38" y="26"/>
                        </a:lnTo>
                        <a:lnTo>
                          <a:pt x="57" y="0"/>
                        </a:lnTo>
                        <a:lnTo>
                          <a:pt x="63" y="17"/>
                        </a:lnTo>
                        <a:lnTo>
                          <a:pt x="73" y="17"/>
                        </a:lnTo>
                        <a:lnTo>
                          <a:pt x="77" y="26"/>
                        </a:lnTo>
                        <a:lnTo>
                          <a:pt x="71" y="40"/>
                        </a:lnTo>
                        <a:lnTo>
                          <a:pt x="63" y="46"/>
                        </a:lnTo>
                        <a:lnTo>
                          <a:pt x="63" y="57"/>
                        </a:lnTo>
                        <a:lnTo>
                          <a:pt x="61" y="63"/>
                        </a:lnTo>
                        <a:lnTo>
                          <a:pt x="59" y="71"/>
                        </a:lnTo>
                        <a:lnTo>
                          <a:pt x="63" y="83"/>
                        </a:lnTo>
                        <a:lnTo>
                          <a:pt x="57" y="94"/>
                        </a:lnTo>
                        <a:lnTo>
                          <a:pt x="51" y="100"/>
                        </a:lnTo>
                        <a:lnTo>
                          <a:pt x="45" y="100"/>
                        </a:lnTo>
                        <a:lnTo>
                          <a:pt x="43" y="103"/>
                        </a:lnTo>
                        <a:lnTo>
                          <a:pt x="41" y="111"/>
                        </a:lnTo>
                        <a:lnTo>
                          <a:pt x="32" y="114"/>
                        </a:lnTo>
                        <a:lnTo>
                          <a:pt x="30" y="111"/>
                        </a:lnTo>
                        <a:lnTo>
                          <a:pt x="22" y="120"/>
                        </a:lnTo>
                        <a:lnTo>
                          <a:pt x="20" y="122"/>
                        </a:lnTo>
                        <a:lnTo>
                          <a:pt x="10" y="131"/>
                        </a:lnTo>
                        <a:lnTo>
                          <a:pt x="6" y="131"/>
                        </a:lnTo>
                        <a:lnTo>
                          <a:pt x="4" y="125"/>
                        </a:lnTo>
                        <a:lnTo>
                          <a:pt x="2" y="111"/>
                        </a:lnTo>
                        <a:lnTo>
                          <a:pt x="0" y="108"/>
                        </a:lnTo>
                        <a:lnTo>
                          <a:pt x="0" y="97"/>
                        </a:lnTo>
                        <a:lnTo>
                          <a:pt x="6" y="91"/>
                        </a:lnTo>
                        <a:lnTo>
                          <a:pt x="12" y="85"/>
                        </a:lnTo>
                        <a:lnTo>
                          <a:pt x="16" y="74"/>
                        </a:lnTo>
                        <a:lnTo>
                          <a:pt x="22" y="74"/>
                        </a:lnTo>
                        <a:lnTo>
                          <a:pt x="26" y="77"/>
                        </a:lnTo>
                        <a:lnTo>
                          <a:pt x="32" y="74"/>
                        </a:lnTo>
                        <a:lnTo>
                          <a:pt x="26" y="71"/>
                        </a:lnTo>
                        <a:lnTo>
                          <a:pt x="18" y="40"/>
                        </a:lnTo>
                      </a:path>
                    </a:pathLst>
                  </a:custGeom>
                  <a:solidFill>
                    <a:srgbClr val="90B0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" name="Freeform 29"/>
                  <p:cNvSpPr>
                    <a:spLocks/>
                  </p:cNvSpPr>
                  <p:nvPr/>
                </p:nvSpPr>
                <p:spPr bwMode="auto">
                  <a:xfrm>
                    <a:off x="2674" y="1004"/>
                    <a:ext cx="94" cy="233"/>
                  </a:xfrm>
                  <a:custGeom>
                    <a:avLst/>
                    <a:gdLst>
                      <a:gd name="T0" fmla="*/ 36 w 94"/>
                      <a:gd name="T1" fmla="*/ 25 h 233"/>
                      <a:gd name="T2" fmla="*/ 57 w 94"/>
                      <a:gd name="T3" fmla="*/ 22 h 233"/>
                      <a:gd name="T4" fmla="*/ 65 w 94"/>
                      <a:gd name="T5" fmla="*/ 14 h 233"/>
                      <a:gd name="T6" fmla="*/ 75 w 94"/>
                      <a:gd name="T7" fmla="*/ 6 h 233"/>
                      <a:gd name="T8" fmla="*/ 93 w 94"/>
                      <a:gd name="T9" fmla="*/ 3 h 233"/>
                      <a:gd name="T10" fmla="*/ 87 w 94"/>
                      <a:gd name="T11" fmla="*/ 22 h 233"/>
                      <a:gd name="T12" fmla="*/ 79 w 94"/>
                      <a:gd name="T13" fmla="*/ 28 h 233"/>
                      <a:gd name="T14" fmla="*/ 67 w 94"/>
                      <a:gd name="T15" fmla="*/ 45 h 233"/>
                      <a:gd name="T16" fmla="*/ 81 w 94"/>
                      <a:gd name="T17" fmla="*/ 45 h 233"/>
                      <a:gd name="T18" fmla="*/ 93 w 94"/>
                      <a:gd name="T19" fmla="*/ 45 h 233"/>
                      <a:gd name="T20" fmla="*/ 85 w 94"/>
                      <a:gd name="T21" fmla="*/ 64 h 233"/>
                      <a:gd name="T22" fmla="*/ 71 w 94"/>
                      <a:gd name="T23" fmla="*/ 73 h 233"/>
                      <a:gd name="T24" fmla="*/ 69 w 94"/>
                      <a:gd name="T25" fmla="*/ 87 h 233"/>
                      <a:gd name="T26" fmla="*/ 81 w 94"/>
                      <a:gd name="T27" fmla="*/ 106 h 233"/>
                      <a:gd name="T28" fmla="*/ 87 w 94"/>
                      <a:gd name="T29" fmla="*/ 126 h 233"/>
                      <a:gd name="T30" fmla="*/ 93 w 94"/>
                      <a:gd name="T31" fmla="*/ 151 h 233"/>
                      <a:gd name="T32" fmla="*/ 89 w 94"/>
                      <a:gd name="T33" fmla="*/ 182 h 233"/>
                      <a:gd name="T34" fmla="*/ 79 w 94"/>
                      <a:gd name="T35" fmla="*/ 196 h 233"/>
                      <a:gd name="T36" fmla="*/ 87 w 94"/>
                      <a:gd name="T37" fmla="*/ 218 h 233"/>
                      <a:gd name="T38" fmla="*/ 65 w 94"/>
                      <a:gd name="T39" fmla="*/ 218 h 233"/>
                      <a:gd name="T40" fmla="*/ 53 w 94"/>
                      <a:gd name="T41" fmla="*/ 215 h 233"/>
                      <a:gd name="T42" fmla="*/ 36 w 94"/>
                      <a:gd name="T43" fmla="*/ 224 h 233"/>
                      <a:gd name="T44" fmla="*/ 26 w 94"/>
                      <a:gd name="T45" fmla="*/ 226 h 233"/>
                      <a:gd name="T46" fmla="*/ 14 w 94"/>
                      <a:gd name="T47" fmla="*/ 229 h 233"/>
                      <a:gd name="T48" fmla="*/ 4 w 94"/>
                      <a:gd name="T49" fmla="*/ 221 h 233"/>
                      <a:gd name="T50" fmla="*/ 0 w 94"/>
                      <a:gd name="T51" fmla="*/ 207 h 233"/>
                      <a:gd name="T52" fmla="*/ 10 w 94"/>
                      <a:gd name="T53" fmla="*/ 193 h 233"/>
                      <a:gd name="T54" fmla="*/ 24 w 94"/>
                      <a:gd name="T55" fmla="*/ 190 h 233"/>
                      <a:gd name="T56" fmla="*/ 16 w 94"/>
                      <a:gd name="T57" fmla="*/ 182 h 233"/>
                      <a:gd name="T58" fmla="*/ 16 w 94"/>
                      <a:gd name="T59" fmla="*/ 168 h 233"/>
                      <a:gd name="T60" fmla="*/ 28 w 94"/>
                      <a:gd name="T61" fmla="*/ 159 h 233"/>
                      <a:gd name="T62" fmla="*/ 38 w 94"/>
                      <a:gd name="T63" fmla="*/ 157 h 233"/>
                      <a:gd name="T64" fmla="*/ 44 w 94"/>
                      <a:gd name="T65" fmla="*/ 131 h 233"/>
                      <a:gd name="T66" fmla="*/ 49 w 94"/>
                      <a:gd name="T67" fmla="*/ 106 h 233"/>
                      <a:gd name="T68" fmla="*/ 40 w 94"/>
                      <a:gd name="T69" fmla="*/ 89 h 233"/>
                      <a:gd name="T70" fmla="*/ 20 w 94"/>
                      <a:gd name="T71" fmla="*/ 84 h 233"/>
                      <a:gd name="T72" fmla="*/ 30 w 94"/>
                      <a:gd name="T73" fmla="*/ 34 h 233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4" h="233">
                        <a:moveTo>
                          <a:pt x="30" y="34"/>
                        </a:moveTo>
                        <a:lnTo>
                          <a:pt x="36" y="25"/>
                        </a:lnTo>
                        <a:lnTo>
                          <a:pt x="53" y="28"/>
                        </a:lnTo>
                        <a:lnTo>
                          <a:pt x="57" y="22"/>
                        </a:lnTo>
                        <a:lnTo>
                          <a:pt x="61" y="14"/>
                        </a:lnTo>
                        <a:lnTo>
                          <a:pt x="65" y="14"/>
                        </a:lnTo>
                        <a:lnTo>
                          <a:pt x="69" y="11"/>
                        </a:lnTo>
                        <a:lnTo>
                          <a:pt x="75" y="6"/>
                        </a:lnTo>
                        <a:lnTo>
                          <a:pt x="83" y="0"/>
                        </a:lnTo>
                        <a:lnTo>
                          <a:pt x="93" y="3"/>
                        </a:lnTo>
                        <a:lnTo>
                          <a:pt x="91" y="14"/>
                        </a:lnTo>
                        <a:lnTo>
                          <a:pt x="87" y="22"/>
                        </a:lnTo>
                        <a:lnTo>
                          <a:pt x="83" y="25"/>
                        </a:lnTo>
                        <a:lnTo>
                          <a:pt x="79" y="28"/>
                        </a:lnTo>
                        <a:lnTo>
                          <a:pt x="67" y="34"/>
                        </a:lnTo>
                        <a:lnTo>
                          <a:pt x="67" y="45"/>
                        </a:lnTo>
                        <a:lnTo>
                          <a:pt x="69" y="50"/>
                        </a:lnTo>
                        <a:lnTo>
                          <a:pt x="81" y="45"/>
                        </a:lnTo>
                        <a:lnTo>
                          <a:pt x="91" y="39"/>
                        </a:lnTo>
                        <a:lnTo>
                          <a:pt x="93" y="45"/>
                        </a:lnTo>
                        <a:lnTo>
                          <a:pt x="93" y="61"/>
                        </a:lnTo>
                        <a:lnTo>
                          <a:pt x="85" y="64"/>
                        </a:lnTo>
                        <a:lnTo>
                          <a:pt x="77" y="64"/>
                        </a:lnTo>
                        <a:lnTo>
                          <a:pt x="71" y="73"/>
                        </a:lnTo>
                        <a:lnTo>
                          <a:pt x="69" y="78"/>
                        </a:lnTo>
                        <a:lnTo>
                          <a:pt x="69" y="87"/>
                        </a:lnTo>
                        <a:lnTo>
                          <a:pt x="75" y="98"/>
                        </a:lnTo>
                        <a:lnTo>
                          <a:pt x="81" y="106"/>
                        </a:lnTo>
                        <a:lnTo>
                          <a:pt x="85" y="115"/>
                        </a:lnTo>
                        <a:lnTo>
                          <a:pt x="87" y="126"/>
                        </a:lnTo>
                        <a:lnTo>
                          <a:pt x="89" y="137"/>
                        </a:lnTo>
                        <a:lnTo>
                          <a:pt x="93" y="151"/>
                        </a:lnTo>
                        <a:lnTo>
                          <a:pt x="93" y="171"/>
                        </a:lnTo>
                        <a:lnTo>
                          <a:pt x="89" y="182"/>
                        </a:lnTo>
                        <a:lnTo>
                          <a:pt x="81" y="190"/>
                        </a:lnTo>
                        <a:lnTo>
                          <a:pt x="79" y="196"/>
                        </a:lnTo>
                        <a:lnTo>
                          <a:pt x="83" y="207"/>
                        </a:lnTo>
                        <a:lnTo>
                          <a:pt x="87" y="218"/>
                        </a:lnTo>
                        <a:lnTo>
                          <a:pt x="75" y="218"/>
                        </a:lnTo>
                        <a:lnTo>
                          <a:pt x="65" y="218"/>
                        </a:lnTo>
                        <a:lnTo>
                          <a:pt x="61" y="215"/>
                        </a:lnTo>
                        <a:lnTo>
                          <a:pt x="53" y="215"/>
                        </a:lnTo>
                        <a:lnTo>
                          <a:pt x="44" y="218"/>
                        </a:lnTo>
                        <a:lnTo>
                          <a:pt x="36" y="224"/>
                        </a:lnTo>
                        <a:lnTo>
                          <a:pt x="30" y="224"/>
                        </a:lnTo>
                        <a:lnTo>
                          <a:pt x="26" y="226"/>
                        </a:lnTo>
                        <a:lnTo>
                          <a:pt x="16" y="232"/>
                        </a:lnTo>
                        <a:lnTo>
                          <a:pt x="14" y="229"/>
                        </a:lnTo>
                        <a:lnTo>
                          <a:pt x="10" y="224"/>
                        </a:lnTo>
                        <a:lnTo>
                          <a:pt x="4" y="221"/>
                        </a:lnTo>
                        <a:lnTo>
                          <a:pt x="0" y="218"/>
                        </a:lnTo>
                        <a:lnTo>
                          <a:pt x="0" y="207"/>
                        </a:lnTo>
                        <a:lnTo>
                          <a:pt x="4" y="193"/>
                        </a:lnTo>
                        <a:lnTo>
                          <a:pt x="10" y="193"/>
                        </a:lnTo>
                        <a:lnTo>
                          <a:pt x="16" y="190"/>
                        </a:lnTo>
                        <a:lnTo>
                          <a:pt x="24" y="190"/>
                        </a:lnTo>
                        <a:lnTo>
                          <a:pt x="24" y="187"/>
                        </a:lnTo>
                        <a:lnTo>
                          <a:pt x="16" y="182"/>
                        </a:lnTo>
                        <a:lnTo>
                          <a:pt x="16" y="173"/>
                        </a:lnTo>
                        <a:lnTo>
                          <a:pt x="16" y="168"/>
                        </a:lnTo>
                        <a:lnTo>
                          <a:pt x="24" y="162"/>
                        </a:lnTo>
                        <a:lnTo>
                          <a:pt x="28" y="159"/>
                        </a:lnTo>
                        <a:lnTo>
                          <a:pt x="32" y="157"/>
                        </a:lnTo>
                        <a:lnTo>
                          <a:pt x="38" y="157"/>
                        </a:lnTo>
                        <a:lnTo>
                          <a:pt x="42" y="154"/>
                        </a:lnTo>
                        <a:lnTo>
                          <a:pt x="44" y="131"/>
                        </a:lnTo>
                        <a:lnTo>
                          <a:pt x="49" y="115"/>
                        </a:lnTo>
                        <a:lnTo>
                          <a:pt x="49" y="106"/>
                        </a:lnTo>
                        <a:lnTo>
                          <a:pt x="36" y="103"/>
                        </a:lnTo>
                        <a:lnTo>
                          <a:pt x="40" y="89"/>
                        </a:lnTo>
                        <a:lnTo>
                          <a:pt x="30" y="81"/>
                        </a:lnTo>
                        <a:lnTo>
                          <a:pt x="20" y="84"/>
                        </a:lnTo>
                        <a:lnTo>
                          <a:pt x="32" y="64"/>
                        </a:lnTo>
                        <a:lnTo>
                          <a:pt x="30" y="34"/>
                        </a:lnTo>
                      </a:path>
                    </a:pathLst>
                  </a:custGeom>
                  <a:solidFill>
                    <a:srgbClr val="90B0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46" name="Freeform 30"/>
                <p:cNvSpPr>
                  <a:spLocks/>
                </p:cNvSpPr>
                <p:nvPr/>
              </p:nvSpPr>
              <p:spPr bwMode="auto">
                <a:xfrm>
                  <a:off x="2395" y="617"/>
                  <a:ext cx="526" cy="390"/>
                </a:xfrm>
                <a:custGeom>
                  <a:avLst/>
                  <a:gdLst>
                    <a:gd name="T0" fmla="*/ 33 w 526"/>
                    <a:gd name="T1" fmla="*/ 381 h 390"/>
                    <a:gd name="T2" fmla="*/ 53 w 526"/>
                    <a:gd name="T3" fmla="*/ 353 h 390"/>
                    <a:gd name="T4" fmla="*/ 64 w 526"/>
                    <a:gd name="T5" fmla="*/ 344 h 390"/>
                    <a:gd name="T6" fmla="*/ 82 w 526"/>
                    <a:gd name="T7" fmla="*/ 336 h 390"/>
                    <a:gd name="T8" fmla="*/ 95 w 526"/>
                    <a:gd name="T9" fmla="*/ 336 h 390"/>
                    <a:gd name="T10" fmla="*/ 107 w 526"/>
                    <a:gd name="T11" fmla="*/ 325 h 390"/>
                    <a:gd name="T12" fmla="*/ 121 w 526"/>
                    <a:gd name="T13" fmla="*/ 308 h 390"/>
                    <a:gd name="T14" fmla="*/ 134 w 526"/>
                    <a:gd name="T15" fmla="*/ 299 h 390"/>
                    <a:gd name="T16" fmla="*/ 148 w 526"/>
                    <a:gd name="T17" fmla="*/ 291 h 390"/>
                    <a:gd name="T18" fmla="*/ 163 w 526"/>
                    <a:gd name="T19" fmla="*/ 280 h 390"/>
                    <a:gd name="T20" fmla="*/ 183 w 526"/>
                    <a:gd name="T21" fmla="*/ 274 h 390"/>
                    <a:gd name="T22" fmla="*/ 214 w 526"/>
                    <a:gd name="T23" fmla="*/ 280 h 390"/>
                    <a:gd name="T24" fmla="*/ 239 w 526"/>
                    <a:gd name="T25" fmla="*/ 269 h 390"/>
                    <a:gd name="T26" fmla="*/ 253 w 526"/>
                    <a:gd name="T27" fmla="*/ 241 h 390"/>
                    <a:gd name="T28" fmla="*/ 270 w 526"/>
                    <a:gd name="T29" fmla="*/ 218 h 390"/>
                    <a:gd name="T30" fmla="*/ 282 w 526"/>
                    <a:gd name="T31" fmla="*/ 199 h 390"/>
                    <a:gd name="T32" fmla="*/ 292 w 526"/>
                    <a:gd name="T33" fmla="*/ 182 h 390"/>
                    <a:gd name="T34" fmla="*/ 315 w 526"/>
                    <a:gd name="T35" fmla="*/ 165 h 390"/>
                    <a:gd name="T36" fmla="*/ 311 w 526"/>
                    <a:gd name="T37" fmla="*/ 188 h 390"/>
                    <a:gd name="T38" fmla="*/ 329 w 526"/>
                    <a:gd name="T39" fmla="*/ 199 h 390"/>
                    <a:gd name="T40" fmla="*/ 344 w 526"/>
                    <a:gd name="T41" fmla="*/ 190 h 390"/>
                    <a:gd name="T42" fmla="*/ 350 w 526"/>
                    <a:gd name="T43" fmla="*/ 174 h 390"/>
                    <a:gd name="T44" fmla="*/ 356 w 526"/>
                    <a:gd name="T45" fmla="*/ 157 h 390"/>
                    <a:gd name="T46" fmla="*/ 366 w 526"/>
                    <a:gd name="T47" fmla="*/ 140 h 390"/>
                    <a:gd name="T48" fmla="*/ 395 w 526"/>
                    <a:gd name="T49" fmla="*/ 140 h 390"/>
                    <a:gd name="T50" fmla="*/ 424 w 526"/>
                    <a:gd name="T51" fmla="*/ 112 h 390"/>
                    <a:gd name="T52" fmla="*/ 453 w 526"/>
                    <a:gd name="T53" fmla="*/ 92 h 390"/>
                    <a:gd name="T54" fmla="*/ 484 w 526"/>
                    <a:gd name="T55" fmla="*/ 45 h 390"/>
                    <a:gd name="T56" fmla="*/ 511 w 526"/>
                    <a:gd name="T57" fmla="*/ 22 h 390"/>
                    <a:gd name="T58" fmla="*/ 502 w 526"/>
                    <a:gd name="T59" fmla="*/ 0 h 390"/>
                    <a:gd name="T60" fmla="*/ 455 w 526"/>
                    <a:gd name="T61" fmla="*/ 14 h 390"/>
                    <a:gd name="T62" fmla="*/ 424 w 526"/>
                    <a:gd name="T63" fmla="*/ 28 h 390"/>
                    <a:gd name="T64" fmla="*/ 391 w 526"/>
                    <a:gd name="T65" fmla="*/ 36 h 390"/>
                    <a:gd name="T66" fmla="*/ 350 w 526"/>
                    <a:gd name="T67" fmla="*/ 59 h 390"/>
                    <a:gd name="T68" fmla="*/ 315 w 526"/>
                    <a:gd name="T69" fmla="*/ 73 h 390"/>
                    <a:gd name="T70" fmla="*/ 278 w 526"/>
                    <a:gd name="T71" fmla="*/ 92 h 390"/>
                    <a:gd name="T72" fmla="*/ 253 w 526"/>
                    <a:gd name="T73" fmla="*/ 120 h 390"/>
                    <a:gd name="T74" fmla="*/ 231 w 526"/>
                    <a:gd name="T75" fmla="*/ 140 h 390"/>
                    <a:gd name="T76" fmla="*/ 189 w 526"/>
                    <a:gd name="T77" fmla="*/ 174 h 390"/>
                    <a:gd name="T78" fmla="*/ 146 w 526"/>
                    <a:gd name="T79" fmla="*/ 215 h 390"/>
                    <a:gd name="T80" fmla="*/ 109 w 526"/>
                    <a:gd name="T81" fmla="*/ 246 h 390"/>
                    <a:gd name="T82" fmla="*/ 80 w 526"/>
                    <a:gd name="T83" fmla="*/ 288 h 390"/>
                    <a:gd name="T84" fmla="*/ 49 w 526"/>
                    <a:gd name="T85" fmla="*/ 316 h 390"/>
                    <a:gd name="T86" fmla="*/ 0 w 526"/>
                    <a:gd name="T87" fmla="*/ 389 h 39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526" h="390">
                      <a:moveTo>
                        <a:pt x="0" y="389"/>
                      </a:moveTo>
                      <a:lnTo>
                        <a:pt x="33" y="381"/>
                      </a:lnTo>
                      <a:lnTo>
                        <a:pt x="45" y="364"/>
                      </a:lnTo>
                      <a:lnTo>
                        <a:pt x="53" y="353"/>
                      </a:lnTo>
                      <a:lnTo>
                        <a:pt x="56" y="344"/>
                      </a:lnTo>
                      <a:lnTo>
                        <a:pt x="64" y="344"/>
                      </a:lnTo>
                      <a:lnTo>
                        <a:pt x="72" y="336"/>
                      </a:lnTo>
                      <a:lnTo>
                        <a:pt x="82" y="336"/>
                      </a:lnTo>
                      <a:lnTo>
                        <a:pt x="88" y="336"/>
                      </a:lnTo>
                      <a:lnTo>
                        <a:pt x="95" y="336"/>
                      </a:lnTo>
                      <a:lnTo>
                        <a:pt x="99" y="336"/>
                      </a:lnTo>
                      <a:lnTo>
                        <a:pt x="107" y="325"/>
                      </a:lnTo>
                      <a:lnTo>
                        <a:pt x="111" y="316"/>
                      </a:lnTo>
                      <a:lnTo>
                        <a:pt x="121" y="308"/>
                      </a:lnTo>
                      <a:lnTo>
                        <a:pt x="128" y="305"/>
                      </a:lnTo>
                      <a:lnTo>
                        <a:pt x="134" y="299"/>
                      </a:lnTo>
                      <a:lnTo>
                        <a:pt x="142" y="297"/>
                      </a:lnTo>
                      <a:lnTo>
                        <a:pt x="148" y="291"/>
                      </a:lnTo>
                      <a:lnTo>
                        <a:pt x="156" y="285"/>
                      </a:lnTo>
                      <a:lnTo>
                        <a:pt x="163" y="280"/>
                      </a:lnTo>
                      <a:lnTo>
                        <a:pt x="173" y="271"/>
                      </a:lnTo>
                      <a:lnTo>
                        <a:pt x="183" y="274"/>
                      </a:lnTo>
                      <a:lnTo>
                        <a:pt x="198" y="280"/>
                      </a:lnTo>
                      <a:lnTo>
                        <a:pt x="214" y="280"/>
                      </a:lnTo>
                      <a:lnTo>
                        <a:pt x="231" y="271"/>
                      </a:lnTo>
                      <a:lnTo>
                        <a:pt x="239" y="269"/>
                      </a:lnTo>
                      <a:lnTo>
                        <a:pt x="245" y="252"/>
                      </a:lnTo>
                      <a:lnTo>
                        <a:pt x="253" y="241"/>
                      </a:lnTo>
                      <a:lnTo>
                        <a:pt x="266" y="227"/>
                      </a:lnTo>
                      <a:lnTo>
                        <a:pt x="270" y="218"/>
                      </a:lnTo>
                      <a:lnTo>
                        <a:pt x="270" y="207"/>
                      </a:lnTo>
                      <a:lnTo>
                        <a:pt x="282" y="199"/>
                      </a:lnTo>
                      <a:lnTo>
                        <a:pt x="288" y="190"/>
                      </a:lnTo>
                      <a:lnTo>
                        <a:pt x="292" y="182"/>
                      </a:lnTo>
                      <a:lnTo>
                        <a:pt x="296" y="182"/>
                      </a:lnTo>
                      <a:lnTo>
                        <a:pt x="315" y="165"/>
                      </a:lnTo>
                      <a:lnTo>
                        <a:pt x="315" y="182"/>
                      </a:lnTo>
                      <a:lnTo>
                        <a:pt x="311" y="188"/>
                      </a:lnTo>
                      <a:lnTo>
                        <a:pt x="315" y="196"/>
                      </a:lnTo>
                      <a:lnTo>
                        <a:pt x="329" y="199"/>
                      </a:lnTo>
                      <a:lnTo>
                        <a:pt x="336" y="199"/>
                      </a:lnTo>
                      <a:lnTo>
                        <a:pt x="344" y="190"/>
                      </a:lnTo>
                      <a:lnTo>
                        <a:pt x="350" y="182"/>
                      </a:lnTo>
                      <a:lnTo>
                        <a:pt x="350" y="174"/>
                      </a:lnTo>
                      <a:lnTo>
                        <a:pt x="356" y="165"/>
                      </a:lnTo>
                      <a:lnTo>
                        <a:pt x="356" y="157"/>
                      </a:lnTo>
                      <a:lnTo>
                        <a:pt x="362" y="146"/>
                      </a:lnTo>
                      <a:lnTo>
                        <a:pt x="366" y="140"/>
                      </a:lnTo>
                      <a:lnTo>
                        <a:pt x="375" y="140"/>
                      </a:lnTo>
                      <a:lnTo>
                        <a:pt x="395" y="140"/>
                      </a:lnTo>
                      <a:lnTo>
                        <a:pt x="410" y="129"/>
                      </a:lnTo>
                      <a:lnTo>
                        <a:pt x="424" y="112"/>
                      </a:lnTo>
                      <a:lnTo>
                        <a:pt x="439" y="106"/>
                      </a:lnTo>
                      <a:lnTo>
                        <a:pt x="453" y="92"/>
                      </a:lnTo>
                      <a:lnTo>
                        <a:pt x="463" y="70"/>
                      </a:lnTo>
                      <a:lnTo>
                        <a:pt x="484" y="45"/>
                      </a:lnTo>
                      <a:lnTo>
                        <a:pt x="498" y="34"/>
                      </a:lnTo>
                      <a:lnTo>
                        <a:pt x="511" y="22"/>
                      </a:lnTo>
                      <a:lnTo>
                        <a:pt x="525" y="8"/>
                      </a:lnTo>
                      <a:lnTo>
                        <a:pt x="502" y="0"/>
                      </a:lnTo>
                      <a:lnTo>
                        <a:pt x="478" y="0"/>
                      </a:lnTo>
                      <a:lnTo>
                        <a:pt x="455" y="14"/>
                      </a:lnTo>
                      <a:lnTo>
                        <a:pt x="443" y="22"/>
                      </a:lnTo>
                      <a:lnTo>
                        <a:pt x="424" y="28"/>
                      </a:lnTo>
                      <a:lnTo>
                        <a:pt x="403" y="31"/>
                      </a:lnTo>
                      <a:lnTo>
                        <a:pt x="391" y="36"/>
                      </a:lnTo>
                      <a:lnTo>
                        <a:pt x="366" y="50"/>
                      </a:lnTo>
                      <a:lnTo>
                        <a:pt x="350" y="59"/>
                      </a:lnTo>
                      <a:lnTo>
                        <a:pt x="334" y="67"/>
                      </a:lnTo>
                      <a:lnTo>
                        <a:pt x="315" y="73"/>
                      </a:lnTo>
                      <a:lnTo>
                        <a:pt x="296" y="81"/>
                      </a:lnTo>
                      <a:lnTo>
                        <a:pt x="278" y="92"/>
                      </a:lnTo>
                      <a:lnTo>
                        <a:pt x="264" y="106"/>
                      </a:lnTo>
                      <a:lnTo>
                        <a:pt x="253" y="120"/>
                      </a:lnTo>
                      <a:lnTo>
                        <a:pt x="241" y="132"/>
                      </a:lnTo>
                      <a:lnTo>
                        <a:pt x="231" y="140"/>
                      </a:lnTo>
                      <a:lnTo>
                        <a:pt x="210" y="157"/>
                      </a:lnTo>
                      <a:lnTo>
                        <a:pt x="189" y="174"/>
                      </a:lnTo>
                      <a:lnTo>
                        <a:pt x="163" y="190"/>
                      </a:lnTo>
                      <a:lnTo>
                        <a:pt x="146" y="215"/>
                      </a:lnTo>
                      <a:lnTo>
                        <a:pt x="126" y="235"/>
                      </a:lnTo>
                      <a:lnTo>
                        <a:pt x="109" y="246"/>
                      </a:lnTo>
                      <a:lnTo>
                        <a:pt x="91" y="271"/>
                      </a:lnTo>
                      <a:lnTo>
                        <a:pt x="80" y="288"/>
                      </a:lnTo>
                      <a:lnTo>
                        <a:pt x="64" y="305"/>
                      </a:lnTo>
                      <a:lnTo>
                        <a:pt x="49" y="316"/>
                      </a:lnTo>
                      <a:lnTo>
                        <a:pt x="33" y="327"/>
                      </a:lnTo>
                      <a:lnTo>
                        <a:pt x="0" y="389"/>
                      </a:lnTo>
                    </a:path>
                  </a:pathLst>
                </a:custGeom>
                <a:solidFill>
                  <a:srgbClr val="90B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3" name="Freeform 31"/>
              <p:cNvSpPr>
                <a:spLocks/>
              </p:cNvSpPr>
              <p:nvPr/>
            </p:nvSpPr>
            <p:spPr bwMode="auto">
              <a:xfrm>
                <a:off x="3324" y="2815"/>
                <a:ext cx="158" cy="378"/>
              </a:xfrm>
              <a:custGeom>
                <a:avLst/>
                <a:gdLst>
                  <a:gd name="T0" fmla="*/ 29 w 158"/>
                  <a:gd name="T1" fmla="*/ 117 h 378"/>
                  <a:gd name="T2" fmla="*/ 26 w 158"/>
                  <a:gd name="T3" fmla="*/ 193 h 378"/>
                  <a:gd name="T4" fmla="*/ 12 w 158"/>
                  <a:gd name="T5" fmla="*/ 240 h 378"/>
                  <a:gd name="T6" fmla="*/ 0 w 158"/>
                  <a:gd name="T7" fmla="*/ 285 h 378"/>
                  <a:gd name="T8" fmla="*/ 0 w 158"/>
                  <a:gd name="T9" fmla="*/ 318 h 378"/>
                  <a:gd name="T10" fmla="*/ 4 w 158"/>
                  <a:gd name="T11" fmla="*/ 346 h 378"/>
                  <a:gd name="T12" fmla="*/ 18 w 158"/>
                  <a:gd name="T13" fmla="*/ 371 h 378"/>
                  <a:gd name="T14" fmla="*/ 29 w 158"/>
                  <a:gd name="T15" fmla="*/ 374 h 378"/>
                  <a:gd name="T16" fmla="*/ 39 w 158"/>
                  <a:gd name="T17" fmla="*/ 374 h 378"/>
                  <a:gd name="T18" fmla="*/ 51 w 158"/>
                  <a:gd name="T19" fmla="*/ 377 h 378"/>
                  <a:gd name="T20" fmla="*/ 57 w 158"/>
                  <a:gd name="T21" fmla="*/ 357 h 378"/>
                  <a:gd name="T22" fmla="*/ 63 w 158"/>
                  <a:gd name="T23" fmla="*/ 307 h 378"/>
                  <a:gd name="T24" fmla="*/ 80 w 158"/>
                  <a:gd name="T25" fmla="*/ 274 h 378"/>
                  <a:gd name="T26" fmla="*/ 84 w 158"/>
                  <a:gd name="T27" fmla="*/ 223 h 378"/>
                  <a:gd name="T28" fmla="*/ 92 w 158"/>
                  <a:gd name="T29" fmla="*/ 204 h 378"/>
                  <a:gd name="T30" fmla="*/ 100 w 158"/>
                  <a:gd name="T31" fmla="*/ 190 h 378"/>
                  <a:gd name="T32" fmla="*/ 106 w 158"/>
                  <a:gd name="T33" fmla="*/ 154 h 378"/>
                  <a:gd name="T34" fmla="*/ 118 w 158"/>
                  <a:gd name="T35" fmla="*/ 131 h 378"/>
                  <a:gd name="T36" fmla="*/ 126 w 158"/>
                  <a:gd name="T37" fmla="*/ 114 h 378"/>
                  <a:gd name="T38" fmla="*/ 133 w 158"/>
                  <a:gd name="T39" fmla="*/ 101 h 378"/>
                  <a:gd name="T40" fmla="*/ 133 w 158"/>
                  <a:gd name="T41" fmla="*/ 92 h 378"/>
                  <a:gd name="T42" fmla="*/ 151 w 158"/>
                  <a:gd name="T43" fmla="*/ 73 h 378"/>
                  <a:gd name="T44" fmla="*/ 153 w 158"/>
                  <a:gd name="T45" fmla="*/ 42 h 378"/>
                  <a:gd name="T46" fmla="*/ 157 w 158"/>
                  <a:gd name="T47" fmla="*/ 22 h 378"/>
                  <a:gd name="T48" fmla="*/ 141 w 158"/>
                  <a:gd name="T49" fmla="*/ 14 h 378"/>
                  <a:gd name="T50" fmla="*/ 131 w 158"/>
                  <a:gd name="T51" fmla="*/ 0 h 378"/>
                  <a:gd name="T52" fmla="*/ 118 w 158"/>
                  <a:gd name="T53" fmla="*/ 14 h 378"/>
                  <a:gd name="T54" fmla="*/ 106 w 158"/>
                  <a:gd name="T55" fmla="*/ 47 h 378"/>
                  <a:gd name="T56" fmla="*/ 92 w 158"/>
                  <a:gd name="T57" fmla="*/ 70 h 378"/>
                  <a:gd name="T58" fmla="*/ 80 w 158"/>
                  <a:gd name="T59" fmla="*/ 89 h 378"/>
                  <a:gd name="T60" fmla="*/ 75 w 158"/>
                  <a:gd name="T61" fmla="*/ 89 h 378"/>
                  <a:gd name="T62" fmla="*/ 63 w 158"/>
                  <a:gd name="T63" fmla="*/ 101 h 378"/>
                  <a:gd name="T64" fmla="*/ 57 w 158"/>
                  <a:gd name="T65" fmla="*/ 112 h 378"/>
                  <a:gd name="T66" fmla="*/ 29 w 158"/>
                  <a:gd name="T67" fmla="*/ 117 h 3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58" h="378">
                    <a:moveTo>
                      <a:pt x="29" y="117"/>
                    </a:moveTo>
                    <a:lnTo>
                      <a:pt x="26" y="193"/>
                    </a:lnTo>
                    <a:lnTo>
                      <a:pt x="12" y="240"/>
                    </a:lnTo>
                    <a:lnTo>
                      <a:pt x="0" y="285"/>
                    </a:lnTo>
                    <a:lnTo>
                      <a:pt x="0" y="318"/>
                    </a:lnTo>
                    <a:lnTo>
                      <a:pt x="4" y="346"/>
                    </a:lnTo>
                    <a:lnTo>
                      <a:pt x="18" y="371"/>
                    </a:lnTo>
                    <a:lnTo>
                      <a:pt x="29" y="374"/>
                    </a:lnTo>
                    <a:lnTo>
                      <a:pt x="39" y="374"/>
                    </a:lnTo>
                    <a:lnTo>
                      <a:pt x="51" y="377"/>
                    </a:lnTo>
                    <a:lnTo>
                      <a:pt x="57" y="357"/>
                    </a:lnTo>
                    <a:lnTo>
                      <a:pt x="63" y="307"/>
                    </a:lnTo>
                    <a:lnTo>
                      <a:pt x="80" y="274"/>
                    </a:lnTo>
                    <a:lnTo>
                      <a:pt x="84" y="223"/>
                    </a:lnTo>
                    <a:lnTo>
                      <a:pt x="92" y="204"/>
                    </a:lnTo>
                    <a:lnTo>
                      <a:pt x="100" y="190"/>
                    </a:lnTo>
                    <a:lnTo>
                      <a:pt x="106" y="154"/>
                    </a:lnTo>
                    <a:lnTo>
                      <a:pt x="118" y="131"/>
                    </a:lnTo>
                    <a:lnTo>
                      <a:pt x="126" y="114"/>
                    </a:lnTo>
                    <a:lnTo>
                      <a:pt x="133" y="101"/>
                    </a:lnTo>
                    <a:lnTo>
                      <a:pt x="133" y="92"/>
                    </a:lnTo>
                    <a:lnTo>
                      <a:pt x="151" y="73"/>
                    </a:lnTo>
                    <a:lnTo>
                      <a:pt x="153" y="42"/>
                    </a:lnTo>
                    <a:lnTo>
                      <a:pt x="157" y="22"/>
                    </a:lnTo>
                    <a:lnTo>
                      <a:pt x="141" y="14"/>
                    </a:lnTo>
                    <a:lnTo>
                      <a:pt x="131" y="0"/>
                    </a:lnTo>
                    <a:lnTo>
                      <a:pt x="118" y="14"/>
                    </a:lnTo>
                    <a:lnTo>
                      <a:pt x="106" y="47"/>
                    </a:lnTo>
                    <a:lnTo>
                      <a:pt x="92" y="70"/>
                    </a:lnTo>
                    <a:lnTo>
                      <a:pt x="80" y="89"/>
                    </a:lnTo>
                    <a:lnTo>
                      <a:pt x="75" y="89"/>
                    </a:lnTo>
                    <a:lnTo>
                      <a:pt x="63" y="101"/>
                    </a:lnTo>
                    <a:lnTo>
                      <a:pt x="57" y="112"/>
                    </a:lnTo>
                    <a:lnTo>
                      <a:pt x="29" y="117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32"/>
              <p:cNvSpPr>
                <a:spLocks/>
              </p:cNvSpPr>
              <p:nvPr/>
            </p:nvSpPr>
            <p:spPr bwMode="auto">
              <a:xfrm>
                <a:off x="2575" y="655"/>
                <a:ext cx="2126" cy="1789"/>
              </a:xfrm>
              <a:custGeom>
                <a:avLst/>
                <a:gdLst>
                  <a:gd name="T0" fmla="*/ 124 w 2126"/>
                  <a:gd name="T1" fmla="*/ 750 h 1789"/>
                  <a:gd name="T2" fmla="*/ 142 w 2126"/>
                  <a:gd name="T3" fmla="*/ 619 h 1789"/>
                  <a:gd name="T4" fmla="*/ 214 w 2126"/>
                  <a:gd name="T5" fmla="*/ 544 h 1789"/>
                  <a:gd name="T6" fmla="*/ 296 w 2126"/>
                  <a:gd name="T7" fmla="*/ 508 h 1789"/>
                  <a:gd name="T8" fmla="*/ 319 w 2126"/>
                  <a:gd name="T9" fmla="*/ 432 h 1789"/>
                  <a:gd name="T10" fmla="*/ 424 w 2126"/>
                  <a:gd name="T11" fmla="*/ 365 h 1789"/>
                  <a:gd name="T12" fmla="*/ 492 w 2126"/>
                  <a:gd name="T13" fmla="*/ 271 h 1789"/>
                  <a:gd name="T14" fmla="*/ 461 w 2126"/>
                  <a:gd name="T15" fmla="*/ 223 h 1789"/>
                  <a:gd name="T16" fmla="*/ 467 w 2126"/>
                  <a:gd name="T17" fmla="*/ 179 h 1789"/>
                  <a:gd name="T18" fmla="*/ 399 w 2126"/>
                  <a:gd name="T19" fmla="*/ 243 h 1789"/>
                  <a:gd name="T20" fmla="*/ 377 w 2126"/>
                  <a:gd name="T21" fmla="*/ 371 h 1789"/>
                  <a:gd name="T22" fmla="*/ 331 w 2126"/>
                  <a:gd name="T23" fmla="*/ 410 h 1789"/>
                  <a:gd name="T24" fmla="*/ 307 w 2126"/>
                  <a:gd name="T25" fmla="*/ 343 h 1789"/>
                  <a:gd name="T26" fmla="*/ 243 w 2126"/>
                  <a:gd name="T27" fmla="*/ 374 h 1789"/>
                  <a:gd name="T28" fmla="*/ 226 w 2126"/>
                  <a:gd name="T29" fmla="*/ 324 h 1789"/>
                  <a:gd name="T30" fmla="*/ 227 w 2126"/>
                  <a:gd name="T31" fmla="*/ 273 h 1789"/>
                  <a:gd name="T32" fmla="*/ 296 w 2126"/>
                  <a:gd name="T33" fmla="*/ 240 h 1789"/>
                  <a:gd name="T34" fmla="*/ 340 w 2126"/>
                  <a:gd name="T35" fmla="*/ 153 h 1789"/>
                  <a:gd name="T36" fmla="*/ 412 w 2126"/>
                  <a:gd name="T37" fmla="*/ 53 h 1789"/>
                  <a:gd name="T38" fmla="*/ 511 w 2126"/>
                  <a:gd name="T39" fmla="*/ 25 h 1789"/>
                  <a:gd name="T40" fmla="*/ 642 w 2126"/>
                  <a:gd name="T41" fmla="*/ 103 h 1789"/>
                  <a:gd name="T42" fmla="*/ 595 w 2126"/>
                  <a:gd name="T43" fmla="*/ 223 h 1789"/>
                  <a:gd name="T44" fmla="*/ 642 w 2126"/>
                  <a:gd name="T45" fmla="*/ 285 h 1789"/>
                  <a:gd name="T46" fmla="*/ 682 w 2126"/>
                  <a:gd name="T47" fmla="*/ 215 h 1789"/>
                  <a:gd name="T48" fmla="*/ 859 w 2126"/>
                  <a:gd name="T49" fmla="*/ 187 h 1789"/>
                  <a:gd name="T50" fmla="*/ 1073 w 2126"/>
                  <a:gd name="T51" fmla="*/ 33 h 1789"/>
                  <a:gd name="T52" fmla="*/ 1406 w 2126"/>
                  <a:gd name="T53" fmla="*/ 103 h 1789"/>
                  <a:gd name="T54" fmla="*/ 2004 w 2126"/>
                  <a:gd name="T55" fmla="*/ 226 h 1789"/>
                  <a:gd name="T56" fmla="*/ 2057 w 2126"/>
                  <a:gd name="T57" fmla="*/ 298 h 1789"/>
                  <a:gd name="T58" fmla="*/ 2076 w 2126"/>
                  <a:gd name="T59" fmla="*/ 541 h 1789"/>
                  <a:gd name="T60" fmla="*/ 1901 w 2126"/>
                  <a:gd name="T61" fmla="*/ 346 h 1789"/>
                  <a:gd name="T62" fmla="*/ 1763 w 2126"/>
                  <a:gd name="T63" fmla="*/ 435 h 1789"/>
                  <a:gd name="T64" fmla="*/ 1954 w 2126"/>
                  <a:gd name="T65" fmla="*/ 775 h 1789"/>
                  <a:gd name="T66" fmla="*/ 1876 w 2126"/>
                  <a:gd name="T67" fmla="*/ 920 h 1789"/>
                  <a:gd name="T68" fmla="*/ 2003 w 2126"/>
                  <a:gd name="T69" fmla="*/ 1252 h 1789"/>
                  <a:gd name="T70" fmla="*/ 1874 w 2126"/>
                  <a:gd name="T71" fmla="*/ 1425 h 1789"/>
                  <a:gd name="T72" fmla="*/ 1841 w 2126"/>
                  <a:gd name="T73" fmla="*/ 1559 h 1789"/>
                  <a:gd name="T74" fmla="*/ 1833 w 2126"/>
                  <a:gd name="T75" fmla="*/ 1690 h 1789"/>
                  <a:gd name="T76" fmla="*/ 1789 w 2126"/>
                  <a:gd name="T77" fmla="*/ 1685 h 1789"/>
                  <a:gd name="T78" fmla="*/ 1658 w 2126"/>
                  <a:gd name="T79" fmla="*/ 1411 h 1789"/>
                  <a:gd name="T80" fmla="*/ 1472 w 2126"/>
                  <a:gd name="T81" fmla="*/ 1403 h 1789"/>
                  <a:gd name="T82" fmla="*/ 1359 w 2126"/>
                  <a:gd name="T83" fmla="*/ 1562 h 1789"/>
                  <a:gd name="T84" fmla="*/ 1128 w 2126"/>
                  <a:gd name="T85" fmla="*/ 1213 h 1789"/>
                  <a:gd name="T86" fmla="*/ 822 w 2126"/>
                  <a:gd name="T87" fmla="*/ 1091 h 1789"/>
                  <a:gd name="T88" fmla="*/ 1054 w 2126"/>
                  <a:gd name="T89" fmla="*/ 1308 h 1789"/>
                  <a:gd name="T90" fmla="*/ 784 w 2126"/>
                  <a:gd name="T91" fmla="*/ 1503 h 1789"/>
                  <a:gd name="T92" fmla="*/ 714 w 2126"/>
                  <a:gd name="T93" fmla="*/ 1319 h 1789"/>
                  <a:gd name="T94" fmla="*/ 601 w 2126"/>
                  <a:gd name="T95" fmla="*/ 1105 h 1789"/>
                  <a:gd name="T96" fmla="*/ 537 w 2126"/>
                  <a:gd name="T97" fmla="*/ 946 h 1789"/>
                  <a:gd name="T98" fmla="*/ 505 w 2126"/>
                  <a:gd name="T99" fmla="*/ 873 h 1789"/>
                  <a:gd name="T100" fmla="*/ 465 w 2126"/>
                  <a:gd name="T101" fmla="*/ 831 h 1789"/>
                  <a:gd name="T102" fmla="*/ 449 w 2126"/>
                  <a:gd name="T103" fmla="*/ 909 h 1789"/>
                  <a:gd name="T104" fmla="*/ 393 w 2126"/>
                  <a:gd name="T105" fmla="*/ 787 h 1789"/>
                  <a:gd name="T106" fmla="*/ 329 w 2126"/>
                  <a:gd name="T107" fmla="*/ 742 h 1789"/>
                  <a:gd name="T108" fmla="*/ 397 w 2126"/>
                  <a:gd name="T109" fmla="*/ 848 h 1789"/>
                  <a:gd name="T110" fmla="*/ 367 w 2126"/>
                  <a:gd name="T111" fmla="*/ 873 h 1789"/>
                  <a:gd name="T112" fmla="*/ 313 w 2126"/>
                  <a:gd name="T113" fmla="*/ 803 h 1789"/>
                  <a:gd name="T114" fmla="*/ 251 w 2126"/>
                  <a:gd name="T115" fmla="*/ 753 h 1789"/>
                  <a:gd name="T116" fmla="*/ 169 w 2126"/>
                  <a:gd name="T117" fmla="*/ 817 h 1789"/>
                  <a:gd name="T118" fmla="*/ 152 w 2126"/>
                  <a:gd name="T119" fmla="*/ 890 h 1789"/>
                  <a:gd name="T120" fmla="*/ 95 w 2126"/>
                  <a:gd name="T121" fmla="*/ 943 h 1789"/>
                  <a:gd name="T122" fmla="*/ 12 w 2126"/>
                  <a:gd name="T123" fmla="*/ 909 h 17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126" h="1789">
                    <a:moveTo>
                      <a:pt x="0" y="803"/>
                    </a:moveTo>
                    <a:lnTo>
                      <a:pt x="19" y="778"/>
                    </a:lnTo>
                    <a:lnTo>
                      <a:pt x="31" y="759"/>
                    </a:lnTo>
                    <a:lnTo>
                      <a:pt x="56" y="759"/>
                    </a:lnTo>
                    <a:lnTo>
                      <a:pt x="84" y="764"/>
                    </a:lnTo>
                    <a:lnTo>
                      <a:pt x="103" y="753"/>
                    </a:lnTo>
                    <a:lnTo>
                      <a:pt x="124" y="750"/>
                    </a:lnTo>
                    <a:lnTo>
                      <a:pt x="126" y="717"/>
                    </a:lnTo>
                    <a:lnTo>
                      <a:pt x="138" y="695"/>
                    </a:lnTo>
                    <a:lnTo>
                      <a:pt x="109" y="669"/>
                    </a:lnTo>
                    <a:lnTo>
                      <a:pt x="105" y="650"/>
                    </a:lnTo>
                    <a:lnTo>
                      <a:pt x="107" y="622"/>
                    </a:lnTo>
                    <a:lnTo>
                      <a:pt x="128" y="622"/>
                    </a:lnTo>
                    <a:lnTo>
                      <a:pt x="142" y="619"/>
                    </a:lnTo>
                    <a:lnTo>
                      <a:pt x="144" y="622"/>
                    </a:lnTo>
                    <a:lnTo>
                      <a:pt x="159" y="605"/>
                    </a:lnTo>
                    <a:lnTo>
                      <a:pt x="175" y="597"/>
                    </a:lnTo>
                    <a:lnTo>
                      <a:pt x="181" y="597"/>
                    </a:lnTo>
                    <a:lnTo>
                      <a:pt x="191" y="580"/>
                    </a:lnTo>
                    <a:lnTo>
                      <a:pt x="202" y="575"/>
                    </a:lnTo>
                    <a:lnTo>
                      <a:pt x="214" y="544"/>
                    </a:lnTo>
                    <a:lnTo>
                      <a:pt x="222" y="552"/>
                    </a:lnTo>
                    <a:lnTo>
                      <a:pt x="237" y="533"/>
                    </a:lnTo>
                    <a:lnTo>
                      <a:pt x="239" y="533"/>
                    </a:lnTo>
                    <a:lnTo>
                      <a:pt x="259" y="510"/>
                    </a:lnTo>
                    <a:lnTo>
                      <a:pt x="270" y="508"/>
                    </a:lnTo>
                    <a:lnTo>
                      <a:pt x="286" y="508"/>
                    </a:lnTo>
                    <a:lnTo>
                      <a:pt x="296" y="508"/>
                    </a:lnTo>
                    <a:lnTo>
                      <a:pt x="288" y="480"/>
                    </a:lnTo>
                    <a:lnTo>
                      <a:pt x="284" y="457"/>
                    </a:lnTo>
                    <a:lnTo>
                      <a:pt x="280" y="410"/>
                    </a:lnTo>
                    <a:lnTo>
                      <a:pt x="303" y="407"/>
                    </a:lnTo>
                    <a:lnTo>
                      <a:pt x="315" y="399"/>
                    </a:lnTo>
                    <a:lnTo>
                      <a:pt x="309" y="418"/>
                    </a:lnTo>
                    <a:lnTo>
                      <a:pt x="319" y="432"/>
                    </a:lnTo>
                    <a:lnTo>
                      <a:pt x="329" y="449"/>
                    </a:lnTo>
                    <a:lnTo>
                      <a:pt x="334" y="460"/>
                    </a:lnTo>
                    <a:lnTo>
                      <a:pt x="362" y="457"/>
                    </a:lnTo>
                    <a:lnTo>
                      <a:pt x="385" y="416"/>
                    </a:lnTo>
                    <a:lnTo>
                      <a:pt x="402" y="396"/>
                    </a:lnTo>
                    <a:lnTo>
                      <a:pt x="412" y="382"/>
                    </a:lnTo>
                    <a:lnTo>
                      <a:pt x="424" y="365"/>
                    </a:lnTo>
                    <a:lnTo>
                      <a:pt x="435" y="343"/>
                    </a:lnTo>
                    <a:lnTo>
                      <a:pt x="445" y="351"/>
                    </a:lnTo>
                    <a:lnTo>
                      <a:pt x="445" y="338"/>
                    </a:lnTo>
                    <a:lnTo>
                      <a:pt x="451" y="329"/>
                    </a:lnTo>
                    <a:lnTo>
                      <a:pt x="469" y="335"/>
                    </a:lnTo>
                    <a:lnTo>
                      <a:pt x="498" y="371"/>
                    </a:lnTo>
                    <a:lnTo>
                      <a:pt x="492" y="271"/>
                    </a:lnTo>
                    <a:lnTo>
                      <a:pt x="467" y="315"/>
                    </a:lnTo>
                    <a:lnTo>
                      <a:pt x="447" y="312"/>
                    </a:lnTo>
                    <a:lnTo>
                      <a:pt x="441" y="285"/>
                    </a:lnTo>
                    <a:lnTo>
                      <a:pt x="441" y="271"/>
                    </a:lnTo>
                    <a:lnTo>
                      <a:pt x="435" y="262"/>
                    </a:lnTo>
                    <a:lnTo>
                      <a:pt x="451" y="240"/>
                    </a:lnTo>
                    <a:lnTo>
                      <a:pt x="461" y="223"/>
                    </a:lnTo>
                    <a:lnTo>
                      <a:pt x="470" y="218"/>
                    </a:lnTo>
                    <a:lnTo>
                      <a:pt x="478" y="215"/>
                    </a:lnTo>
                    <a:lnTo>
                      <a:pt x="484" y="201"/>
                    </a:lnTo>
                    <a:lnTo>
                      <a:pt x="492" y="198"/>
                    </a:lnTo>
                    <a:lnTo>
                      <a:pt x="502" y="198"/>
                    </a:lnTo>
                    <a:lnTo>
                      <a:pt x="484" y="173"/>
                    </a:lnTo>
                    <a:lnTo>
                      <a:pt x="467" y="179"/>
                    </a:lnTo>
                    <a:lnTo>
                      <a:pt x="455" y="179"/>
                    </a:lnTo>
                    <a:lnTo>
                      <a:pt x="445" y="170"/>
                    </a:lnTo>
                    <a:lnTo>
                      <a:pt x="445" y="187"/>
                    </a:lnTo>
                    <a:lnTo>
                      <a:pt x="435" y="204"/>
                    </a:lnTo>
                    <a:lnTo>
                      <a:pt x="422" y="232"/>
                    </a:lnTo>
                    <a:lnTo>
                      <a:pt x="408" y="243"/>
                    </a:lnTo>
                    <a:lnTo>
                      <a:pt x="399" y="243"/>
                    </a:lnTo>
                    <a:lnTo>
                      <a:pt x="395" y="262"/>
                    </a:lnTo>
                    <a:lnTo>
                      <a:pt x="395" y="271"/>
                    </a:lnTo>
                    <a:lnTo>
                      <a:pt x="387" y="279"/>
                    </a:lnTo>
                    <a:lnTo>
                      <a:pt x="397" y="312"/>
                    </a:lnTo>
                    <a:lnTo>
                      <a:pt x="402" y="329"/>
                    </a:lnTo>
                    <a:lnTo>
                      <a:pt x="391" y="354"/>
                    </a:lnTo>
                    <a:lnTo>
                      <a:pt x="377" y="371"/>
                    </a:lnTo>
                    <a:lnTo>
                      <a:pt x="373" y="396"/>
                    </a:lnTo>
                    <a:lnTo>
                      <a:pt x="366" y="416"/>
                    </a:lnTo>
                    <a:lnTo>
                      <a:pt x="358" y="416"/>
                    </a:lnTo>
                    <a:lnTo>
                      <a:pt x="346" y="418"/>
                    </a:lnTo>
                    <a:lnTo>
                      <a:pt x="334" y="427"/>
                    </a:lnTo>
                    <a:lnTo>
                      <a:pt x="331" y="424"/>
                    </a:lnTo>
                    <a:lnTo>
                      <a:pt x="331" y="410"/>
                    </a:lnTo>
                    <a:lnTo>
                      <a:pt x="329" y="388"/>
                    </a:lnTo>
                    <a:lnTo>
                      <a:pt x="319" y="388"/>
                    </a:lnTo>
                    <a:lnTo>
                      <a:pt x="313" y="374"/>
                    </a:lnTo>
                    <a:lnTo>
                      <a:pt x="315" y="354"/>
                    </a:lnTo>
                    <a:lnTo>
                      <a:pt x="317" y="343"/>
                    </a:lnTo>
                    <a:lnTo>
                      <a:pt x="315" y="338"/>
                    </a:lnTo>
                    <a:lnTo>
                      <a:pt x="307" y="343"/>
                    </a:lnTo>
                    <a:lnTo>
                      <a:pt x="303" y="343"/>
                    </a:lnTo>
                    <a:lnTo>
                      <a:pt x="297" y="340"/>
                    </a:lnTo>
                    <a:lnTo>
                      <a:pt x="294" y="338"/>
                    </a:lnTo>
                    <a:lnTo>
                      <a:pt x="284" y="349"/>
                    </a:lnTo>
                    <a:lnTo>
                      <a:pt x="274" y="363"/>
                    </a:lnTo>
                    <a:lnTo>
                      <a:pt x="264" y="377"/>
                    </a:lnTo>
                    <a:lnTo>
                      <a:pt x="243" y="374"/>
                    </a:lnTo>
                    <a:lnTo>
                      <a:pt x="229" y="371"/>
                    </a:lnTo>
                    <a:lnTo>
                      <a:pt x="220" y="357"/>
                    </a:lnTo>
                    <a:lnTo>
                      <a:pt x="220" y="349"/>
                    </a:lnTo>
                    <a:lnTo>
                      <a:pt x="226" y="338"/>
                    </a:lnTo>
                    <a:lnTo>
                      <a:pt x="233" y="329"/>
                    </a:lnTo>
                    <a:lnTo>
                      <a:pt x="239" y="318"/>
                    </a:lnTo>
                    <a:lnTo>
                      <a:pt x="226" y="324"/>
                    </a:lnTo>
                    <a:lnTo>
                      <a:pt x="220" y="310"/>
                    </a:lnTo>
                    <a:lnTo>
                      <a:pt x="220" y="301"/>
                    </a:lnTo>
                    <a:lnTo>
                      <a:pt x="239" y="298"/>
                    </a:lnTo>
                    <a:lnTo>
                      <a:pt x="257" y="296"/>
                    </a:lnTo>
                    <a:lnTo>
                      <a:pt x="245" y="287"/>
                    </a:lnTo>
                    <a:lnTo>
                      <a:pt x="227" y="290"/>
                    </a:lnTo>
                    <a:lnTo>
                      <a:pt x="227" y="273"/>
                    </a:lnTo>
                    <a:lnTo>
                      <a:pt x="235" y="262"/>
                    </a:lnTo>
                    <a:lnTo>
                      <a:pt x="253" y="251"/>
                    </a:lnTo>
                    <a:lnTo>
                      <a:pt x="259" y="240"/>
                    </a:lnTo>
                    <a:lnTo>
                      <a:pt x="264" y="234"/>
                    </a:lnTo>
                    <a:lnTo>
                      <a:pt x="278" y="232"/>
                    </a:lnTo>
                    <a:lnTo>
                      <a:pt x="290" y="234"/>
                    </a:lnTo>
                    <a:lnTo>
                      <a:pt x="296" y="240"/>
                    </a:lnTo>
                    <a:lnTo>
                      <a:pt x="305" y="232"/>
                    </a:lnTo>
                    <a:lnTo>
                      <a:pt x="296" y="229"/>
                    </a:lnTo>
                    <a:lnTo>
                      <a:pt x="296" y="206"/>
                    </a:lnTo>
                    <a:lnTo>
                      <a:pt x="321" y="181"/>
                    </a:lnTo>
                    <a:lnTo>
                      <a:pt x="334" y="165"/>
                    </a:lnTo>
                    <a:lnTo>
                      <a:pt x="342" y="162"/>
                    </a:lnTo>
                    <a:lnTo>
                      <a:pt x="340" y="153"/>
                    </a:lnTo>
                    <a:lnTo>
                      <a:pt x="352" y="137"/>
                    </a:lnTo>
                    <a:lnTo>
                      <a:pt x="366" y="112"/>
                    </a:lnTo>
                    <a:lnTo>
                      <a:pt x="381" y="100"/>
                    </a:lnTo>
                    <a:lnTo>
                      <a:pt x="369" y="89"/>
                    </a:lnTo>
                    <a:lnTo>
                      <a:pt x="401" y="64"/>
                    </a:lnTo>
                    <a:lnTo>
                      <a:pt x="414" y="67"/>
                    </a:lnTo>
                    <a:lnTo>
                      <a:pt x="412" y="53"/>
                    </a:lnTo>
                    <a:lnTo>
                      <a:pt x="439" y="50"/>
                    </a:lnTo>
                    <a:lnTo>
                      <a:pt x="490" y="6"/>
                    </a:lnTo>
                    <a:lnTo>
                      <a:pt x="498" y="0"/>
                    </a:lnTo>
                    <a:lnTo>
                      <a:pt x="488" y="33"/>
                    </a:lnTo>
                    <a:lnTo>
                      <a:pt x="500" y="17"/>
                    </a:lnTo>
                    <a:lnTo>
                      <a:pt x="513" y="11"/>
                    </a:lnTo>
                    <a:lnTo>
                      <a:pt x="511" y="25"/>
                    </a:lnTo>
                    <a:lnTo>
                      <a:pt x="550" y="8"/>
                    </a:lnTo>
                    <a:lnTo>
                      <a:pt x="568" y="22"/>
                    </a:lnTo>
                    <a:lnTo>
                      <a:pt x="542" y="36"/>
                    </a:lnTo>
                    <a:lnTo>
                      <a:pt x="552" y="53"/>
                    </a:lnTo>
                    <a:lnTo>
                      <a:pt x="589" y="50"/>
                    </a:lnTo>
                    <a:lnTo>
                      <a:pt x="645" y="75"/>
                    </a:lnTo>
                    <a:lnTo>
                      <a:pt x="642" y="103"/>
                    </a:lnTo>
                    <a:lnTo>
                      <a:pt x="618" y="128"/>
                    </a:lnTo>
                    <a:lnTo>
                      <a:pt x="583" y="142"/>
                    </a:lnTo>
                    <a:lnTo>
                      <a:pt x="577" y="170"/>
                    </a:lnTo>
                    <a:lnTo>
                      <a:pt x="579" y="198"/>
                    </a:lnTo>
                    <a:lnTo>
                      <a:pt x="589" y="204"/>
                    </a:lnTo>
                    <a:lnTo>
                      <a:pt x="591" y="218"/>
                    </a:lnTo>
                    <a:lnTo>
                      <a:pt x="595" y="223"/>
                    </a:lnTo>
                    <a:lnTo>
                      <a:pt x="603" y="229"/>
                    </a:lnTo>
                    <a:lnTo>
                      <a:pt x="605" y="245"/>
                    </a:lnTo>
                    <a:lnTo>
                      <a:pt x="616" y="265"/>
                    </a:lnTo>
                    <a:lnTo>
                      <a:pt x="616" y="273"/>
                    </a:lnTo>
                    <a:lnTo>
                      <a:pt x="628" y="273"/>
                    </a:lnTo>
                    <a:lnTo>
                      <a:pt x="632" y="279"/>
                    </a:lnTo>
                    <a:lnTo>
                      <a:pt x="642" y="285"/>
                    </a:lnTo>
                    <a:lnTo>
                      <a:pt x="647" y="276"/>
                    </a:lnTo>
                    <a:lnTo>
                      <a:pt x="653" y="262"/>
                    </a:lnTo>
                    <a:lnTo>
                      <a:pt x="657" y="254"/>
                    </a:lnTo>
                    <a:lnTo>
                      <a:pt x="667" y="259"/>
                    </a:lnTo>
                    <a:lnTo>
                      <a:pt x="679" y="240"/>
                    </a:lnTo>
                    <a:lnTo>
                      <a:pt x="679" y="226"/>
                    </a:lnTo>
                    <a:lnTo>
                      <a:pt x="682" y="215"/>
                    </a:lnTo>
                    <a:lnTo>
                      <a:pt x="684" y="206"/>
                    </a:lnTo>
                    <a:lnTo>
                      <a:pt x="708" y="198"/>
                    </a:lnTo>
                    <a:lnTo>
                      <a:pt x="727" y="190"/>
                    </a:lnTo>
                    <a:lnTo>
                      <a:pt x="752" y="179"/>
                    </a:lnTo>
                    <a:lnTo>
                      <a:pt x="782" y="187"/>
                    </a:lnTo>
                    <a:lnTo>
                      <a:pt x="811" y="187"/>
                    </a:lnTo>
                    <a:lnTo>
                      <a:pt x="859" y="187"/>
                    </a:lnTo>
                    <a:lnTo>
                      <a:pt x="867" y="120"/>
                    </a:lnTo>
                    <a:lnTo>
                      <a:pt x="894" y="123"/>
                    </a:lnTo>
                    <a:lnTo>
                      <a:pt x="914" y="173"/>
                    </a:lnTo>
                    <a:lnTo>
                      <a:pt x="918" y="131"/>
                    </a:lnTo>
                    <a:lnTo>
                      <a:pt x="1007" y="8"/>
                    </a:lnTo>
                    <a:lnTo>
                      <a:pt x="1042" y="8"/>
                    </a:lnTo>
                    <a:lnTo>
                      <a:pt x="1073" y="33"/>
                    </a:lnTo>
                    <a:lnTo>
                      <a:pt x="1114" y="31"/>
                    </a:lnTo>
                    <a:lnTo>
                      <a:pt x="1168" y="75"/>
                    </a:lnTo>
                    <a:lnTo>
                      <a:pt x="1231" y="100"/>
                    </a:lnTo>
                    <a:lnTo>
                      <a:pt x="1275" y="95"/>
                    </a:lnTo>
                    <a:lnTo>
                      <a:pt x="1334" y="123"/>
                    </a:lnTo>
                    <a:lnTo>
                      <a:pt x="1382" y="123"/>
                    </a:lnTo>
                    <a:lnTo>
                      <a:pt x="1406" y="103"/>
                    </a:lnTo>
                    <a:lnTo>
                      <a:pt x="1460" y="103"/>
                    </a:lnTo>
                    <a:lnTo>
                      <a:pt x="1489" y="126"/>
                    </a:lnTo>
                    <a:lnTo>
                      <a:pt x="1563" y="126"/>
                    </a:lnTo>
                    <a:lnTo>
                      <a:pt x="1625" y="162"/>
                    </a:lnTo>
                    <a:lnTo>
                      <a:pt x="1736" y="156"/>
                    </a:lnTo>
                    <a:lnTo>
                      <a:pt x="1917" y="173"/>
                    </a:lnTo>
                    <a:lnTo>
                      <a:pt x="2004" y="226"/>
                    </a:lnTo>
                    <a:lnTo>
                      <a:pt x="2078" y="259"/>
                    </a:lnTo>
                    <a:lnTo>
                      <a:pt x="2125" y="287"/>
                    </a:lnTo>
                    <a:lnTo>
                      <a:pt x="2111" y="296"/>
                    </a:lnTo>
                    <a:lnTo>
                      <a:pt x="2078" y="273"/>
                    </a:lnTo>
                    <a:lnTo>
                      <a:pt x="2003" y="265"/>
                    </a:lnTo>
                    <a:lnTo>
                      <a:pt x="2024" y="287"/>
                    </a:lnTo>
                    <a:lnTo>
                      <a:pt x="2057" y="298"/>
                    </a:lnTo>
                    <a:lnTo>
                      <a:pt x="2047" y="335"/>
                    </a:lnTo>
                    <a:lnTo>
                      <a:pt x="2012" y="357"/>
                    </a:lnTo>
                    <a:lnTo>
                      <a:pt x="2001" y="393"/>
                    </a:lnTo>
                    <a:lnTo>
                      <a:pt x="2047" y="427"/>
                    </a:lnTo>
                    <a:lnTo>
                      <a:pt x="2080" y="471"/>
                    </a:lnTo>
                    <a:lnTo>
                      <a:pt x="2098" y="536"/>
                    </a:lnTo>
                    <a:lnTo>
                      <a:pt x="2076" y="541"/>
                    </a:lnTo>
                    <a:lnTo>
                      <a:pt x="2030" y="522"/>
                    </a:lnTo>
                    <a:lnTo>
                      <a:pt x="1981" y="474"/>
                    </a:lnTo>
                    <a:lnTo>
                      <a:pt x="1962" y="449"/>
                    </a:lnTo>
                    <a:lnTo>
                      <a:pt x="1950" y="416"/>
                    </a:lnTo>
                    <a:lnTo>
                      <a:pt x="1938" y="365"/>
                    </a:lnTo>
                    <a:lnTo>
                      <a:pt x="1919" y="349"/>
                    </a:lnTo>
                    <a:lnTo>
                      <a:pt x="1901" y="346"/>
                    </a:lnTo>
                    <a:lnTo>
                      <a:pt x="1886" y="351"/>
                    </a:lnTo>
                    <a:lnTo>
                      <a:pt x="1903" y="391"/>
                    </a:lnTo>
                    <a:lnTo>
                      <a:pt x="1857" y="396"/>
                    </a:lnTo>
                    <a:lnTo>
                      <a:pt x="1835" y="377"/>
                    </a:lnTo>
                    <a:lnTo>
                      <a:pt x="1794" y="388"/>
                    </a:lnTo>
                    <a:lnTo>
                      <a:pt x="1763" y="418"/>
                    </a:lnTo>
                    <a:lnTo>
                      <a:pt x="1763" y="435"/>
                    </a:lnTo>
                    <a:lnTo>
                      <a:pt x="1775" y="463"/>
                    </a:lnTo>
                    <a:lnTo>
                      <a:pt x="1824" y="471"/>
                    </a:lnTo>
                    <a:lnTo>
                      <a:pt x="1863" y="505"/>
                    </a:lnTo>
                    <a:lnTo>
                      <a:pt x="1929" y="597"/>
                    </a:lnTo>
                    <a:lnTo>
                      <a:pt x="1956" y="658"/>
                    </a:lnTo>
                    <a:lnTo>
                      <a:pt x="1960" y="722"/>
                    </a:lnTo>
                    <a:lnTo>
                      <a:pt x="1954" y="775"/>
                    </a:lnTo>
                    <a:lnTo>
                      <a:pt x="1938" y="775"/>
                    </a:lnTo>
                    <a:lnTo>
                      <a:pt x="1921" y="756"/>
                    </a:lnTo>
                    <a:lnTo>
                      <a:pt x="1896" y="781"/>
                    </a:lnTo>
                    <a:lnTo>
                      <a:pt x="1870" y="803"/>
                    </a:lnTo>
                    <a:lnTo>
                      <a:pt x="1866" y="840"/>
                    </a:lnTo>
                    <a:lnTo>
                      <a:pt x="1894" y="884"/>
                    </a:lnTo>
                    <a:lnTo>
                      <a:pt x="1876" y="920"/>
                    </a:lnTo>
                    <a:lnTo>
                      <a:pt x="1870" y="982"/>
                    </a:lnTo>
                    <a:lnTo>
                      <a:pt x="1903" y="1021"/>
                    </a:lnTo>
                    <a:lnTo>
                      <a:pt x="1940" y="1032"/>
                    </a:lnTo>
                    <a:lnTo>
                      <a:pt x="1979" y="1074"/>
                    </a:lnTo>
                    <a:lnTo>
                      <a:pt x="2012" y="1130"/>
                    </a:lnTo>
                    <a:lnTo>
                      <a:pt x="2014" y="1213"/>
                    </a:lnTo>
                    <a:lnTo>
                      <a:pt x="2003" y="1252"/>
                    </a:lnTo>
                    <a:lnTo>
                      <a:pt x="1968" y="1286"/>
                    </a:lnTo>
                    <a:lnTo>
                      <a:pt x="1925" y="1303"/>
                    </a:lnTo>
                    <a:lnTo>
                      <a:pt x="1898" y="1328"/>
                    </a:lnTo>
                    <a:lnTo>
                      <a:pt x="1882" y="1314"/>
                    </a:lnTo>
                    <a:lnTo>
                      <a:pt x="1868" y="1328"/>
                    </a:lnTo>
                    <a:lnTo>
                      <a:pt x="1864" y="1389"/>
                    </a:lnTo>
                    <a:lnTo>
                      <a:pt x="1874" y="1425"/>
                    </a:lnTo>
                    <a:lnTo>
                      <a:pt x="1917" y="1467"/>
                    </a:lnTo>
                    <a:lnTo>
                      <a:pt x="1934" y="1509"/>
                    </a:lnTo>
                    <a:lnTo>
                      <a:pt x="1948" y="1531"/>
                    </a:lnTo>
                    <a:lnTo>
                      <a:pt x="1944" y="1576"/>
                    </a:lnTo>
                    <a:lnTo>
                      <a:pt x="1917" y="1612"/>
                    </a:lnTo>
                    <a:lnTo>
                      <a:pt x="1888" y="1612"/>
                    </a:lnTo>
                    <a:lnTo>
                      <a:pt x="1841" y="1559"/>
                    </a:lnTo>
                    <a:lnTo>
                      <a:pt x="1808" y="1540"/>
                    </a:lnTo>
                    <a:lnTo>
                      <a:pt x="1794" y="1529"/>
                    </a:lnTo>
                    <a:lnTo>
                      <a:pt x="1781" y="1556"/>
                    </a:lnTo>
                    <a:lnTo>
                      <a:pt x="1785" y="1596"/>
                    </a:lnTo>
                    <a:lnTo>
                      <a:pt x="1796" y="1626"/>
                    </a:lnTo>
                    <a:lnTo>
                      <a:pt x="1804" y="1674"/>
                    </a:lnTo>
                    <a:lnTo>
                      <a:pt x="1833" y="1690"/>
                    </a:lnTo>
                    <a:lnTo>
                      <a:pt x="1824" y="1715"/>
                    </a:lnTo>
                    <a:lnTo>
                      <a:pt x="1826" y="1752"/>
                    </a:lnTo>
                    <a:lnTo>
                      <a:pt x="1835" y="1788"/>
                    </a:lnTo>
                    <a:lnTo>
                      <a:pt x="1816" y="1785"/>
                    </a:lnTo>
                    <a:lnTo>
                      <a:pt x="1794" y="1743"/>
                    </a:lnTo>
                    <a:lnTo>
                      <a:pt x="1796" y="1699"/>
                    </a:lnTo>
                    <a:lnTo>
                      <a:pt x="1789" y="1685"/>
                    </a:lnTo>
                    <a:lnTo>
                      <a:pt x="1781" y="1635"/>
                    </a:lnTo>
                    <a:lnTo>
                      <a:pt x="1771" y="1621"/>
                    </a:lnTo>
                    <a:lnTo>
                      <a:pt x="1767" y="1551"/>
                    </a:lnTo>
                    <a:lnTo>
                      <a:pt x="1754" y="1509"/>
                    </a:lnTo>
                    <a:lnTo>
                      <a:pt x="1730" y="1470"/>
                    </a:lnTo>
                    <a:lnTo>
                      <a:pt x="1688" y="1448"/>
                    </a:lnTo>
                    <a:lnTo>
                      <a:pt x="1658" y="1411"/>
                    </a:lnTo>
                    <a:lnTo>
                      <a:pt x="1647" y="1384"/>
                    </a:lnTo>
                    <a:lnTo>
                      <a:pt x="1625" y="1353"/>
                    </a:lnTo>
                    <a:lnTo>
                      <a:pt x="1592" y="1283"/>
                    </a:lnTo>
                    <a:lnTo>
                      <a:pt x="1563" y="1289"/>
                    </a:lnTo>
                    <a:lnTo>
                      <a:pt x="1524" y="1322"/>
                    </a:lnTo>
                    <a:lnTo>
                      <a:pt x="1507" y="1350"/>
                    </a:lnTo>
                    <a:lnTo>
                      <a:pt x="1472" y="1403"/>
                    </a:lnTo>
                    <a:lnTo>
                      <a:pt x="1446" y="1459"/>
                    </a:lnTo>
                    <a:lnTo>
                      <a:pt x="1437" y="1478"/>
                    </a:lnTo>
                    <a:lnTo>
                      <a:pt x="1446" y="1543"/>
                    </a:lnTo>
                    <a:lnTo>
                      <a:pt x="1445" y="1607"/>
                    </a:lnTo>
                    <a:lnTo>
                      <a:pt x="1413" y="1651"/>
                    </a:lnTo>
                    <a:lnTo>
                      <a:pt x="1396" y="1654"/>
                    </a:lnTo>
                    <a:lnTo>
                      <a:pt x="1359" y="1562"/>
                    </a:lnTo>
                    <a:lnTo>
                      <a:pt x="1330" y="1498"/>
                    </a:lnTo>
                    <a:lnTo>
                      <a:pt x="1272" y="1375"/>
                    </a:lnTo>
                    <a:lnTo>
                      <a:pt x="1270" y="1328"/>
                    </a:lnTo>
                    <a:lnTo>
                      <a:pt x="1256" y="1305"/>
                    </a:lnTo>
                    <a:lnTo>
                      <a:pt x="1246" y="1336"/>
                    </a:lnTo>
                    <a:lnTo>
                      <a:pt x="1196" y="1266"/>
                    </a:lnTo>
                    <a:lnTo>
                      <a:pt x="1128" y="1213"/>
                    </a:lnTo>
                    <a:lnTo>
                      <a:pt x="1085" y="1225"/>
                    </a:lnTo>
                    <a:lnTo>
                      <a:pt x="1023" y="1219"/>
                    </a:lnTo>
                    <a:lnTo>
                      <a:pt x="993" y="1180"/>
                    </a:lnTo>
                    <a:lnTo>
                      <a:pt x="960" y="1185"/>
                    </a:lnTo>
                    <a:lnTo>
                      <a:pt x="914" y="1169"/>
                    </a:lnTo>
                    <a:lnTo>
                      <a:pt x="817" y="1038"/>
                    </a:lnTo>
                    <a:lnTo>
                      <a:pt x="822" y="1091"/>
                    </a:lnTo>
                    <a:lnTo>
                      <a:pt x="852" y="1166"/>
                    </a:lnTo>
                    <a:lnTo>
                      <a:pt x="885" y="1219"/>
                    </a:lnTo>
                    <a:lnTo>
                      <a:pt x="920" y="1247"/>
                    </a:lnTo>
                    <a:lnTo>
                      <a:pt x="958" y="1225"/>
                    </a:lnTo>
                    <a:lnTo>
                      <a:pt x="990" y="1225"/>
                    </a:lnTo>
                    <a:lnTo>
                      <a:pt x="1030" y="1272"/>
                    </a:lnTo>
                    <a:lnTo>
                      <a:pt x="1054" y="1308"/>
                    </a:lnTo>
                    <a:lnTo>
                      <a:pt x="1050" y="1331"/>
                    </a:lnTo>
                    <a:lnTo>
                      <a:pt x="980" y="1434"/>
                    </a:lnTo>
                    <a:lnTo>
                      <a:pt x="933" y="1473"/>
                    </a:lnTo>
                    <a:lnTo>
                      <a:pt x="836" y="1523"/>
                    </a:lnTo>
                    <a:lnTo>
                      <a:pt x="807" y="1540"/>
                    </a:lnTo>
                    <a:lnTo>
                      <a:pt x="789" y="1523"/>
                    </a:lnTo>
                    <a:lnTo>
                      <a:pt x="784" y="1503"/>
                    </a:lnTo>
                    <a:lnTo>
                      <a:pt x="782" y="1473"/>
                    </a:lnTo>
                    <a:lnTo>
                      <a:pt x="774" y="1442"/>
                    </a:lnTo>
                    <a:lnTo>
                      <a:pt x="760" y="1417"/>
                    </a:lnTo>
                    <a:lnTo>
                      <a:pt x="749" y="1395"/>
                    </a:lnTo>
                    <a:lnTo>
                      <a:pt x="731" y="1364"/>
                    </a:lnTo>
                    <a:lnTo>
                      <a:pt x="721" y="1344"/>
                    </a:lnTo>
                    <a:lnTo>
                      <a:pt x="714" y="1319"/>
                    </a:lnTo>
                    <a:lnTo>
                      <a:pt x="700" y="1297"/>
                    </a:lnTo>
                    <a:lnTo>
                      <a:pt x="679" y="1241"/>
                    </a:lnTo>
                    <a:lnTo>
                      <a:pt x="667" y="1219"/>
                    </a:lnTo>
                    <a:lnTo>
                      <a:pt x="651" y="1188"/>
                    </a:lnTo>
                    <a:lnTo>
                      <a:pt x="626" y="1146"/>
                    </a:lnTo>
                    <a:lnTo>
                      <a:pt x="612" y="1121"/>
                    </a:lnTo>
                    <a:lnTo>
                      <a:pt x="601" y="1105"/>
                    </a:lnTo>
                    <a:lnTo>
                      <a:pt x="587" y="1068"/>
                    </a:lnTo>
                    <a:lnTo>
                      <a:pt x="628" y="1035"/>
                    </a:lnTo>
                    <a:lnTo>
                      <a:pt x="645" y="962"/>
                    </a:lnTo>
                    <a:lnTo>
                      <a:pt x="607" y="943"/>
                    </a:lnTo>
                    <a:lnTo>
                      <a:pt x="554" y="954"/>
                    </a:lnTo>
                    <a:lnTo>
                      <a:pt x="542" y="946"/>
                    </a:lnTo>
                    <a:lnTo>
                      <a:pt x="537" y="946"/>
                    </a:lnTo>
                    <a:lnTo>
                      <a:pt x="529" y="946"/>
                    </a:lnTo>
                    <a:lnTo>
                      <a:pt x="523" y="946"/>
                    </a:lnTo>
                    <a:lnTo>
                      <a:pt x="521" y="932"/>
                    </a:lnTo>
                    <a:lnTo>
                      <a:pt x="517" y="920"/>
                    </a:lnTo>
                    <a:lnTo>
                      <a:pt x="517" y="898"/>
                    </a:lnTo>
                    <a:lnTo>
                      <a:pt x="507" y="887"/>
                    </a:lnTo>
                    <a:lnTo>
                      <a:pt x="505" y="873"/>
                    </a:lnTo>
                    <a:lnTo>
                      <a:pt x="500" y="870"/>
                    </a:lnTo>
                    <a:lnTo>
                      <a:pt x="494" y="859"/>
                    </a:lnTo>
                    <a:lnTo>
                      <a:pt x="492" y="848"/>
                    </a:lnTo>
                    <a:lnTo>
                      <a:pt x="488" y="837"/>
                    </a:lnTo>
                    <a:lnTo>
                      <a:pt x="484" y="831"/>
                    </a:lnTo>
                    <a:lnTo>
                      <a:pt x="472" y="831"/>
                    </a:lnTo>
                    <a:lnTo>
                      <a:pt x="465" y="831"/>
                    </a:lnTo>
                    <a:lnTo>
                      <a:pt x="461" y="831"/>
                    </a:lnTo>
                    <a:lnTo>
                      <a:pt x="459" y="845"/>
                    </a:lnTo>
                    <a:lnTo>
                      <a:pt x="459" y="859"/>
                    </a:lnTo>
                    <a:lnTo>
                      <a:pt x="459" y="876"/>
                    </a:lnTo>
                    <a:lnTo>
                      <a:pt x="459" y="893"/>
                    </a:lnTo>
                    <a:lnTo>
                      <a:pt x="459" y="904"/>
                    </a:lnTo>
                    <a:lnTo>
                      <a:pt x="449" y="909"/>
                    </a:lnTo>
                    <a:lnTo>
                      <a:pt x="441" y="920"/>
                    </a:lnTo>
                    <a:lnTo>
                      <a:pt x="430" y="904"/>
                    </a:lnTo>
                    <a:lnTo>
                      <a:pt x="422" y="881"/>
                    </a:lnTo>
                    <a:lnTo>
                      <a:pt x="424" y="856"/>
                    </a:lnTo>
                    <a:lnTo>
                      <a:pt x="412" y="823"/>
                    </a:lnTo>
                    <a:lnTo>
                      <a:pt x="406" y="801"/>
                    </a:lnTo>
                    <a:lnTo>
                      <a:pt x="393" y="787"/>
                    </a:lnTo>
                    <a:lnTo>
                      <a:pt x="377" y="773"/>
                    </a:lnTo>
                    <a:lnTo>
                      <a:pt x="369" y="753"/>
                    </a:lnTo>
                    <a:lnTo>
                      <a:pt x="364" y="739"/>
                    </a:lnTo>
                    <a:lnTo>
                      <a:pt x="350" y="736"/>
                    </a:lnTo>
                    <a:lnTo>
                      <a:pt x="346" y="728"/>
                    </a:lnTo>
                    <a:lnTo>
                      <a:pt x="336" y="728"/>
                    </a:lnTo>
                    <a:lnTo>
                      <a:pt x="329" y="742"/>
                    </a:lnTo>
                    <a:lnTo>
                      <a:pt x="321" y="753"/>
                    </a:lnTo>
                    <a:lnTo>
                      <a:pt x="338" y="767"/>
                    </a:lnTo>
                    <a:lnTo>
                      <a:pt x="348" y="787"/>
                    </a:lnTo>
                    <a:lnTo>
                      <a:pt x="366" y="812"/>
                    </a:lnTo>
                    <a:lnTo>
                      <a:pt x="373" y="823"/>
                    </a:lnTo>
                    <a:lnTo>
                      <a:pt x="387" y="831"/>
                    </a:lnTo>
                    <a:lnTo>
                      <a:pt x="397" y="848"/>
                    </a:lnTo>
                    <a:lnTo>
                      <a:pt x="385" y="868"/>
                    </a:lnTo>
                    <a:lnTo>
                      <a:pt x="383" y="859"/>
                    </a:lnTo>
                    <a:lnTo>
                      <a:pt x="383" y="848"/>
                    </a:lnTo>
                    <a:lnTo>
                      <a:pt x="377" y="873"/>
                    </a:lnTo>
                    <a:lnTo>
                      <a:pt x="375" y="895"/>
                    </a:lnTo>
                    <a:lnTo>
                      <a:pt x="364" y="901"/>
                    </a:lnTo>
                    <a:lnTo>
                      <a:pt x="367" y="873"/>
                    </a:lnTo>
                    <a:lnTo>
                      <a:pt x="366" y="859"/>
                    </a:lnTo>
                    <a:lnTo>
                      <a:pt x="352" y="851"/>
                    </a:lnTo>
                    <a:lnTo>
                      <a:pt x="346" y="845"/>
                    </a:lnTo>
                    <a:lnTo>
                      <a:pt x="340" y="834"/>
                    </a:lnTo>
                    <a:lnTo>
                      <a:pt x="329" y="828"/>
                    </a:lnTo>
                    <a:lnTo>
                      <a:pt x="321" y="820"/>
                    </a:lnTo>
                    <a:lnTo>
                      <a:pt x="313" y="803"/>
                    </a:lnTo>
                    <a:lnTo>
                      <a:pt x="303" y="795"/>
                    </a:lnTo>
                    <a:lnTo>
                      <a:pt x="297" y="778"/>
                    </a:lnTo>
                    <a:lnTo>
                      <a:pt x="296" y="764"/>
                    </a:lnTo>
                    <a:lnTo>
                      <a:pt x="288" y="759"/>
                    </a:lnTo>
                    <a:lnTo>
                      <a:pt x="280" y="750"/>
                    </a:lnTo>
                    <a:lnTo>
                      <a:pt x="264" y="750"/>
                    </a:lnTo>
                    <a:lnTo>
                      <a:pt x="251" y="753"/>
                    </a:lnTo>
                    <a:lnTo>
                      <a:pt x="235" y="750"/>
                    </a:lnTo>
                    <a:lnTo>
                      <a:pt x="208" y="753"/>
                    </a:lnTo>
                    <a:lnTo>
                      <a:pt x="189" y="756"/>
                    </a:lnTo>
                    <a:lnTo>
                      <a:pt x="183" y="762"/>
                    </a:lnTo>
                    <a:lnTo>
                      <a:pt x="181" y="778"/>
                    </a:lnTo>
                    <a:lnTo>
                      <a:pt x="181" y="798"/>
                    </a:lnTo>
                    <a:lnTo>
                      <a:pt x="169" y="817"/>
                    </a:lnTo>
                    <a:lnTo>
                      <a:pt x="161" y="826"/>
                    </a:lnTo>
                    <a:lnTo>
                      <a:pt x="157" y="831"/>
                    </a:lnTo>
                    <a:lnTo>
                      <a:pt x="152" y="845"/>
                    </a:lnTo>
                    <a:lnTo>
                      <a:pt x="148" y="856"/>
                    </a:lnTo>
                    <a:lnTo>
                      <a:pt x="154" y="865"/>
                    </a:lnTo>
                    <a:lnTo>
                      <a:pt x="154" y="881"/>
                    </a:lnTo>
                    <a:lnTo>
                      <a:pt x="152" y="890"/>
                    </a:lnTo>
                    <a:lnTo>
                      <a:pt x="148" y="901"/>
                    </a:lnTo>
                    <a:lnTo>
                      <a:pt x="138" y="920"/>
                    </a:lnTo>
                    <a:lnTo>
                      <a:pt x="132" y="912"/>
                    </a:lnTo>
                    <a:lnTo>
                      <a:pt x="126" y="918"/>
                    </a:lnTo>
                    <a:lnTo>
                      <a:pt x="119" y="926"/>
                    </a:lnTo>
                    <a:lnTo>
                      <a:pt x="107" y="929"/>
                    </a:lnTo>
                    <a:lnTo>
                      <a:pt x="95" y="943"/>
                    </a:lnTo>
                    <a:lnTo>
                      <a:pt x="84" y="946"/>
                    </a:lnTo>
                    <a:lnTo>
                      <a:pt x="72" y="946"/>
                    </a:lnTo>
                    <a:lnTo>
                      <a:pt x="60" y="946"/>
                    </a:lnTo>
                    <a:lnTo>
                      <a:pt x="35" y="954"/>
                    </a:lnTo>
                    <a:lnTo>
                      <a:pt x="23" y="954"/>
                    </a:lnTo>
                    <a:lnTo>
                      <a:pt x="17" y="934"/>
                    </a:lnTo>
                    <a:lnTo>
                      <a:pt x="12" y="909"/>
                    </a:lnTo>
                    <a:lnTo>
                      <a:pt x="8" y="887"/>
                    </a:lnTo>
                    <a:lnTo>
                      <a:pt x="6" y="865"/>
                    </a:lnTo>
                    <a:lnTo>
                      <a:pt x="6" y="837"/>
                    </a:lnTo>
                    <a:lnTo>
                      <a:pt x="0" y="803"/>
                    </a:lnTo>
                  </a:path>
                </a:pathLst>
              </a:custGeom>
              <a:solidFill>
                <a:srgbClr val="90B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27" name="Group 33"/>
          <p:cNvGrpSpPr>
            <a:grpSpLocks/>
          </p:cNvGrpSpPr>
          <p:nvPr/>
        </p:nvGrpSpPr>
        <p:grpSpPr bwMode="auto">
          <a:xfrm>
            <a:off x="146050" y="990600"/>
            <a:ext cx="2960688" cy="5241925"/>
            <a:chOff x="92" y="615"/>
            <a:chExt cx="1865" cy="3311"/>
          </a:xfrm>
        </p:grpSpPr>
        <p:sp>
          <p:nvSpPr>
            <p:cNvPr id="1032" name="Freeform 34"/>
            <p:cNvSpPr>
              <a:spLocks/>
            </p:cNvSpPr>
            <p:nvPr/>
          </p:nvSpPr>
          <p:spPr bwMode="auto">
            <a:xfrm>
              <a:off x="92" y="761"/>
              <a:ext cx="1262" cy="1532"/>
            </a:xfrm>
            <a:custGeom>
              <a:avLst/>
              <a:gdLst>
                <a:gd name="T0" fmla="*/ 101 w 1262"/>
                <a:gd name="T1" fmla="*/ 281 h 1550"/>
                <a:gd name="T2" fmla="*/ 82 w 1262"/>
                <a:gd name="T3" fmla="*/ 197 h 1550"/>
                <a:gd name="T4" fmla="*/ 181 w 1262"/>
                <a:gd name="T5" fmla="*/ 127 h 1550"/>
                <a:gd name="T6" fmla="*/ 225 w 1262"/>
                <a:gd name="T7" fmla="*/ 72 h 1550"/>
                <a:gd name="T8" fmla="*/ 303 w 1262"/>
                <a:gd name="T9" fmla="*/ 61 h 1550"/>
                <a:gd name="T10" fmla="*/ 544 w 1262"/>
                <a:gd name="T11" fmla="*/ 64 h 1550"/>
                <a:gd name="T12" fmla="*/ 666 w 1262"/>
                <a:gd name="T13" fmla="*/ 92 h 1550"/>
                <a:gd name="T14" fmla="*/ 620 w 1262"/>
                <a:gd name="T15" fmla="*/ 89 h 1550"/>
                <a:gd name="T16" fmla="*/ 589 w 1262"/>
                <a:gd name="T17" fmla="*/ 3 h 1550"/>
                <a:gd name="T18" fmla="*/ 649 w 1262"/>
                <a:gd name="T19" fmla="*/ 0 h 1550"/>
                <a:gd name="T20" fmla="*/ 696 w 1262"/>
                <a:gd name="T21" fmla="*/ 39 h 1550"/>
                <a:gd name="T22" fmla="*/ 767 w 1262"/>
                <a:gd name="T23" fmla="*/ 100 h 1550"/>
                <a:gd name="T24" fmla="*/ 754 w 1262"/>
                <a:gd name="T25" fmla="*/ 33 h 1550"/>
                <a:gd name="T26" fmla="*/ 884 w 1262"/>
                <a:gd name="T27" fmla="*/ 97 h 1550"/>
                <a:gd name="T28" fmla="*/ 886 w 1262"/>
                <a:gd name="T29" fmla="*/ 125 h 1550"/>
                <a:gd name="T30" fmla="*/ 847 w 1262"/>
                <a:gd name="T31" fmla="*/ 192 h 1550"/>
                <a:gd name="T32" fmla="*/ 814 w 1262"/>
                <a:gd name="T33" fmla="*/ 300 h 1550"/>
                <a:gd name="T34" fmla="*/ 935 w 1262"/>
                <a:gd name="T35" fmla="*/ 364 h 1550"/>
                <a:gd name="T36" fmla="*/ 938 w 1262"/>
                <a:gd name="T37" fmla="*/ 460 h 1550"/>
                <a:gd name="T38" fmla="*/ 956 w 1262"/>
                <a:gd name="T39" fmla="*/ 383 h 1550"/>
                <a:gd name="T40" fmla="*/ 956 w 1262"/>
                <a:gd name="T41" fmla="*/ 245 h 1550"/>
                <a:gd name="T42" fmla="*/ 1043 w 1262"/>
                <a:gd name="T43" fmla="*/ 284 h 1550"/>
                <a:gd name="T44" fmla="*/ 1098 w 1262"/>
                <a:gd name="T45" fmla="*/ 242 h 1550"/>
                <a:gd name="T46" fmla="*/ 1195 w 1262"/>
                <a:gd name="T47" fmla="*/ 345 h 1550"/>
                <a:gd name="T48" fmla="*/ 1261 w 1262"/>
                <a:gd name="T49" fmla="*/ 434 h 1550"/>
                <a:gd name="T50" fmla="*/ 1209 w 1262"/>
                <a:gd name="T51" fmla="*/ 468 h 1550"/>
                <a:gd name="T52" fmla="*/ 1117 w 1262"/>
                <a:gd name="T53" fmla="*/ 497 h 1550"/>
                <a:gd name="T54" fmla="*/ 1181 w 1262"/>
                <a:gd name="T55" fmla="*/ 517 h 1550"/>
                <a:gd name="T56" fmla="*/ 1209 w 1262"/>
                <a:gd name="T57" fmla="*/ 597 h 1550"/>
                <a:gd name="T58" fmla="*/ 1183 w 1262"/>
                <a:gd name="T59" fmla="*/ 603 h 1550"/>
                <a:gd name="T60" fmla="*/ 1146 w 1262"/>
                <a:gd name="T61" fmla="*/ 634 h 1550"/>
                <a:gd name="T62" fmla="*/ 1088 w 1262"/>
                <a:gd name="T63" fmla="*/ 706 h 1550"/>
                <a:gd name="T64" fmla="*/ 1082 w 1262"/>
                <a:gd name="T65" fmla="*/ 809 h 1550"/>
                <a:gd name="T66" fmla="*/ 1020 w 1262"/>
                <a:gd name="T67" fmla="*/ 968 h 1550"/>
                <a:gd name="T68" fmla="*/ 1038 w 1262"/>
                <a:gd name="T69" fmla="*/ 1103 h 1550"/>
                <a:gd name="T70" fmla="*/ 1003 w 1262"/>
                <a:gd name="T71" fmla="*/ 1012 h 1550"/>
                <a:gd name="T72" fmla="*/ 942 w 1262"/>
                <a:gd name="T73" fmla="*/ 971 h 1550"/>
                <a:gd name="T74" fmla="*/ 890 w 1262"/>
                <a:gd name="T75" fmla="*/ 998 h 1550"/>
                <a:gd name="T76" fmla="*/ 804 w 1262"/>
                <a:gd name="T77" fmla="*/ 1012 h 1550"/>
                <a:gd name="T78" fmla="*/ 760 w 1262"/>
                <a:gd name="T79" fmla="*/ 1112 h 1550"/>
                <a:gd name="T80" fmla="*/ 859 w 1262"/>
                <a:gd name="T81" fmla="*/ 1245 h 1550"/>
                <a:gd name="T82" fmla="*/ 874 w 1262"/>
                <a:gd name="T83" fmla="*/ 1170 h 1550"/>
                <a:gd name="T84" fmla="*/ 931 w 1262"/>
                <a:gd name="T85" fmla="*/ 1224 h 1550"/>
                <a:gd name="T86" fmla="*/ 962 w 1262"/>
                <a:gd name="T87" fmla="*/ 1300 h 1550"/>
                <a:gd name="T88" fmla="*/ 987 w 1262"/>
                <a:gd name="T89" fmla="*/ 1367 h 1550"/>
                <a:gd name="T90" fmla="*/ 1045 w 1262"/>
                <a:gd name="T91" fmla="*/ 1469 h 1550"/>
                <a:gd name="T92" fmla="*/ 1133 w 1262"/>
                <a:gd name="T93" fmla="*/ 1466 h 1550"/>
                <a:gd name="T94" fmla="*/ 1080 w 1262"/>
                <a:gd name="T95" fmla="*/ 1479 h 1550"/>
                <a:gd name="T96" fmla="*/ 977 w 1262"/>
                <a:gd name="T97" fmla="*/ 1464 h 1550"/>
                <a:gd name="T98" fmla="*/ 905 w 1262"/>
                <a:gd name="T99" fmla="*/ 1372 h 1550"/>
                <a:gd name="T100" fmla="*/ 853 w 1262"/>
                <a:gd name="T101" fmla="*/ 1337 h 1550"/>
                <a:gd name="T102" fmla="*/ 769 w 1262"/>
                <a:gd name="T103" fmla="*/ 1294 h 1550"/>
                <a:gd name="T104" fmla="*/ 622 w 1262"/>
                <a:gd name="T105" fmla="*/ 1149 h 1550"/>
                <a:gd name="T106" fmla="*/ 501 w 1262"/>
                <a:gd name="T107" fmla="*/ 937 h 1550"/>
                <a:gd name="T108" fmla="*/ 542 w 1262"/>
                <a:gd name="T109" fmla="*/ 1127 h 1550"/>
                <a:gd name="T110" fmla="*/ 464 w 1262"/>
                <a:gd name="T111" fmla="*/ 995 h 1550"/>
                <a:gd name="T112" fmla="*/ 392 w 1262"/>
                <a:gd name="T113" fmla="*/ 736 h 1550"/>
                <a:gd name="T114" fmla="*/ 400 w 1262"/>
                <a:gd name="T115" fmla="*/ 548 h 1550"/>
                <a:gd name="T116" fmla="*/ 375 w 1262"/>
                <a:gd name="T117" fmla="*/ 403 h 1550"/>
                <a:gd name="T118" fmla="*/ 354 w 1262"/>
                <a:gd name="T119" fmla="*/ 317 h 1550"/>
                <a:gd name="T120" fmla="*/ 305 w 1262"/>
                <a:gd name="T121" fmla="*/ 267 h 1550"/>
                <a:gd name="T122" fmla="*/ 202 w 1262"/>
                <a:gd name="T123" fmla="*/ 281 h 1550"/>
                <a:gd name="T124" fmla="*/ 124 w 1262"/>
                <a:gd name="T125" fmla="*/ 333 h 15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62" h="1550">
                  <a:moveTo>
                    <a:pt x="0" y="398"/>
                  </a:moveTo>
                  <a:lnTo>
                    <a:pt x="60" y="345"/>
                  </a:lnTo>
                  <a:lnTo>
                    <a:pt x="95" y="323"/>
                  </a:lnTo>
                  <a:lnTo>
                    <a:pt x="101" y="290"/>
                  </a:lnTo>
                  <a:lnTo>
                    <a:pt x="74" y="270"/>
                  </a:lnTo>
                  <a:lnTo>
                    <a:pt x="72" y="231"/>
                  </a:lnTo>
                  <a:lnTo>
                    <a:pt x="84" y="220"/>
                  </a:lnTo>
                  <a:lnTo>
                    <a:pt x="82" y="203"/>
                  </a:lnTo>
                  <a:lnTo>
                    <a:pt x="128" y="198"/>
                  </a:lnTo>
                  <a:lnTo>
                    <a:pt x="140" y="167"/>
                  </a:lnTo>
                  <a:lnTo>
                    <a:pt x="142" y="139"/>
                  </a:lnTo>
                  <a:lnTo>
                    <a:pt x="181" y="131"/>
                  </a:lnTo>
                  <a:lnTo>
                    <a:pt x="185" y="103"/>
                  </a:lnTo>
                  <a:lnTo>
                    <a:pt x="148" y="95"/>
                  </a:lnTo>
                  <a:lnTo>
                    <a:pt x="165" y="75"/>
                  </a:lnTo>
                  <a:lnTo>
                    <a:pt x="225" y="75"/>
                  </a:lnTo>
                  <a:lnTo>
                    <a:pt x="243" y="53"/>
                  </a:lnTo>
                  <a:lnTo>
                    <a:pt x="268" y="50"/>
                  </a:lnTo>
                  <a:lnTo>
                    <a:pt x="284" y="33"/>
                  </a:lnTo>
                  <a:lnTo>
                    <a:pt x="303" y="64"/>
                  </a:lnTo>
                  <a:lnTo>
                    <a:pt x="379" y="59"/>
                  </a:lnTo>
                  <a:lnTo>
                    <a:pt x="414" y="92"/>
                  </a:lnTo>
                  <a:lnTo>
                    <a:pt x="527" y="84"/>
                  </a:lnTo>
                  <a:lnTo>
                    <a:pt x="544" y="67"/>
                  </a:lnTo>
                  <a:lnTo>
                    <a:pt x="587" y="95"/>
                  </a:lnTo>
                  <a:lnTo>
                    <a:pt x="631" y="120"/>
                  </a:lnTo>
                  <a:lnTo>
                    <a:pt x="653" y="109"/>
                  </a:lnTo>
                  <a:lnTo>
                    <a:pt x="666" y="95"/>
                  </a:lnTo>
                  <a:lnTo>
                    <a:pt x="703" y="103"/>
                  </a:lnTo>
                  <a:lnTo>
                    <a:pt x="678" y="84"/>
                  </a:lnTo>
                  <a:lnTo>
                    <a:pt x="655" y="86"/>
                  </a:lnTo>
                  <a:lnTo>
                    <a:pt x="620" y="92"/>
                  </a:lnTo>
                  <a:lnTo>
                    <a:pt x="602" y="64"/>
                  </a:lnTo>
                  <a:lnTo>
                    <a:pt x="583" y="50"/>
                  </a:lnTo>
                  <a:lnTo>
                    <a:pt x="583" y="28"/>
                  </a:lnTo>
                  <a:lnTo>
                    <a:pt x="589" y="3"/>
                  </a:lnTo>
                  <a:lnTo>
                    <a:pt x="604" y="0"/>
                  </a:lnTo>
                  <a:lnTo>
                    <a:pt x="626" y="22"/>
                  </a:lnTo>
                  <a:lnTo>
                    <a:pt x="631" y="11"/>
                  </a:lnTo>
                  <a:lnTo>
                    <a:pt x="649" y="0"/>
                  </a:lnTo>
                  <a:lnTo>
                    <a:pt x="670" y="17"/>
                  </a:lnTo>
                  <a:lnTo>
                    <a:pt x="682" y="3"/>
                  </a:lnTo>
                  <a:lnTo>
                    <a:pt x="694" y="25"/>
                  </a:lnTo>
                  <a:lnTo>
                    <a:pt x="696" y="39"/>
                  </a:lnTo>
                  <a:lnTo>
                    <a:pt x="727" y="59"/>
                  </a:lnTo>
                  <a:lnTo>
                    <a:pt x="715" y="75"/>
                  </a:lnTo>
                  <a:lnTo>
                    <a:pt x="715" y="98"/>
                  </a:lnTo>
                  <a:lnTo>
                    <a:pt x="767" y="103"/>
                  </a:lnTo>
                  <a:lnTo>
                    <a:pt x="781" y="75"/>
                  </a:lnTo>
                  <a:lnTo>
                    <a:pt x="771" y="61"/>
                  </a:lnTo>
                  <a:lnTo>
                    <a:pt x="748" y="64"/>
                  </a:lnTo>
                  <a:lnTo>
                    <a:pt x="754" y="33"/>
                  </a:lnTo>
                  <a:lnTo>
                    <a:pt x="801" y="50"/>
                  </a:lnTo>
                  <a:lnTo>
                    <a:pt x="810" y="72"/>
                  </a:lnTo>
                  <a:lnTo>
                    <a:pt x="849" y="72"/>
                  </a:lnTo>
                  <a:lnTo>
                    <a:pt x="884" y="100"/>
                  </a:lnTo>
                  <a:lnTo>
                    <a:pt x="903" y="95"/>
                  </a:lnTo>
                  <a:lnTo>
                    <a:pt x="925" y="120"/>
                  </a:lnTo>
                  <a:lnTo>
                    <a:pt x="903" y="153"/>
                  </a:lnTo>
                  <a:lnTo>
                    <a:pt x="886" y="128"/>
                  </a:lnTo>
                  <a:lnTo>
                    <a:pt x="874" y="137"/>
                  </a:lnTo>
                  <a:lnTo>
                    <a:pt x="859" y="156"/>
                  </a:lnTo>
                  <a:lnTo>
                    <a:pt x="834" y="173"/>
                  </a:lnTo>
                  <a:lnTo>
                    <a:pt x="847" y="198"/>
                  </a:lnTo>
                  <a:lnTo>
                    <a:pt x="824" y="201"/>
                  </a:lnTo>
                  <a:lnTo>
                    <a:pt x="804" y="234"/>
                  </a:lnTo>
                  <a:lnTo>
                    <a:pt x="785" y="276"/>
                  </a:lnTo>
                  <a:lnTo>
                    <a:pt x="814" y="312"/>
                  </a:lnTo>
                  <a:lnTo>
                    <a:pt x="837" y="354"/>
                  </a:lnTo>
                  <a:lnTo>
                    <a:pt x="878" y="359"/>
                  </a:lnTo>
                  <a:lnTo>
                    <a:pt x="917" y="354"/>
                  </a:lnTo>
                  <a:lnTo>
                    <a:pt x="935" y="376"/>
                  </a:lnTo>
                  <a:lnTo>
                    <a:pt x="927" y="387"/>
                  </a:lnTo>
                  <a:lnTo>
                    <a:pt x="915" y="410"/>
                  </a:lnTo>
                  <a:lnTo>
                    <a:pt x="933" y="449"/>
                  </a:lnTo>
                  <a:lnTo>
                    <a:pt x="938" y="476"/>
                  </a:lnTo>
                  <a:lnTo>
                    <a:pt x="960" y="490"/>
                  </a:lnTo>
                  <a:lnTo>
                    <a:pt x="989" y="465"/>
                  </a:lnTo>
                  <a:lnTo>
                    <a:pt x="981" y="429"/>
                  </a:lnTo>
                  <a:lnTo>
                    <a:pt x="956" y="398"/>
                  </a:lnTo>
                  <a:lnTo>
                    <a:pt x="985" y="362"/>
                  </a:lnTo>
                  <a:lnTo>
                    <a:pt x="960" y="301"/>
                  </a:lnTo>
                  <a:lnTo>
                    <a:pt x="937" y="276"/>
                  </a:lnTo>
                  <a:lnTo>
                    <a:pt x="956" y="254"/>
                  </a:lnTo>
                  <a:lnTo>
                    <a:pt x="952" y="220"/>
                  </a:lnTo>
                  <a:lnTo>
                    <a:pt x="966" y="201"/>
                  </a:lnTo>
                  <a:lnTo>
                    <a:pt x="989" y="220"/>
                  </a:lnTo>
                  <a:lnTo>
                    <a:pt x="1043" y="293"/>
                  </a:lnTo>
                  <a:lnTo>
                    <a:pt x="1076" y="304"/>
                  </a:lnTo>
                  <a:lnTo>
                    <a:pt x="1086" y="284"/>
                  </a:lnTo>
                  <a:lnTo>
                    <a:pt x="1078" y="245"/>
                  </a:lnTo>
                  <a:lnTo>
                    <a:pt x="1098" y="251"/>
                  </a:lnTo>
                  <a:lnTo>
                    <a:pt x="1131" y="295"/>
                  </a:lnTo>
                  <a:lnTo>
                    <a:pt x="1137" y="320"/>
                  </a:lnTo>
                  <a:lnTo>
                    <a:pt x="1156" y="337"/>
                  </a:lnTo>
                  <a:lnTo>
                    <a:pt x="1195" y="357"/>
                  </a:lnTo>
                  <a:lnTo>
                    <a:pt x="1214" y="393"/>
                  </a:lnTo>
                  <a:lnTo>
                    <a:pt x="1244" y="418"/>
                  </a:lnTo>
                  <a:lnTo>
                    <a:pt x="1259" y="426"/>
                  </a:lnTo>
                  <a:lnTo>
                    <a:pt x="1261" y="449"/>
                  </a:lnTo>
                  <a:lnTo>
                    <a:pt x="1238" y="462"/>
                  </a:lnTo>
                  <a:lnTo>
                    <a:pt x="1224" y="446"/>
                  </a:lnTo>
                  <a:lnTo>
                    <a:pt x="1212" y="449"/>
                  </a:lnTo>
                  <a:lnTo>
                    <a:pt x="1209" y="485"/>
                  </a:lnTo>
                  <a:lnTo>
                    <a:pt x="1189" y="493"/>
                  </a:lnTo>
                  <a:lnTo>
                    <a:pt x="1168" y="474"/>
                  </a:lnTo>
                  <a:lnTo>
                    <a:pt x="1123" y="474"/>
                  </a:lnTo>
                  <a:lnTo>
                    <a:pt x="1117" y="515"/>
                  </a:lnTo>
                  <a:lnTo>
                    <a:pt x="1129" y="540"/>
                  </a:lnTo>
                  <a:lnTo>
                    <a:pt x="1146" y="527"/>
                  </a:lnTo>
                  <a:lnTo>
                    <a:pt x="1164" y="521"/>
                  </a:lnTo>
                  <a:lnTo>
                    <a:pt x="1181" y="535"/>
                  </a:lnTo>
                  <a:lnTo>
                    <a:pt x="1158" y="566"/>
                  </a:lnTo>
                  <a:lnTo>
                    <a:pt x="1181" y="593"/>
                  </a:lnTo>
                  <a:lnTo>
                    <a:pt x="1212" y="602"/>
                  </a:lnTo>
                  <a:lnTo>
                    <a:pt x="1209" y="618"/>
                  </a:lnTo>
                  <a:lnTo>
                    <a:pt x="1197" y="621"/>
                  </a:lnTo>
                  <a:lnTo>
                    <a:pt x="1168" y="716"/>
                  </a:lnTo>
                  <a:lnTo>
                    <a:pt x="1170" y="655"/>
                  </a:lnTo>
                  <a:lnTo>
                    <a:pt x="1183" y="624"/>
                  </a:lnTo>
                  <a:lnTo>
                    <a:pt x="1168" y="610"/>
                  </a:lnTo>
                  <a:lnTo>
                    <a:pt x="1150" y="630"/>
                  </a:lnTo>
                  <a:lnTo>
                    <a:pt x="1160" y="646"/>
                  </a:lnTo>
                  <a:lnTo>
                    <a:pt x="1146" y="657"/>
                  </a:lnTo>
                  <a:lnTo>
                    <a:pt x="1133" y="671"/>
                  </a:lnTo>
                  <a:lnTo>
                    <a:pt x="1135" y="713"/>
                  </a:lnTo>
                  <a:lnTo>
                    <a:pt x="1115" y="727"/>
                  </a:lnTo>
                  <a:lnTo>
                    <a:pt x="1088" y="730"/>
                  </a:lnTo>
                  <a:lnTo>
                    <a:pt x="1098" y="752"/>
                  </a:lnTo>
                  <a:lnTo>
                    <a:pt x="1088" y="777"/>
                  </a:lnTo>
                  <a:lnTo>
                    <a:pt x="1098" y="797"/>
                  </a:lnTo>
                  <a:lnTo>
                    <a:pt x="1082" y="839"/>
                  </a:lnTo>
                  <a:lnTo>
                    <a:pt x="1076" y="878"/>
                  </a:lnTo>
                  <a:lnTo>
                    <a:pt x="1053" y="900"/>
                  </a:lnTo>
                  <a:lnTo>
                    <a:pt x="1024" y="961"/>
                  </a:lnTo>
                  <a:lnTo>
                    <a:pt x="1020" y="1003"/>
                  </a:lnTo>
                  <a:lnTo>
                    <a:pt x="1030" y="1036"/>
                  </a:lnTo>
                  <a:lnTo>
                    <a:pt x="1043" y="1078"/>
                  </a:lnTo>
                  <a:lnTo>
                    <a:pt x="1051" y="1123"/>
                  </a:lnTo>
                  <a:lnTo>
                    <a:pt x="1038" y="1142"/>
                  </a:lnTo>
                  <a:lnTo>
                    <a:pt x="1020" y="1128"/>
                  </a:lnTo>
                  <a:lnTo>
                    <a:pt x="1024" y="1106"/>
                  </a:lnTo>
                  <a:lnTo>
                    <a:pt x="1014" y="1056"/>
                  </a:lnTo>
                  <a:lnTo>
                    <a:pt x="1003" y="1048"/>
                  </a:lnTo>
                  <a:lnTo>
                    <a:pt x="995" y="1017"/>
                  </a:lnTo>
                  <a:lnTo>
                    <a:pt x="979" y="1017"/>
                  </a:lnTo>
                  <a:lnTo>
                    <a:pt x="962" y="1000"/>
                  </a:lnTo>
                  <a:lnTo>
                    <a:pt x="942" y="1006"/>
                  </a:lnTo>
                  <a:lnTo>
                    <a:pt x="925" y="995"/>
                  </a:lnTo>
                  <a:lnTo>
                    <a:pt x="903" y="1009"/>
                  </a:lnTo>
                  <a:lnTo>
                    <a:pt x="865" y="997"/>
                  </a:lnTo>
                  <a:lnTo>
                    <a:pt x="890" y="1034"/>
                  </a:lnTo>
                  <a:lnTo>
                    <a:pt x="859" y="1031"/>
                  </a:lnTo>
                  <a:lnTo>
                    <a:pt x="837" y="1003"/>
                  </a:lnTo>
                  <a:lnTo>
                    <a:pt x="799" y="1003"/>
                  </a:lnTo>
                  <a:lnTo>
                    <a:pt x="804" y="1048"/>
                  </a:lnTo>
                  <a:lnTo>
                    <a:pt x="775" y="1034"/>
                  </a:lnTo>
                  <a:lnTo>
                    <a:pt x="760" y="1078"/>
                  </a:lnTo>
                  <a:lnTo>
                    <a:pt x="771" y="1098"/>
                  </a:lnTo>
                  <a:lnTo>
                    <a:pt x="760" y="1151"/>
                  </a:lnTo>
                  <a:lnTo>
                    <a:pt x="773" y="1212"/>
                  </a:lnTo>
                  <a:lnTo>
                    <a:pt x="789" y="1254"/>
                  </a:lnTo>
                  <a:lnTo>
                    <a:pt x="806" y="1293"/>
                  </a:lnTo>
                  <a:lnTo>
                    <a:pt x="859" y="1290"/>
                  </a:lnTo>
                  <a:lnTo>
                    <a:pt x="880" y="1282"/>
                  </a:lnTo>
                  <a:lnTo>
                    <a:pt x="884" y="1254"/>
                  </a:lnTo>
                  <a:lnTo>
                    <a:pt x="872" y="1231"/>
                  </a:lnTo>
                  <a:lnTo>
                    <a:pt x="874" y="1212"/>
                  </a:lnTo>
                  <a:lnTo>
                    <a:pt x="907" y="1217"/>
                  </a:lnTo>
                  <a:lnTo>
                    <a:pt x="940" y="1206"/>
                  </a:lnTo>
                  <a:lnTo>
                    <a:pt x="940" y="1231"/>
                  </a:lnTo>
                  <a:lnTo>
                    <a:pt x="931" y="1268"/>
                  </a:lnTo>
                  <a:lnTo>
                    <a:pt x="915" y="1295"/>
                  </a:lnTo>
                  <a:lnTo>
                    <a:pt x="911" y="1334"/>
                  </a:lnTo>
                  <a:lnTo>
                    <a:pt x="933" y="1351"/>
                  </a:lnTo>
                  <a:lnTo>
                    <a:pt x="962" y="1346"/>
                  </a:lnTo>
                  <a:lnTo>
                    <a:pt x="979" y="1360"/>
                  </a:lnTo>
                  <a:lnTo>
                    <a:pt x="995" y="1354"/>
                  </a:lnTo>
                  <a:lnTo>
                    <a:pt x="1001" y="1379"/>
                  </a:lnTo>
                  <a:lnTo>
                    <a:pt x="987" y="1415"/>
                  </a:lnTo>
                  <a:lnTo>
                    <a:pt x="999" y="1438"/>
                  </a:lnTo>
                  <a:lnTo>
                    <a:pt x="1001" y="1482"/>
                  </a:lnTo>
                  <a:lnTo>
                    <a:pt x="1020" y="1513"/>
                  </a:lnTo>
                  <a:lnTo>
                    <a:pt x="1045" y="1521"/>
                  </a:lnTo>
                  <a:lnTo>
                    <a:pt x="1063" y="1513"/>
                  </a:lnTo>
                  <a:lnTo>
                    <a:pt x="1071" y="1516"/>
                  </a:lnTo>
                  <a:lnTo>
                    <a:pt x="1104" y="1516"/>
                  </a:lnTo>
                  <a:lnTo>
                    <a:pt x="1133" y="1518"/>
                  </a:lnTo>
                  <a:lnTo>
                    <a:pt x="1141" y="1499"/>
                  </a:lnTo>
                  <a:lnTo>
                    <a:pt x="1115" y="1532"/>
                  </a:lnTo>
                  <a:lnTo>
                    <a:pt x="1098" y="1529"/>
                  </a:lnTo>
                  <a:lnTo>
                    <a:pt x="1080" y="1532"/>
                  </a:lnTo>
                  <a:lnTo>
                    <a:pt x="1045" y="1549"/>
                  </a:lnTo>
                  <a:lnTo>
                    <a:pt x="1016" y="1527"/>
                  </a:lnTo>
                  <a:lnTo>
                    <a:pt x="989" y="1513"/>
                  </a:lnTo>
                  <a:lnTo>
                    <a:pt x="977" y="1516"/>
                  </a:lnTo>
                  <a:lnTo>
                    <a:pt x="979" y="1496"/>
                  </a:lnTo>
                  <a:lnTo>
                    <a:pt x="977" y="1465"/>
                  </a:lnTo>
                  <a:lnTo>
                    <a:pt x="954" y="1438"/>
                  </a:lnTo>
                  <a:lnTo>
                    <a:pt x="905" y="1421"/>
                  </a:lnTo>
                  <a:lnTo>
                    <a:pt x="898" y="1410"/>
                  </a:lnTo>
                  <a:lnTo>
                    <a:pt x="884" y="1412"/>
                  </a:lnTo>
                  <a:lnTo>
                    <a:pt x="870" y="1399"/>
                  </a:lnTo>
                  <a:lnTo>
                    <a:pt x="853" y="1385"/>
                  </a:lnTo>
                  <a:lnTo>
                    <a:pt x="830" y="1346"/>
                  </a:lnTo>
                  <a:lnTo>
                    <a:pt x="802" y="1334"/>
                  </a:lnTo>
                  <a:lnTo>
                    <a:pt x="787" y="1360"/>
                  </a:lnTo>
                  <a:lnTo>
                    <a:pt x="769" y="1340"/>
                  </a:lnTo>
                  <a:lnTo>
                    <a:pt x="748" y="1340"/>
                  </a:lnTo>
                  <a:lnTo>
                    <a:pt x="705" y="1326"/>
                  </a:lnTo>
                  <a:lnTo>
                    <a:pt x="628" y="1259"/>
                  </a:lnTo>
                  <a:lnTo>
                    <a:pt x="622" y="1190"/>
                  </a:lnTo>
                  <a:lnTo>
                    <a:pt x="614" y="1162"/>
                  </a:lnTo>
                  <a:lnTo>
                    <a:pt x="600" y="1142"/>
                  </a:lnTo>
                  <a:lnTo>
                    <a:pt x="583" y="1103"/>
                  </a:lnTo>
                  <a:lnTo>
                    <a:pt x="501" y="970"/>
                  </a:lnTo>
                  <a:lnTo>
                    <a:pt x="501" y="1020"/>
                  </a:lnTo>
                  <a:lnTo>
                    <a:pt x="552" y="1109"/>
                  </a:lnTo>
                  <a:lnTo>
                    <a:pt x="573" y="1184"/>
                  </a:lnTo>
                  <a:lnTo>
                    <a:pt x="542" y="1167"/>
                  </a:lnTo>
                  <a:lnTo>
                    <a:pt x="536" y="1123"/>
                  </a:lnTo>
                  <a:lnTo>
                    <a:pt x="495" y="1095"/>
                  </a:lnTo>
                  <a:lnTo>
                    <a:pt x="519" y="1078"/>
                  </a:lnTo>
                  <a:lnTo>
                    <a:pt x="464" y="1031"/>
                  </a:lnTo>
                  <a:lnTo>
                    <a:pt x="486" y="1003"/>
                  </a:lnTo>
                  <a:lnTo>
                    <a:pt x="466" y="947"/>
                  </a:lnTo>
                  <a:lnTo>
                    <a:pt x="400" y="830"/>
                  </a:lnTo>
                  <a:lnTo>
                    <a:pt x="392" y="763"/>
                  </a:lnTo>
                  <a:lnTo>
                    <a:pt x="396" y="713"/>
                  </a:lnTo>
                  <a:lnTo>
                    <a:pt x="414" y="657"/>
                  </a:lnTo>
                  <a:lnTo>
                    <a:pt x="414" y="602"/>
                  </a:lnTo>
                  <a:lnTo>
                    <a:pt x="400" y="568"/>
                  </a:lnTo>
                  <a:lnTo>
                    <a:pt x="437" y="557"/>
                  </a:lnTo>
                  <a:lnTo>
                    <a:pt x="392" y="490"/>
                  </a:lnTo>
                  <a:lnTo>
                    <a:pt x="394" y="460"/>
                  </a:lnTo>
                  <a:lnTo>
                    <a:pt x="375" y="418"/>
                  </a:lnTo>
                  <a:lnTo>
                    <a:pt x="383" y="393"/>
                  </a:lnTo>
                  <a:lnTo>
                    <a:pt x="369" y="379"/>
                  </a:lnTo>
                  <a:lnTo>
                    <a:pt x="367" y="351"/>
                  </a:lnTo>
                  <a:lnTo>
                    <a:pt x="354" y="329"/>
                  </a:lnTo>
                  <a:lnTo>
                    <a:pt x="369" y="309"/>
                  </a:lnTo>
                  <a:lnTo>
                    <a:pt x="348" y="295"/>
                  </a:lnTo>
                  <a:lnTo>
                    <a:pt x="330" y="315"/>
                  </a:lnTo>
                  <a:lnTo>
                    <a:pt x="305" y="276"/>
                  </a:lnTo>
                  <a:lnTo>
                    <a:pt x="278" y="265"/>
                  </a:lnTo>
                  <a:lnTo>
                    <a:pt x="239" y="265"/>
                  </a:lnTo>
                  <a:lnTo>
                    <a:pt x="214" y="301"/>
                  </a:lnTo>
                  <a:lnTo>
                    <a:pt x="202" y="290"/>
                  </a:lnTo>
                  <a:lnTo>
                    <a:pt x="223" y="242"/>
                  </a:lnTo>
                  <a:lnTo>
                    <a:pt x="204" y="251"/>
                  </a:lnTo>
                  <a:lnTo>
                    <a:pt x="165" y="301"/>
                  </a:lnTo>
                  <a:lnTo>
                    <a:pt x="124" y="345"/>
                  </a:lnTo>
                  <a:lnTo>
                    <a:pt x="87" y="357"/>
                  </a:lnTo>
                  <a:lnTo>
                    <a:pt x="25" y="401"/>
                  </a:lnTo>
                  <a:lnTo>
                    <a:pt x="0" y="398"/>
                  </a:lnTo>
                </a:path>
              </a:pathLst>
            </a:custGeom>
            <a:solidFill>
              <a:srgbClr val="90B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35"/>
            <p:cNvSpPr>
              <a:spLocks/>
            </p:cNvSpPr>
            <p:nvPr/>
          </p:nvSpPr>
          <p:spPr bwMode="auto">
            <a:xfrm>
              <a:off x="994" y="615"/>
              <a:ext cx="429" cy="408"/>
            </a:xfrm>
            <a:custGeom>
              <a:avLst/>
              <a:gdLst>
                <a:gd name="T0" fmla="*/ 0 w 429"/>
                <a:gd name="T1" fmla="*/ 84 h 408"/>
                <a:gd name="T2" fmla="*/ 10 w 429"/>
                <a:gd name="T3" fmla="*/ 53 h 408"/>
                <a:gd name="T4" fmla="*/ 10 w 429"/>
                <a:gd name="T5" fmla="*/ 31 h 408"/>
                <a:gd name="T6" fmla="*/ 25 w 429"/>
                <a:gd name="T7" fmla="*/ 0 h 408"/>
                <a:gd name="T8" fmla="*/ 103 w 429"/>
                <a:gd name="T9" fmla="*/ 20 h 408"/>
                <a:gd name="T10" fmla="*/ 236 w 429"/>
                <a:gd name="T11" fmla="*/ 56 h 408"/>
                <a:gd name="T12" fmla="*/ 289 w 429"/>
                <a:gd name="T13" fmla="*/ 86 h 408"/>
                <a:gd name="T14" fmla="*/ 358 w 429"/>
                <a:gd name="T15" fmla="*/ 114 h 408"/>
                <a:gd name="T16" fmla="*/ 393 w 429"/>
                <a:gd name="T17" fmla="*/ 167 h 408"/>
                <a:gd name="T18" fmla="*/ 428 w 429"/>
                <a:gd name="T19" fmla="*/ 192 h 408"/>
                <a:gd name="T20" fmla="*/ 414 w 429"/>
                <a:gd name="T21" fmla="*/ 212 h 408"/>
                <a:gd name="T22" fmla="*/ 414 w 429"/>
                <a:gd name="T23" fmla="*/ 237 h 408"/>
                <a:gd name="T24" fmla="*/ 401 w 429"/>
                <a:gd name="T25" fmla="*/ 243 h 408"/>
                <a:gd name="T26" fmla="*/ 389 w 429"/>
                <a:gd name="T27" fmla="*/ 265 h 408"/>
                <a:gd name="T28" fmla="*/ 401 w 429"/>
                <a:gd name="T29" fmla="*/ 287 h 408"/>
                <a:gd name="T30" fmla="*/ 399 w 429"/>
                <a:gd name="T31" fmla="*/ 304 h 408"/>
                <a:gd name="T32" fmla="*/ 385 w 429"/>
                <a:gd name="T33" fmla="*/ 326 h 408"/>
                <a:gd name="T34" fmla="*/ 387 w 429"/>
                <a:gd name="T35" fmla="*/ 348 h 408"/>
                <a:gd name="T36" fmla="*/ 411 w 429"/>
                <a:gd name="T37" fmla="*/ 371 h 408"/>
                <a:gd name="T38" fmla="*/ 413 w 429"/>
                <a:gd name="T39" fmla="*/ 393 h 408"/>
                <a:gd name="T40" fmla="*/ 407 w 429"/>
                <a:gd name="T41" fmla="*/ 404 h 408"/>
                <a:gd name="T42" fmla="*/ 383 w 429"/>
                <a:gd name="T43" fmla="*/ 407 h 408"/>
                <a:gd name="T44" fmla="*/ 366 w 429"/>
                <a:gd name="T45" fmla="*/ 396 h 408"/>
                <a:gd name="T46" fmla="*/ 347 w 429"/>
                <a:gd name="T47" fmla="*/ 368 h 408"/>
                <a:gd name="T48" fmla="*/ 339 w 429"/>
                <a:gd name="T49" fmla="*/ 368 h 408"/>
                <a:gd name="T50" fmla="*/ 329 w 429"/>
                <a:gd name="T51" fmla="*/ 357 h 408"/>
                <a:gd name="T52" fmla="*/ 320 w 429"/>
                <a:gd name="T53" fmla="*/ 323 h 408"/>
                <a:gd name="T54" fmla="*/ 308 w 429"/>
                <a:gd name="T55" fmla="*/ 312 h 408"/>
                <a:gd name="T56" fmla="*/ 283 w 429"/>
                <a:gd name="T57" fmla="*/ 295 h 408"/>
                <a:gd name="T58" fmla="*/ 261 w 429"/>
                <a:gd name="T59" fmla="*/ 284 h 408"/>
                <a:gd name="T60" fmla="*/ 230 w 429"/>
                <a:gd name="T61" fmla="*/ 254 h 408"/>
                <a:gd name="T62" fmla="*/ 217 w 429"/>
                <a:gd name="T63" fmla="*/ 231 h 408"/>
                <a:gd name="T64" fmla="*/ 219 w 429"/>
                <a:gd name="T65" fmla="*/ 215 h 408"/>
                <a:gd name="T66" fmla="*/ 232 w 429"/>
                <a:gd name="T67" fmla="*/ 201 h 408"/>
                <a:gd name="T68" fmla="*/ 221 w 429"/>
                <a:gd name="T69" fmla="*/ 184 h 408"/>
                <a:gd name="T70" fmla="*/ 209 w 429"/>
                <a:gd name="T71" fmla="*/ 192 h 408"/>
                <a:gd name="T72" fmla="*/ 190 w 429"/>
                <a:gd name="T73" fmla="*/ 167 h 408"/>
                <a:gd name="T74" fmla="*/ 186 w 429"/>
                <a:gd name="T75" fmla="*/ 181 h 408"/>
                <a:gd name="T76" fmla="*/ 168 w 429"/>
                <a:gd name="T77" fmla="*/ 181 h 408"/>
                <a:gd name="T78" fmla="*/ 165 w 429"/>
                <a:gd name="T79" fmla="*/ 170 h 408"/>
                <a:gd name="T80" fmla="*/ 165 w 429"/>
                <a:gd name="T81" fmla="*/ 151 h 408"/>
                <a:gd name="T82" fmla="*/ 157 w 429"/>
                <a:gd name="T83" fmla="*/ 139 h 408"/>
                <a:gd name="T84" fmla="*/ 145 w 429"/>
                <a:gd name="T85" fmla="*/ 142 h 408"/>
                <a:gd name="T86" fmla="*/ 130 w 429"/>
                <a:gd name="T87" fmla="*/ 112 h 408"/>
                <a:gd name="T88" fmla="*/ 118 w 429"/>
                <a:gd name="T89" fmla="*/ 109 h 408"/>
                <a:gd name="T90" fmla="*/ 101 w 429"/>
                <a:gd name="T91" fmla="*/ 95 h 408"/>
                <a:gd name="T92" fmla="*/ 64 w 429"/>
                <a:gd name="T93" fmla="*/ 98 h 408"/>
                <a:gd name="T94" fmla="*/ 27 w 429"/>
                <a:gd name="T95" fmla="*/ 95 h 408"/>
                <a:gd name="T96" fmla="*/ 0 w 429"/>
                <a:gd name="T97" fmla="*/ 84 h 4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29" h="408">
                  <a:moveTo>
                    <a:pt x="0" y="84"/>
                  </a:moveTo>
                  <a:lnTo>
                    <a:pt x="10" y="53"/>
                  </a:lnTo>
                  <a:lnTo>
                    <a:pt x="10" y="31"/>
                  </a:lnTo>
                  <a:lnTo>
                    <a:pt x="25" y="0"/>
                  </a:lnTo>
                  <a:lnTo>
                    <a:pt x="103" y="20"/>
                  </a:lnTo>
                  <a:lnTo>
                    <a:pt x="236" y="56"/>
                  </a:lnTo>
                  <a:lnTo>
                    <a:pt x="289" y="86"/>
                  </a:lnTo>
                  <a:lnTo>
                    <a:pt x="358" y="114"/>
                  </a:lnTo>
                  <a:lnTo>
                    <a:pt x="393" y="167"/>
                  </a:lnTo>
                  <a:lnTo>
                    <a:pt x="428" y="192"/>
                  </a:lnTo>
                  <a:lnTo>
                    <a:pt x="414" y="212"/>
                  </a:lnTo>
                  <a:lnTo>
                    <a:pt x="414" y="237"/>
                  </a:lnTo>
                  <a:lnTo>
                    <a:pt x="401" y="243"/>
                  </a:lnTo>
                  <a:lnTo>
                    <a:pt x="389" y="265"/>
                  </a:lnTo>
                  <a:lnTo>
                    <a:pt x="401" y="287"/>
                  </a:lnTo>
                  <a:lnTo>
                    <a:pt x="399" y="304"/>
                  </a:lnTo>
                  <a:lnTo>
                    <a:pt x="385" y="326"/>
                  </a:lnTo>
                  <a:lnTo>
                    <a:pt x="387" y="348"/>
                  </a:lnTo>
                  <a:lnTo>
                    <a:pt x="411" y="371"/>
                  </a:lnTo>
                  <a:lnTo>
                    <a:pt x="413" y="393"/>
                  </a:lnTo>
                  <a:lnTo>
                    <a:pt x="407" y="404"/>
                  </a:lnTo>
                  <a:lnTo>
                    <a:pt x="383" y="407"/>
                  </a:lnTo>
                  <a:lnTo>
                    <a:pt x="366" y="396"/>
                  </a:lnTo>
                  <a:lnTo>
                    <a:pt x="347" y="368"/>
                  </a:lnTo>
                  <a:lnTo>
                    <a:pt x="339" y="368"/>
                  </a:lnTo>
                  <a:lnTo>
                    <a:pt x="329" y="357"/>
                  </a:lnTo>
                  <a:lnTo>
                    <a:pt x="320" y="323"/>
                  </a:lnTo>
                  <a:lnTo>
                    <a:pt x="308" y="312"/>
                  </a:lnTo>
                  <a:lnTo>
                    <a:pt x="283" y="295"/>
                  </a:lnTo>
                  <a:lnTo>
                    <a:pt x="261" y="284"/>
                  </a:lnTo>
                  <a:lnTo>
                    <a:pt x="230" y="254"/>
                  </a:lnTo>
                  <a:lnTo>
                    <a:pt x="217" y="231"/>
                  </a:lnTo>
                  <a:lnTo>
                    <a:pt x="219" y="215"/>
                  </a:lnTo>
                  <a:lnTo>
                    <a:pt x="232" y="201"/>
                  </a:lnTo>
                  <a:lnTo>
                    <a:pt x="221" y="184"/>
                  </a:lnTo>
                  <a:lnTo>
                    <a:pt x="209" y="192"/>
                  </a:lnTo>
                  <a:lnTo>
                    <a:pt x="190" y="167"/>
                  </a:lnTo>
                  <a:lnTo>
                    <a:pt x="186" y="181"/>
                  </a:lnTo>
                  <a:lnTo>
                    <a:pt x="168" y="181"/>
                  </a:lnTo>
                  <a:lnTo>
                    <a:pt x="165" y="170"/>
                  </a:lnTo>
                  <a:lnTo>
                    <a:pt x="165" y="151"/>
                  </a:lnTo>
                  <a:lnTo>
                    <a:pt x="157" y="139"/>
                  </a:lnTo>
                  <a:lnTo>
                    <a:pt x="145" y="142"/>
                  </a:lnTo>
                  <a:lnTo>
                    <a:pt x="130" y="112"/>
                  </a:lnTo>
                  <a:lnTo>
                    <a:pt x="118" y="109"/>
                  </a:lnTo>
                  <a:lnTo>
                    <a:pt x="101" y="95"/>
                  </a:lnTo>
                  <a:lnTo>
                    <a:pt x="64" y="98"/>
                  </a:lnTo>
                  <a:lnTo>
                    <a:pt x="27" y="95"/>
                  </a:lnTo>
                  <a:lnTo>
                    <a:pt x="0" y="84"/>
                  </a:lnTo>
                </a:path>
              </a:pathLst>
            </a:custGeom>
            <a:solidFill>
              <a:srgbClr val="90B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36"/>
            <p:cNvSpPr>
              <a:spLocks/>
            </p:cNvSpPr>
            <p:nvPr/>
          </p:nvSpPr>
          <p:spPr bwMode="auto">
            <a:xfrm>
              <a:off x="908" y="758"/>
              <a:ext cx="274" cy="210"/>
            </a:xfrm>
            <a:custGeom>
              <a:avLst/>
              <a:gdLst>
                <a:gd name="T0" fmla="*/ 10 w 274"/>
                <a:gd name="T1" fmla="*/ 0 h 210"/>
                <a:gd name="T2" fmla="*/ 0 w 274"/>
                <a:gd name="T3" fmla="*/ 17 h 210"/>
                <a:gd name="T4" fmla="*/ 0 w 274"/>
                <a:gd name="T5" fmla="*/ 36 h 210"/>
                <a:gd name="T6" fmla="*/ 19 w 274"/>
                <a:gd name="T7" fmla="*/ 56 h 210"/>
                <a:gd name="T8" fmla="*/ 31 w 274"/>
                <a:gd name="T9" fmla="*/ 50 h 210"/>
                <a:gd name="T10" fmla="*/ 35 w 274"/>
                <a:gd name="T11" fmla="*/ 59 h 210"/>
                <a:gd name="T12" fmla="*/ 46 w 274"/>
                <a:gd name="T13" fmla="*/ 61 h 210"/>
                <a:gd name="T14" fmla="*/ 54 w 274"/>
                <a:gd name="T15" fmla="*/ 47 h 210"/>
                <a:gd name="T16" fmla="*/ 81 w 274"/>
                <a:gd name="T17" fmla="*/ 50 h 210"/>
                <a:gd name="T18" fmla="*/ 85 w 274"/>
                <a:gd name="T19" fmla="*/ 64 h 210"/>
                <a:gd name="T20" fmla="*/ 94 w 274"/>
                <a:gd name="T21" fmla="*/ 70 h 210"/>
                <a:gd name="T22" fmla="*/ 117 w 274"/>
                <a:gd name="T23" fmla="*/ 67 h 210"/>
                <a:gd name="T24" fmla="*/ 125 w 274"/>
                <a:gd name="T25" fmla="*/ 75 h 210"/>
                <a:gd name="T26" fmla="*/ 137 w 274"/>
                <a:gd name="T27" fmla="*/ 84 h 210"/>
                <a:gd name="T28" fmla="*/ 146 w 274"/>
                <a:gd name="T29" fmla="*/ 100 h 210"/>
                <a:gd name="T30" fmla="*/ 146 w 274"/>
                <a:gd name="T31" fmla="*/ 123 h 210"/>
                <a:gd name="T32" fmla="*/ 138 w 274"/>
                <a:gd name="T33" fmla="*/ 128 h 210"/>
                <a:gd name="T34" fmla="*/ 142 w 274"/>
                <a:gd name="T35" fmla="*/ 137 h 210"/>
                <a:gd name="T36" fmla="*/ 131 w 274"/>
                <a:gd name="T37" fmla="*/ 150 h 210"/>
                <a:gd name="T38" fmla="*/ 131 w 274"/>
                <a:gd name="T39" fmla="*/ 170 h 210"/>
                <a:gd name="T40" fmla="*/ 148 w 274"/>
                <a:gd name="T41" fmla="*/ 173 h 210"/>
                <a:gd name="T42" fmla="*/ 158 w 274"/>
                <a:gd name="T43" fmla="*/ 167 h 210"/>
                <a:gd name="T44" fmla="*/ 161 w 274"/>
                <a:gd name="T45" fmla="*/ 159 h 210"/>
                <a:gd name="T46" fmla="*/ 167 w 274"/>
                <a:gd name="T47" fmla="*/ 167 h 210"/>
                <a:gd name="T48" fmla="*/ 177 w 274"/>
                <a:gd name="T49" fmla="*/ 162 h 210"/>
                <a:gd name="T50" fmla="*/ 198 w 274"/>
                <a:gd name="T51" fmla="*/ 173 h 210"/>
                <a:gd name="T52" fmla="*/ 211 w 274"/>
                <a:gd name="T53" fmla="*/ 192 h 210"/>
                <a:gd name="T54" fmla="*/ 215 w 274"/>
                <a:gd name="T55" fmla="*/ 192 h 210"/>
                <a:gd name="T56" fmla="*/ 217 w 274"/>
                <a:gd name="T57" fmla="*/ 203 h 210"/>
                <a:gd name="T58" fmla="*/ 231 w 274"/>
                <a:gd name="T59" fmla="*/ 209 h 210"/>
                <a:gd name="T60" fmla="*/ 246 w 274"/>
                <a:gd name="T61" fmla="*/ 209 h 210"/>
                <a:gd name="T62" fmla="*/ 236 w 274"/>
                <a:gd name="T63" fmla="*/ 198 h 210"/>
                <a:gd name="T64" fmla="*/ 240 w 274"/>
                <a:gd name="T65" fmla="*/ 187 h 210"/>
                <a:gd name="T66" fmla="*/ 252 w 274"/>
                <a:gd name="T67" fmla="*/ 198 h 210"/>
                <a:gd name="T68" fmla="*/ 265 w 274"/>
                <a:gd name="T69" fmla="*/ 201 h 210"/>
                <a:gd name="T70" fmla="*/ 267 w 274"/>
                <a:gd name="T71" fmla="*/ 184 h 210"/>
                <a:gd name="T72" fmla="*/ 254 w 274"/>
                <a:gd name="T73" fmla="*/ 170 h 210"/>
                <a:gd name="T74" fmla="*/ 244 w 274"/>
                <a:gd name="T75" fmla="*/ 170 h 210"/>
                <a:gd name="T76" fmla="*/ 231 w 274"/>
                <a:gd name="T77" fmla="*/ 156 h 210"/>
                <a:gd name="T78" fmla="*/ 244 w 274"/>
                <a:gd name="T79" fmla="*/ 156 h 210"/>
                <a:gd name="T80" fmla="*/ 254 w 274"/>
                <a:gd name="T81" fmla="*/ 164 h 210"/>
                <a:gd name="T82" fmla="*/ 273 w 274"/>
                <a:gd name="T83" fmla="*/ 164 h 210"/>
                <a:gd name="T84" fmla="*/ 269 w 274"/>
                <a:gd name="T85" fmla="*/ 148 h 210"/>
                <a:gd name="T86" fmla="*/ 252 w 274"/>
                <a:gd name="T87" fmla="*/ 131 h 210"/>
                <a:gd name="T88" fmla="*/ 240 w 274"/>
                <a:gd name="T89" fmla="*/ 128 h 210"/>
                <a:gd name="T90" fmla="*/ 223 w 274"/>
                <a:gd name="T91" fmla="*/ 109 h 210"/>
                <a:gd name="T92" fmla="*/ 202 w 274"/>
                <a:gd name="T93" fmla="*/ 103 h 210"/>
                <a:gd name="T94" fmla="*/ 185 w 274"/>
                <a:gd name="T95" fmla="*/ 95 h 210"/>
                <a:gd name="T96" fmla="*/ 171 w 274"/>
                <a:gd name="T97" fmla="*/ 70 h 210"/>
                <a:gd name="T98" fmla="*/ 161 w 274"/>
                <a:gd name="T99" fmla="*/ 39 h 210"/>
                <a:gd name="T100" fmla="*/ 148 w 274"/>
                <a:gd name="T101" fmla="*/ 39 h 210"/>
                <a:gd name="T102" fmla="*/ 144 w 274"/>
                <a:gd name="T103" fmla="*/ 31 h 210"/>
                <a:gd name="T104" fmla="*/ 137 w 274"/>
                <a:gd name="T105" fmla="*/ 33 h 210"/>
                <a:gd name="T106" fmla="*/ 123 w 274"/>
                <a:gd name="T107" fmla="*/ 20 h 210"/>
                <a:gd name="T108" fmla="*/ 100 w 274"/>
                <a:gd name="T109" fmla="*/ 14 h 210"/>
                <a:gd name="T110" fmla="*/ 90 w 274"/>
                <a:gd name="T111" fmla="*/ 22 h 210"/>
                <a:gd name="T112" fmla="*/ 69 w 274"/>
                <a:gd name="T113" fmla="*/ 14 h 210"/>
                <a:gd name="T114" fmla="*/ 56 w 274"/>
                <a:gd name="T115" fmla="*/ 14 h 210"/>
                <a:gd name="T116" fmla="*/ 50 w 274"/>
                <a:gd name="T117" fmla="*/ 3 h 210"/>
                <a:gd name="T118" fmla="*/ 44 w 274"/>
                <a:gd name="T119" fmla="*/ 0 h 210"/>
                <a:gd name="T120" fmla="*/ 35 w 274"/>
                <a:gd name="T121" fmla="*/ 3 h 210"/>
                <a:gd name="T122" fmla="*/ 10 w 274"/>
                <a:gd name="T123" fmla="*/ 0 h 2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210">
                  <a:moveTo>
                    <a:pt x="10" y="0"/>
                  </a:moveTo>
                  <a:lnTo>
                    <a:pt x="0" y="17"/>
                  </a:lnTo>
                  <a:lnTo>
                    <a:pt x="0" y="36"/>
                  </a:lnTo>
                  <a:lnTo>
                    <a:pt x="19" y="56"/>
                  </a:lnTo>
                  <a:lnTo>
                    <a:pt x="31" y="50"/>
                  </a:lnTo>
                  <a:lnTo>
                    <a:pt x="35" y="59"/>
                  </a:lnTo>
                  <a:lnTo>
                    <a:pt x="46" y="61"/>
                  </a:lnTo>
                  <a:lnTo>
                    <a:pt x="54" y="47"/>
                  </a:lnTo>
                  <a:lnTo>
                    <a:pt x="81" y="50"/>
                  </a:lnTo>
                  <a:lnTo>
                    <a:pt x="85" y="64"/>
                  </a:lnTo>
                  <a:lnTo>
                    <a:pt x="94" y="70"/>
                  </a:lnTo>
                  <a:lnTo>
                    <a:pt x="117" y="67"/>
                  </a:lnTo>
                  <a:lnTo>
                    <a:pt x="125" y="75"/>
                  </a:lnTo>
                  <a:lnTo>
                    <a:pt x="137" y="84"/>
                  </a:lnTo>
                  <a:lnTo>
                    <a:pt x="146" y="100"/>
                  </a:lnTo>
                  <a:lnTo>
                    <a:pt x="146" y="123"/>
                  </a:lnTo>
                  <a:lnTo>
                    <a:pt x="138" y="128"/>
                  </a:lnTo>
                  <a:lnTo>
                    <a:pt x="142" y="137"/>
                  </a:lnTo>
                  <a:lnTo>
                    <a:pt x="131" y="150"/>
                  </a:lnTo>
                  <a:lnTo>
                    <a:pt x="131" y="170"/>
                  </a:lnTo>
                  <a:lnTo>
                    <a:pt x="148" y="173"/>
                  </a:lnTo>
                  <a:lnTo>
                    <a:pt x="158" y="167"/>
                  </a:lnTo>
                  <a:lnTo>
                    <a:pt x="161" y="159"/>
                  </a:lnTo>
                  <a:lnTo>
                    <a:pt x="167" y="167"/>
                  </a:lnTo>
                  <a:lnTo>
                    <a:pt x="177" y="162"/>
                  </a:lnTo>
                  <a:lnTo>
                    <a:pt x="198" y="173"/>
                  </a:lnTo>
                  <a:lnTo>
                    <a:pt x="211" y="192"/>
                  </a:lnTo>
                  <a:lnTo>
                    <a:pt x="215" y="192"/>
                  </a:lnTo>
                  <a:lnTo>
                    <a:pt x="217" y="203"/>
                  </a:lnTo>
                  <a:lnTo>
                    <a:pt x="231" y="209"/>
                  </a:lnTo>
                  <a:lnTo>
                    <a:pt x="246" y="209"/>
                  </a:lnTo>
                  <a:lnTo>
                    <a:pt x="236" y="198"/>
                  </a:lnTo>
                  <a:lnTo>
                    <a:pt x="240" y="187"/>
                  </a:lnTo>
                  <a:lnTo>
                    <a:pt x="252" y="198"/>
                  </a:lnTo>
                  <a:lnTo>
                    <a:pt x="265" y="201"/>
                  </a:lnTo>
                  <a:lnTo>
                    <a:pt x="267" y="184"/>
                  </a:lnTo>
                  <a:lnTo>
                    <a:pt x="254" y="170"/>
                  </a:lnTo>
                  <a:lnTo>
                    <a:pt x="244" y="170"/>
                  </a:lnTo>
                  <a:lnTo>
                    <a:pt x="231" y="156"/>
                  </a:lnTo>
                  <a:lnTo>
                    <a:pt x="244" y="156"/>
                  </a:lnTo>
                  <a:lnTo>
                    <a:pt x="254" y="164"/>
                  </a:lnTo>
                  <a:lnTo>
                    <a:pt x="273" y="164"/>
                  </a:lnTo>
                  <a:lnTo>
                    <a:pt x="269" y="148"/>
                  </a:lnTo>
                  <a:lnTo>
                    <a:pt x="252" y="131"/>
                  </a:lnTo>
                  <a:lnTo>
                    <a:pt x="240" y="128"/>
                  </a:lnTo>
                  <a:lnTo>
                    <a:pt x="223" y="109"/>
                  </a:lnTo>
                  <a:lnTo>
                    <a:pt x="202" y="103"/>
                  </a:lnTo>
                  <a:lnTo>
                    <a:pt x="185" y="95"/>
                  </a:lnTo>
                  <a:lnTo>
                    <a:pt x="171" y="70"/>
                  </a:lnTo>
                  <a:lnTo>
                    <a:pt x="161" y="39"/>
                  </a:lnTo>
                  <a:lnTo>
                    <a:pt x="148" y="39"/>
                  </a:lnTo>
                  <a:lnTo>
                    <a:pt x="144" y="31"/>
                  </a:lnTo>
                  <a:lnTo>
                    <a:pt x="137" y="33"/>
                  </a:lnTo>
                  <a:lnTo>
                    <a:pt x="123" y="20"/>
                  </a:lnTo>
                  <a:lnTo>
                    <a:pt x="100" y="14"/>
                  </a:lnTo>
                  <a:lnTo>
                    <a:pt x="90" y="22"/>
                  </a:lnTo>
                  <a:lnTo>
                    <a:pt x="69" y="14"/>
                  </a:lnTo>
                  <a:lnTo>
                    <a:pt x="56" y="14"/>
                  </a:lnTo>
                  <a:lnTo>
                    <a:pt x="50" y="3"/>
                  </a:lnTo>
                  <a:lnTo>
                    <a:pt x="44" y="0"/>
                  </a:lnTo>
                  <a:lnTo>
                    <a:pt x="35" y="3"/>
                  </a:lnTo>
                  <a:lnTo>
                    <a:pt x="10" y="0"/>
                  </a:lnTo>
                </a:path>
              </a:pathLst>
            </a:custGeom>
            <a:solidFill>
              <a:srgbClr val="90B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37"/>
            <p:cNvSpPr>
              <a:spLocks/>
            </p:cNvSpPr>
            <p:nvPr/>
          </p:nvSpPr>
          <p:spPr bwMode="auto">
            <a:xfrm>
              <a:off x="1064" y="1925"/>
              <a:ext cx="195" cy="98"/>
            </a:xfrm>
            <a:custGeom>
              <a:avLst/>
              <a:gdLst>
                <a:gd name="T0" fmla="*/ 0 w 195"/>
                <a:gd name="T1" fmla="*/ 49 h 98"/>
                <a:gd name="T2" fmla="*/ 17 w 195"/>
                <a:gd name="T3" fmla="*/ 20 h 98"/>
                <a:gd name="T4" fmla="*/ 25 w 195"/>
                <a:gd name="T5" fmla="*/ 20 h 98"/>
                <a:gd name="T6" fmla="*/ 38 w 195"/>
                <a:gd name="T7" fmla="*/ 6 h 98"/>
                <a:gd name="T8" fmla="*/ 54 w 195"/>
                <a:gd name="T9" fmla="*/ 6 h 98"/>
                <a:gd name="T10" fmla="*/ 58 w 195"/>
                <a:gd name="T11" fmla="*/ 3 h 98"/>
                <a:gd name="T12" fmla="*/ 63 w 195"/>
                <a:gd name="T13" fmla="*/ 0 h 98"/>
                <a:gd name="T14" fmla="*/ 83 w 195"/>
                <a:gd name="T15" fmla="*/ 17 h 98"/>
                <a:gd name="T16" fmla="*/ 88 w 195"/>
                <a:gd name="T17" fmla="*/ 29 h 98"/>
                <a:gd name="T18" fmla="*/ 92 w 195"/>
                <a:gd name="T19" fmla="*/ 23 h 98"/>
                <a:gd name="T20" fmla="*/ 108 w 195"/>
                <a:gd name="T21" fmla="*/ 34 h 98"/>
                <a:gd name="T22" fmla="*/ 117 w 195"/>
                <a:gd name="T23" fmla="*/ 34 h 98"/>
                <a:gd name="T24" fmla="*/ 125 w 195"/>
                <a:gd name="T25" fmla="*/ 43 h 98"/>
                <a:gd name="T26" fmla="*/ 138 w 195"/>
                <a:gd name="T27" fmla="*/ 49 h 98"/>
                <a:gd name="T28" fmla="*/ 138 w 195"/>
                <a:gd name="T29" fmla="*/ 63 h 98"/>
                <a:gd name="T30" fmla="*/ 163 w 195"/>
                <a:gd name="T31" fmla="*/ 63 h 98"/>
                <a:gd name="T32" fmla="*/ 169 w 195"/>
                <a:gd name="T33" fmla="*/ 77 h 98"/>
                <a:gd name="T34" fmla="*/ 184 w 195"/>
                <a:gd name="T35" fmla="*/ 77 h 98"/>
                <a:gd name="T36" fmla="*/ 194 w 195"/>
                <a:gd name="T37" fmla="*/ 94 h 98"/>
                <a:gd name="T38" fmla="*/ 188 w 195"/>
                <a:gd name="T39" fmla="*/ 97 h 98"/>
                <a:gd name="T40" fmla="*/ 184 w 195"/>
                <a:gd name="T41" fmla="*/ 91 h 98"/>
                <a:gd name="T42" fmla="*/ 182 w 195"/>
                <a:gd name="T43" fmla="*/ 88 h 98"/>
                <a:gd name="T44" fmla="*/ 169 w 195"/>
                <a:gd name="T45" fmla="*/ 91 h 98"/>
                <a:gd name="T46" fmla="*/ 165 w 195"/>
                <a:gd name="T47" fmla="*/ 94 h 98"/>
                <a:gd name="T48" fmla="*/ 154 w 195"/>
                <a:gd name="T49" fmla="*/ 97 h 98"/>
                <a:gd name="T50" fmla="*/ 136 w 195"/>
                <a:gd name="T51" fmla="*/ 97 h 98"/>
                <a:gd name="T52" fmla="*/ 125 w 195"/>
                <a:gd name="T53" fmla="*/ 97 h 98"/>
                <a:gd name="T54" fmla="*/ 125 w 195"/>
                <a:gd name="T55" fmla="*/ 88 h 98"/>
                <a:gd name="T56" fmla="*/ 108 w 195"/>
                <a:gd name="T57" fmla="*/ 66 h 98"/>
                <a:gd name="T58" fmla="*/ 108 w 195"/>
                <a:gd name="T59" fmla="*/ 51 h 98"/>
                <a:gd name="T60" fmla="*/ 88 w 195"/>
                <a:gd name="T61" fmla="*/ 51 h 98"/>
                <a:gd name="T62" fmla="*/ 81 w 195"/>
                <a:gd name="T63" fmla="*/ 43 h 98"/>
                <a:gd name="T64" fmla="*/ 75 w 195"/>
                <a:gd name="T65" fmla="*/ 51 h 98"/>
                <a:gd name="T66" fmla="*/ 69 w 195"/>
                <a:gd name="T67" fmla="*/ 40 h 98"/>
                <a:gd name="T68" fmla="*/ 63 w 195"/>
                <a:gd name="T69" fmla="*/ 40 h 98"/>
                <a:gd name="T70" fmla="*/ 63 w 195"/>
                <a:gd name="T71" fmla="*/ 26 h 98"/>
                <a:gd name="T72" fmla="*/ 58 w 195"/>
                <a:gd name="T73" fmla="*/ 20 h 98"/>
                <a:gd name="T74" fmla="*/ 40 w 195"/>
                <a:gd name="T75" fmla="*/ 23 h 98"/>
                <a:gd name="T76" fmla="*/ 29 w 195"/>
                <a:gd name="T77" fmla="*/ 40 h 98"/>
                <a:gd name="T78" fmla="*/ 15 w 195"/>
                <a:gd name="T79" fmla="*/ 43 h 98"/>
                <a:gd name="T80" fmla="*/ 0 w 195"/>
                <a:gd name="T81" fmla="*/ 49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5" h="98">
                  <a:moveTo>
                    <a:pt x="0" y="49"/>
                  </a:moveTo>
                  <a:lnTo>
                    <a:pt x="17" y="20"/>
                  </a:lnTo>
                  <a:lnTo>
                    <a:pt x="25" y="20"/>
                  </a:lnTo>
                  <a:lnTo>
                    <a:pt x="38" y="6"/>
                  </a:lnTo>
                  <a:lnTo>
                    <a:pt x="54" y="6"/>
                  </a:lnTo>
                  <a:lnTo>
                    <a:pt x="58" y="3"/>
                  </a:lnTo>
                  <a:lnTo>
                    <a:pt x="63" y="0"/>
                  </a:lnTo>
                  <a:lnTo>
                    <a:pt x="83" y="17"/>
                  </a:lnTo>
                  <a:lnTo>
                    <a:pt x="88" y="29"/>
                  </a:lnTo>
                  <a:lnTo>
                    <a:pt x="92" y="23"/>
                  </a:lnTo>
                  <a:lnTo>
                    <a:pt x="108" y="34"/>
                  </a:lnTo>
                  <a:lnTo>
                    <a:pt x="117" y="34"/>
                  </a:lnTo>
                  <a:lnTo>
                    <a:pt x="125" y="43"/>
                  </a:lnTo>
                  <a:lnTo>
                    <a:pt x="138" y="49"/>
                  </a:lnTo>
                  <a:lnTo>
                    <a:pt x="138" y="63"/>
                  </a:lnTo>
                  <a:lnTo>
                    <a:pt x="163" y="63"/>
                  </a:lnTo>
                  <a:lnTo>
                    <a:pt x="169" y="77"/>
                  </a:lnTo>
                  <a:lnTo>
                    <a:pt x="184" y="77"/>
                  </a:lnTo>
                  <a:lnTo>
                    <a:pt x="194" y="94"/>
                  </a:lnTo>
                  <a:lnTo>
                    <a:pt x="188" y="97"/>
                  </a:lnTo>
                  <a:lnTo>
                    <a:pt x="184" y="91"/>
                  </a:lnTo>
                  <a:lnTo>
                    <a:pt x="182" y="88"/>
                  </a:lnTo>
                  <a:lnTo>
                    <a:pt x="169" y="91"/>
                  </a:lnTo>
                  <a:lnTo>
                    <a:pt x="165" y="94"/>
                  </a:lnTo>
                  <a:lnTo>
                    <a:pt x="154" y="97"/>
                  </a:lnTo>
                  <a:lnTo>
                    <a:pt x="136" y="97"/>
                  </a:lnTo>
                  <a:lnTo>
                    <a:pt x="125" y="97"/>
                  </a:lnTo>
                  <a:lnTo>
                    <a:pt x="125" y="88"/>
                  </a:lnTo>
                  <a:lnTo>
                    <a:pt x="108" y="66"/>
                  </a:lnTo>
                  <a:lnTo>
                    <a:pt x="108" y="51"/>
                  </a:lnTo>
                  <a:lnTo>
                    <a:pt x="88" y="51"/>
                  </a:lnTo>
                  <a:lnTo>
                    <a:pt x="81" y="43"/>
                  </a:lnTo>
                  <a:lnTo>
                    <a:pt x="75" y="51"/>
                  </a:lnTo>
                  <a:lnTo>
                    <a:pt x="69" y="40"/>
                  </a:lnTo>
                  <a:lnTo>
                    <a:pt x="63" y="40"/>
                  </a:lnTo>
                  <a:lnTo>
                    <a:pt x="63" y="26"/>
                  </a:lnTo>
                  <a:lnTo>
                    <a:pt x="58" y="20"/>
                  </a:lnTo>
                  <a:lnTo>
                    <a:pt x="40" y="23"/>
                  </a:lnTo>
                  <a:lnTo>
                    <a:pt x="29" y="40"/>
                  </a:lnTo>
                  <a:lnTo>
                    <a:pt x="15" y="43"/>
                  </a:lnTo>
                  <a:lnTo>
                    <a:pt x="0" y="49"/>
                  </a:lnTo>
                </a:path>
              </a:pathLst>
            </a:custGeom>
            <a:solidFill>
              <a:srgbClr val="90B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38"/>
            <p:cNvSpPr>
              <a:spLocks/>
            </p:cNvSpPr>
            <p:nvPr/>
          </p:nvSpPr>
          <p:spPr bwMode="auto">
            <a:xfrm>
              <a:off x="1234" y="1995"/>
              <a:ext cx="129" cy="83"/>
            </a:xfrm>
            <a:custGeom>
              <a:avLst/>
              <a:gdLst>
                <a:gd name="T0" fmla="*/ 0 w 129"/>
                <a:gd name="T1" fmla="*/ 62 h 83"/>
                <a:gd name="T2" fmla="*/ 12 w 129"/>
                <a:gd name="T3" fmla="*/ 65 h 83"/>
                <a:gd name="T4" fmla="*/ 40 w 129"/>
                <a:gd name="T5" fmla="*/ 62 h 83"/>
                <a:gd name="T6" fmla="*/ 52 w 129"/>
                <a:gd name="T7" fmla="*/ 79 h 83"/>
                <a:gd name="T8" fmla="*/ 68 w 129"/>
                <a:gd name="T9" fmla="*/ 82 h 83"/>
                <a:gd name="T10" fmla="*/ 76 w 129"/>
                <a:gd name="T11" fmla="*/ 62 h 83"/>
                <a:gd name="T12" fmla="*/ 72 w 129"/>
                <a:gd name="T13" fmla="*/ 57 h 83"/>
                <a:gd name="T14" fmla="*/ 80 w 129"/>
                <a:gd name="T15" fmla="*/ 48 h 83"/>
                <a:gd name="T16" fmla="*/ 96 w 129"/>
                <a:gd name="T17" fmla="*/ 62 h 83"/>
                <a:gd name="T18" fmla="*/ 108 w 129"/>
                <a:gd name="T19" fmla="*/ 62 h 83"/>
                <a:gd name="T20" fmla="*/ 108 w 129"/>
                <a:gd name="T21" fmla="*/ 54 h 83"/>
                <a:gd name="T22" fmla="*/ 116 w 129"/>
                <a:gd name="T23" fmla="*/ 54 h 83"/>
                <a:gd name="T24" fmla="*/ 128 w 129"/>
                <a:gd name="T25" fmla="*/ 40 h 83"/>
                <a:gd name="T26" fmla="*/ 120 w 129"/>
                <a:gd name="T27" fmla="*/ 37 h 83"/>
                <a:gd name="T28" fmla="*/ 120 w 129"/>
                <a:gd name="T29" fmla="*/ 23 h 83"/>
                <a:gd name="T30" fmla="*/ 120 w 129"/>
                <a:gd name="T31" fmla="*/ 11 h 83"/>
                <a:gd name="T32" fmla="*/ 102 w 129"/>
                <a:gd name="T33" fmla="*/ 8 h 83"/>
                <a:gd name="T34" fmla="*/ 88 w 129"/>
                <a:gd name="T35" fmla="*/ 11 h 83"/>
                <a:gd name="T36" fmla="*/ 76 w 129"/>
                <a:gd name="T37" fmla="*/ 11 h 83"/>
                <a:gd name="T38" fmla="*/ 58 w 129"/>
                <a:gd name="T39" fmla="*/ 8 h 83"/>
                <a:gd name="T40" fmla="*/ 44 w 129"/>
                <a:gd name="T41" fmla="*/ 0 h 83"/>
                <a:gd name="T42" fmla="*/ 40 w 129"/>
                <a:gd name="T43" fmla="*/ 8 h 83"/>
                <a:gd name="T44" fmla="*/ 38 w 129"/>
                <a:gd name="T45" fmla="*/ 25 h 83"/>
                <a:gd name="T46" fmla="*/ 24 w 129"/>
                <a:gd name="T47" fmla="*/ 25 h 83"/>
                <a:gd name="T48" fmla="*/ 20 w 129"/>
                <a:gd name="T49" fmla="*/ 40 h 83"/>
                <a:gd name="T50" fmla="*/ 12 w 129"/>
                <a:gd name="T51" fmla="*/ 45 h 83"/>
                <a:gd name="T52" fmla="*/ 0 w 129"/>
                <a:gd name="T53" fmla="*/ 62 h 8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29" h="83">
                  <a:moveTo>
                    <a:pt x="0" y="62"/>
                  </a:moveTo>
                  <a:lnTo>
                    <a:pt x="12" y="65"/>
                  </a:lnTo>
                  <a:lnTo>
                    <a:pt x="40" y="62"/>
                  </a:lnTo>
                  <a:lnTo>
                    <a:pt x="52" y="79"/>
                  </a:lnTo>
                  <a:lnTo>
                    <a:pt x="68" y="82"/>
                  </a:lnTo>
                  <a:lnTo>
                    <a:pt x="76" y="62"/>
                  </a:lnTo>
                  <a:lnTo>
                    <a:pt x="72" y="57"/>
                  </a:lnTo>
                  <a:lnTo>
                    <a:pt x="80" y="48"/>
                  </a:lnTo>
                  <a:lnTo>
                    <a:pt x="96" y="62"/>
                  </a:lnTo>
                  <a:lnTo>
                    <a:pt x="108" y="62"/>
                  </a:lnTo>
                  <a:lnTo>
                    <a:pt x="108" y="54"/>
                  </a:lnTo>
                  <a:lnTo>
                    <a:pt x="116" y="54"/>
                  </a:lnTo>
                  <a:lnTo>
                    <a:pt x="128" y="40"/>
                  </a:lnTo>
                  <a:lnTo>
                    <a:pt x="120" y="37"/>
                  </a:lnTo>
                  <a:lnTo>
                    <a:pt x="120" y="23"/>
                  </a:lnTo>
                  <a:lnTo>
                    <a:pt x="120" y="11"/>
                  </a:lnTo>
                  <a:lnTo>
                    <a:pt x="102" y="8"/>
                  </a:lnTo>
                  <a:lnTo>
                    <a:pt x="88" y="11"/>
                  </a:lnTo>
                  <a:lnTo>
                    <a:pt x="76" y="11"/>
                  </a:lnTo>
                  <a:lnTo>
                    <a:pt x="58" y="8"/>
                  </a:lnTo>
                  <a:lnTo>
                    <a:pt x="44" y="0"/>
                  </a:lnTo>
                  <a:lnTo>
                    <a:pt x="40" y="8"/>
                  </a:lnTo>
                  <a:lnTo>
                    <a:pt x="38" y="25"/>
                  </a:lnTo>
                  <a:lnTo>
                    <a:pt x="24" y="25"/>
                  </a:lnTo>
                  <a:lnTo>
                    <a:pt x="20" y="40"/>
                  </a:lnTo>
                  <a:lnTo>
                    <a:pt x="12" y="45"/>
                  </a:lnTo>
                  <a:lnTo>
                    <a:pt x="0" y="62"/>
                  </a:lnTo>
                </a:path>
              </a:pathLst>
            </a:custGeom>
            <a:solidFill>
              <a:srgbClr val="90B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39"/>
            <p:cNvSpPr>
              <a:spLocks/>
            </p:cNvSpPr>
            <p:nvPr/>
          </p:nvSpPr>
          <p:spPr bwMode="auto">
            <a:xfrm>
              <a:off x="1155" y="2228"/>
              <a:ext cx="802" cy="1698"/>
            </a:xfrm>
            <a:custGeom>
              <a:avLst/>
              <a:gdLst>
                <a:gd name="T0" fmla="*/ 92 w 802"/>
                <a:gd name="T1" fmla="*/ 28 h 1698"/>
                <a:gd name="T2" fmla="*/ 152 w 802"/>
                <a:gd name="T3" fmla="*/ 3 h 1698"/>
                <a:gd name="T4" fmla="*/ 127 w 802"/>
                <a:gd name="T5" fmla="*/ 59 h 1698"/>
                <a:gd name="T6" fmla="*/ 152 w 802"/>
                <a:gd name="T7" fmla="*/ 56 h 1698"/>
                <a:gd name="T8" fmla="*/ 177 w 802"/>
                <a:gd name="T9" fmla="*/ 53 h 1698"/>
                <a:gd name="T10" fmla="*/ 212 w 802"/>
                <a:gd name="T11" fmla="*/ 73 h 1698"/>
                <a:gd name="T12" fmla="*/ 322 w 802"/>
                <a:gd name="T13" fmla="*/ 103 h 1698"/>
                <a:gd name="T14" fmla="*/ 372 w 802"/>
                <a:gd name="T15" fmla="*/ 134 h 1698"/>
                <a:gd name="T16" fmla="*/ 437 w 802"/>
                <a:gd name="T17" fmla="*/ 151 h 1698"/>
                <a:gd name="T18" fmla="*/ 530 w 802"/>
                <a:gd name="T19" fmla="*/ 234 h 1698"/>
                <a:gd name="T20" fmla="*/ 581 w 802"/>
                <a:gd name="T21" fmla="*/ 338 h 1698"/>
                <a:gd name="T22" fmla="*/ 780 w 802"/>
                <a:gd name="T23" fmla="*/ 424 h 1698"/>
                <a:gd name="T24" fmla="*/ 782 w 802"/>
                <a:gd name="T25" fmla="*/ 567 h 1698"/>
                <a:gd name="T26" fmla="*/ 731 w 802"/>
                <a:gd name="T27" fmla="*/ 642 h 1698"/>
                <a:gd name="T28" fmla="*/ 723 w 802"/>
                <a:gd name="T29" fmla="*/ 751 h 1698"/>
                <a:gd name="T30" fmla="*/ 694 w 802"/>
                <a:gd name="T31" fmla="*/ 798 h 1698"/>
                <a:gd name="T32" fmla="*/ 647 w 802"/>
                <a:gd name="T33" fmla="*/ 879 h 1698"/>
                <a:gd name="T34" fmla="*/ 579 w 802"/>
                <a:gd name="T35" fmla="*/ 907 h 1698"/>
                <a:gd name="T36" fmla="*/ 544 w 802"/>
                <a:gd name="T37" fmla="*/ 991 h 1698"/>
                <a:gd name="T38" fmla="*/ 536 w 802"/>
                <a:gd name="T39" fmla="*/ 1061 h 1698"/>
                <a:gd name="T40" fmla="*/ 481 w 802"/>
                <a:gd name="T41" fmla="*/ 1125 h 1698"/>
                <a:gd name="T42" fmla="*/ 448 w 802"/>
                <a:gd name="T43" fmla="*/ 1175 h 1698"/>
                <a:gd name="T44" fmla="*/ 427 w 802"/>
                <a:gd name="T45" fmla="*/ 1200 h 1698"/>
                <a:gd name="T46" fmla="*/ 415 w 802"/>
                <a:gd name="T47" fmla="*/ 1267 h 1698"/>
                <a:gd name="T48" fmla="*/ 361 w 802"/>
                <a:gd name="T49" fmla="*/ 1295 h 1698"/>
                <a:gd name="T50" fmla="*/ 318 w 802"/>
                <a:gd name="T51" fmla="*/ 1323 h 1698"/>
                <a:gd name="T52" fmla="*/ 316 w 802"/>
                <a:gd name="T53" fmla="*/ 1387 h 1698"/>
                <a:gd name="T54" fmla="*/ 275 w 802"/>
                <a:gd name="T55" fmla="*/ 1437 h 1698"/>
                <a:gd name="T56" fmla="*/ 300 w 802"/>
                <a:gd name="T57" fmla="*/ 1482 h 1698"/>
                <a:gd name="T58" fmla="*/ 259 w 802"/>
                <a:gd name="T59" fmla="*/ 1524 h 1698"/>
                <a:gd name="T60" fmla="*/ 238 w 802"/>
                <a:gd name="T61" fmla="*/ 1597 h 1698"/>
                <a:gd name="T62" fmla="*/ 292 w 802"/>
                <a:gd name="T63" fmla="*/ 1697 h 1698"/>
                <a:gd name="T64" fmla="*/ 228 w 802"/>
                <a:gd name="T65" fmla="*/ 1647 h 1698"/>
                <a:gd name="T66" fmla="*/ 187 w 802"/>
                <a:gd name="T67" fmla="*/ 1557 h 1698"/>
                <a:gd name="T68" fmla="*/ 183 w 802"/>
                <a:gd name="T69" fmla="*/ 1323 h 1698"/>
                <a:gd name="T70" fmla="*/ 177 w 802"/>
                <a:gd name="T71" fmla="*/ 1223 h 1698"/>
                <a:gd name="T72" fmla="*/ 181 w 802"/>
                <a:gd name="T73" fmla="*/ 1114 h 1698"/>
                <a:gd name="T74" fmla="*/ 189 w 802"/>
                <a:gd name="T75" fmla="*/ 1027 h 1698"/>
                <a:gd name="T76" fmla="*/ 185 w 802"/>
                <a:gd name="T77" fmla="*/ 888 h 1698"/>
                <a:gd name="T78" fmla="*/ 191 w 802"/>
                <a:gd name="T79" fmla="*/ 773 h 1698"/>
                <a:gd name="T80" fmla="*/ 144 w 802"/>
                <a:gd name="T81" fmla="*/ 695 h 1698"/>
                <a:gd name="T82" fmla="*/ 72 w 802"/>
                <a:gd name="T83" fmla="*/ 634 h 1698"/>
                <a:gd name="T84" fmla="*/ 47 w 802"/>
                <a:gd name="T85" fmla="*/ 539 h 1698"/>
                <a:gd name="T86" fmla="*/ 14 w 802"/>
                <a:gd name="T87" fmla="*/ 486 h 1698"/>
                <a:gd name="T88" fmla="*/ 16 w 802"/>
                <a:gd name="T89" fmla="*/ 396 h 1698"/>
                <a:gd name="T90" fmla="*/ 8 w 802"/>
                <a:gd name="T91" fmla="*/ 310 h 1698"/>
                <a:gd name="T92" fmla="*/ 58 w 802"/>
                <a:gd name="T93" fmla="*/ 140 h 16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02" h="1698">
                  <a:moveTo>
                    <a:pt x="62" y="75"/>
                  </a:moveTo>
                  <a:lnTo>
                    <a:pt x="72" y="56"/>
                  </a:lnTo>
                  <a:lnTo>
                    <a:pt x="92" y="28"/>
                  </a:lnTo>
                  <a:lnTo>
                    <a:pt x="121" y="11"/>
                  </a:lnTo>
                  <a:lnTo>
                    <a:pt x="136" y="0"/>
                  </a:lnTo>
                  <a:lnTo>
                    <a:pt x="152" y="3"/>
                  </a:lnTo>
                  <a:lnTo>
                    <a:pt x="148" y="17"/>
                  </a:lnTo>
                  <a:lnTo>
                    <a:pt x="131" y="31"/>
                  </a:lnTo>
                  <a:lnTo>
                    <a:pt x="127" y="59"/>
                  </a:lnTo>
                  <a:lnTo>
                    <a:pt x="131" y="81"/>
                  </a:lnTo>
                  <a:lnTo>
                    <a:pt x="146" y="81"/>
                  </a:lnTo>
                  <a:lnTo>
                    <a:pt x="152" y="56"/>
                  </a:lnTo>
                  <a:lnTo>
                    <a:pt x="156" y="31"/>
                  </a:lnTo>
                  <a:lnTo>
                    <a:pt x="166" y="39"/>
                  </a:lnTo>
                  <a:lnTo>
                    <a:pt x="177" y="53"/>
                  </a:lnTo>
                  <a:lnTo>
                    <a:pt x="197" y="47"/>
                  </a:lnTo>
                  <a:lnTo>
                    <a:pt x="209" y="59"/>
                  </a:lnTo>
                  <a:lnTo>
                    <a:pt x="212" y="73"/>
                  </a:lnTo>
                  <a:lnTo>
                    <a:pt x="242" y="67"/>
                  </a:lnTo>
                  <a:lnTo>
                    <a:pt x="300" y="59"/>
                  </a:lnTo>
                  <a:lnTo>
                    <a:pt x="322" y="103"/>
                  </a:lnTo>
                  <a:lnTo>
                    <a:pt x="359" y="126"/>
                  </a:lnTo>
                  <a:lnTo>
                    <a:pt x="357" y="145"/>
                  </a:lnTo>
                  <a:lnTo>
                    <a:pt x="372" y="134"/>
                  </a:lnTo>
                  <a:lnTo>
                    <a:pt x="390" y="134"/>
                  </a:lnTo>
                  <a:lnTo>
                    <a:pt x="411" y="154"/>
                  </a:lnTo>
                  <a:lnTo>
                    <a:pt x="437" y="151"/>
                  </a:lnTo>
                  <a:lnTo>
                    <a:pt x="458" y="154"/>
                  </a:lnTo>
                  <a:lnTo>
                    <a:pt x="493" y="190"/>
                  </a:lnTo>
                  <a:lnTo>
                    <a:pt x="530" y="234"/>
                  </a:lnTo>
                  <a:lnTo>
                    <a:pt x="546" y="285"/>
                  </a:lnTo>
                  <a:lnTo>
                    <a:pt x="536" y="324"/>
                  </a:lnTo>
                  <a:lnTo>
                    <a:pt x="581" y="338"/>
                  </a:lnTo>
                  <a:lnTo>
                    <a:pt x="655" y="357"/>
                  </a:lnTo>
                  <a:lnTo>
                    <a:pt x="731" y="380"/>
                  </a:lnTo>
                  <a:lnTo>
                    <a:pt x="780" y="424"/>
                  </a:lnTo>
                  <a:lnTo>
                    <a:pt x="801" y="466"/>
                  </a:lnTo>
                  <a:lnTo>
                    <a:pt x="801" y="519"/>
                  </a:lnTo>
                  <a:lnTo>
                    <a:pt x="782" y="567"/>
                  </a:lnTo>
                  <a:lnTo>
                    <a:pt x="760" y="592"/>
                  </a:lnTo>
                  <a:lnTo>
                    <a:pt x="746" y="608"/>
                  </a:lnTo>
                  <a:lnTo>
                    <a:pt x="731" y="642"/>
                  </a:lnTo>
                  <a:lnTo>
                    <a:pt x="729" y="673"/>
                  </a:lnTo>
                  <a:lnTo>
                    <a:pt x="731" y="712"/>
                  </a:lnTo>
                  <a:lnTo>
                    <a:pt x="723" y="751"/>
                  </a:lnTo>
                  <a:lnTo>
                    <a:pt x="711" y="759"/>
                  </a:lnTo>
                  <a:lnTo>
                    <a:pt x="707" y="782"/>
                  </a:lnTo>
                  <a:lnTo>
                    <a:pt x="694" y="798"/>
                  </a:lnTo>
                  <a:lnTo>
                    <a:pt x="692" y="818"/>
                  </a:lnTo>
                  <a:lnTo>
                    <a:pt x="674" y="840"/>
                  </a:lnTo>
                  <a:lnTo>
                    <a:pt x="647" y="879"/>
                  </a:lnTo>
                  <a:lnTo>
                    <a:pt x="624" y="890"/>
                  </a:lnTo>
                  <a:lnTo>
                    <a:pt x="608" y="888"/>
                  </a:lnTo>
                  <a:lnTo>
                    <a:pt x="579" y="907"/>
                  </a:lnTo>
                  <a:lnTo>
                    <a:pt x="550" y="952"/>
                  </a:lnTo>
                  <a:lnTo>
                    <a:pt x="544" y="969"/>
                  </a:lnTo>
                  <a:lnTo>
                    <a:pt x="544" y="991"/>
                  </a:lnTo>
                  <a:lnTo>
                    <a:pt x="550" y="1016"/>
                  </a:lnTo>
                  <a:lnTo>
                    <a:pt x="536" y="1041"/>
                  </a:lnTo>
                  <a:lnTo>
                    <a:pt x="536" y="1061"/>
                  </a:lnTo>
                  <a:lnTo>
                    <a:pt x="513" y="1083"/>
                  </a:lnTo>
                  <a:lnTo>
                    <a:pt x="495" y="1100"/>
                  </a:lnTo>
                  <a:lnTo>
                    <a:pt x="481" y="1125"/>
                  </a:lnTo>
                  <a:lnTo>
                    <a:pt x="476" y="1150"/>
                  </a:lnTo>
                  <a:lnTo>
                    <a:pt x="456" y="1181"/>
                  </a:lnTo>
                  <a:lnTo>
                    <a:pt x="448" y="1175"/>
                  </a:lnTo>
                  <a:lnTo>
                    <a:pt x="433" y="1175"/>
                  </a:lnTo>
                  <a:lnTo>
                    <a:pt x="413" y="1186"/>
                  </a:lnTo>
                  <a:lnTo>
                    <a:pt x="427" y="1200"/>
                  </a:lnTo>
                  <a:lnTo>
                    <a:pt x="427" y="1228"/>
                  </a:lnTo>
                  <a:lnTo>
                    <a:pt x="425" y="1250"/>
                  </a:lnTo>
                  <a:lnTo>
                    <a:pt x="415" y="1267"/>
                  </a:lnTo>
                  <a:lnTo>
                    <a:pt x="390" y="1270"/>
                  </a:lnTo>
                  <a:lnTo>
                    <a:pt x="370" y="1278"/>
                  </a:lnTo>
                  <a:lnTo>
                    <a:pt x="361" y="1295"/>
                  </a:lnTo>
                  <a:lnTo>
                    <a:pt x="361" y="1323"/>
                  </a:lnTo>
                  <a:lnTo>
                    <a:pt x="337" y="1326"/>
                  </a:lnTo>
                  <a:lnTo>
                    <a:pt x="318" y="1323"/>
                  </a:lnTo>
                  <a:lnTo>
                    <a:pt x="312" y="1334"/>
                  </a:lnTo>
                  <a:lnTo>
                    <a:pt x="322" y="1345"/>
                  </a:lnTo>
                  <a:lnTo>
                    <a:pt x="316" y="1387"/>
                  </a:lnTo>
                  <a:lnTo>
                    <a:pt x="308" y="1423"/>
                  </a:lnTo>
                  <a:lnTo>
                    <a:pt x="283" y="1423"/>
                  </a:lnTo>
                  <a:lnTo>
                    <a:pt x="275" y="1437"/>
                  </a:lnTo>
                  <a:lnTo>
                    <a:pt x="277" y="1465"/>
                  </a:lnTo>
                  <a:lnTo>
                    <a:pt x="290" y="1465"/>
                  </a:lnTo>
                  <a:lnTo>
                    <a:pt x="300" y="1482"/>
                  </a:lnTo>
                  <a:lnTo>
                    <a:pt x="294" y="1510"/>
                  </a:lnTo>
                  <a:lnTo>
                    <a:pt x="281" y="1513"/>
                  </a:lnTo>
                  <a:lnTo>
                    <a:pt x="259" y="1524"/>
                  </a:lnTo>
                  <a:lnTo>
                    <a:pt x="253" y="1546"/>
                  </a:lnTo>
                  <a:lnTo>
                    <a:pt x="251" y="1580"/>
                  </a:lnTo>
                  <a:lnTo>
                    <a:pt x="238" y="1597"/>
                  </a:lnTo>
                  <a:lnTo>
                    <a:pt x="286" y="1652"/>
                  </a:lnTo>
                  <a:lnTo>
                    <a:pt x="300" y="1680"/>
                  </a:lnTo>
                  <a:lnTo>
                    <a:pt x="292" y="1697"/>
                  </a:lnTo>
                  <a:lnTo>
                    <a:pt x="271" y="1686"/>
                  </a:lnTo>
                  <a:lnTo>
                    <a:pt x="253" y="1664"/>
                  </a:lnTo>
                  <a:lnTo>
                    <a:pt x="228" y="1647"/>
                  </a:lnTo>
                  <a:lnTo>
                    <a:pt x="205" y="1619"/>
                  </a:lnTo>
                  <a:lnTo>
                    <a:pt x="189" y="1585"/>
                  </a:lnTo>
                  <a:lnTo>
                    <a:pt x="187" y="1557"/>
                  </a:lnTo>
                  <a:lnTo>
                    <a:pt x="191" y="1535"/>
                  </a:lnTo>
                  <a:lnTo>
                    <a:pt x="189" y="1354"/>
                  </a:lnTo>
                  <a:lnTo>
                    <a:pt x="183" y="1323"/>
                  </a:lnTo>
                  <a:lnTo>
                    <a:pt x="166" y="1289"/>
                  </a:lnTo>
                  <a:lnTo>
                    <a:pt x="166" y="1259"/>
                  </a:lnTo>
                  <a:lnTo>
                    <a:pt x="177" y="1223"/>
                  </a:lnTo>
                  <a:lnTo>
                    <a:pt x="187" y="1178"/>
                  </a:lnTo>
                  <a:lnTo>
                    <a:pt x="183" y="1133"/>
                  </a:lnTo>
                  <a:lnTo>
                    <a:pt x="181" y="1114"/>
                  </a:lnTo>
                  <a:lnTo>
                    <a:pt x="179" y="1089"/>
                  </a:lnTo>
                  <a:lnTo>
                    <a:pt x="185" y="1077"/>
                  </a:lnTo>
                  <a:lnTo>
                    <a:pt x="189" y="1027"/>
                  </a:lnTo>
                  <a:lnTo>
                    <a:pt x="185" y="1002"/>
                  </a:lnTo>
                  <a:lnTo>
                    <a:pt x="193" y="941"/>
                  </a:lnTo>
                  <a:lnTo>
                    <a:pt x="185" y="888"/>
                  </a:lnTo>
                  <a:lnTo>
                    <a:pt x="191" y="860"/>
                  </a:lnTo>
                  <a:lnTo>
                    <a:pt x="201" y="807"/>
                  </a:lnTo>
                  <a:lnTo>
                    <a:pt x="191" y="773"/>
                  </a:lnTo>
                  <a:lnTo>
                    <a:pt x="172" y="748"/>
                  </a:lnTo>
                  <a:lnTo>
                    <a:pt x="166" y="720"/>
                  </a:lnTo>
                  <a:lnTo>
                    <a:pt x="144" y="695"/>
                  </a:lnTo>
                  <a:lnTo>
                    <a:pt x="121" y="678"/>
                  </a:lnTo>
                  <a:lnTo>
                    <a:pt x="88" y="670"/>
                  </a:lnTo>
                  <a:lnTo>
                    <a:pt x="72" y="634"/>
                  </a:lnTo>
                  <a:lnTo>
                    <a:pt x="51" y="597"/>
                  </a:lnTo>
                  <a:lnTo>
                    <a:pt x="49" y="567"/>
                  </a:lnTo>
                  <a:lnTo>
                    <a:pt x="47" y="539"/>
                  </a:lnTo>
                  <a:lnTo>
                    <a:pt x="41" y="519"/>
                  </a:lnTo>
                  <a:lnTo>
                    <a:pt x="29" y="497"/>
                  </a:lnTo>
                  <a:lnTo>
                    <a:pt x="14" y="486"/>
                  </a:lnTo>
                  <a:lnTo>
                    <a:pt x="2" y="463"/>
                  </a:lnTo>
                  <a:lnTo>
                    <a:pt x="16" y="444"/>
                  </a:lnTo>
                  <a:lnTo>
                    <a:pt x="16" y="396"/>
                  </a:lnTo>
                  <a:lnTo>
                    <a:pt x="8" y="371"/>
                  </a:lnTo>
                  <a:lnTo>
                    <a:pt x="0" y="346"/>
                  </a:lnTo>
                  <a:lnTo>
                    <a:pt x="8" y="310"/>
                  </a:lnTo>
                  <a:lnTo>
                    <a:pt x="39" y="220"/>
                  </a:lnTo>
                  <a:lnTo>
                    <a:pt x="41" y="181"/>
                  </a:lnTo>
                  <a:lnTo>
                    <a:pt x="58" y="140"/>
                  </a:lnTo>
                  <a:lnTo>
                    <a:pt x="58" y="117"/>
                  </a:lnTo>
                  <a:lnTo>
                    <a:pt x="62" y="75"/>
                  </a:lnTo>
                </a:path>
              </a:pathLst>
            </a:custGeom>
            <a:solidFill>
              <a:srgbClr val="90B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0" name="Picture 42" descr="Color-Seal_Green-Mark_SC_Vertical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35688"/>
            <a:ext cx="17526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43" descr="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05525"/>
            <a:ext cx="1282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Char char="o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jpg"/><Relationship Id="rId5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5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7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Relationship Id="rId3" Type="http://schemas.openxmlformats.org/officeDocument/2006/relationships/image" Target="../media/image6.jpeg"/><Relationship Id="rId6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6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tiff"/><Relationship Id="rId5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1470025"/>
          </a:xfrm>
        </p:spPr>
        <p:txBody>
          <a:bodyPr/>
          <a:lstStyle/>
          <a:p>
            <a:r>
              <a:rPr lang="en-US" dirty="0" smtClean="0"/>
              <a:t>Climate Science:</a:t>
            </a:r>
            <a:br>
              <a:rPr lang="en-US" dirty="0" smtClean="0"/>
            </a:br>
            <a:r>
              <a:rPr lang="en-US" sz="3200" dirty="0" smtClean="0"/>
              <a:t>The Most Important DOE App for X Stack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1905000"/>
          </a:xfrm>
        </p:spPr>
        <p:txBody>
          <a:bodyPr/>
          <a:lstStyle/>
          <a:p>
            <a:r>
              <a:rPr lang="en-US" dirty="0" smtClean="0"/>
              <a:t>Phil Jones (LANL)</a:t>
            </a:r>
          </a:p>
          <a:p>
            <a:r>
              <a:rPr lang="en-US" dirty="0" smtClean="0"/>
              <a:t>Project Lead: Climate, Ocean and Sea Ice Modeling (COSIM)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1371600" y="4572000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None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Two-time Co-design Loser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318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Global Climate Models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5257800" cy="6019800"/>
          </a:xfrm>
        </p:spPr>
        <p:txBody>
          <a:bodyPr/>
          <a:lstStyle/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Atmosphere (CAM)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latin typeface="Times New Roman" charset="0"/>
                <a:ea typeface="ＭＳ Ｐゴシック" charset="0"/>
              </a:rPr>
              <a:t>3-d Fluid equations (N-S, hydro</a:t>
            </a:r>
            <a:r>
              <a:rPr lang="en-US" sz="1600" dirty="0" smtClean="0">
                <a:latin typeface="Times New Roman" charset="0"/>
                <a:ea typeface="ＭＳ Ｐゴシック" charset="0"/>
              </a:rPr>
              <a:t>)</a:t>
            </a:r>
          </a:p>
          <a:p>
            <a:pPr lvl="1"/>
            <a:r>
              <a:rPr lang="en-US" sz="1600" dirty="0" smtClean="0">
                <a:latin typeface="Times New Roman" charset="0"/>
                <a:ea typeface="ＭＳ Ｐゴシック" charset="0"/>
              </a:rPr>
              <a:t>Spectral-element, finite-volume, spectral</a:t>
            </a:r>
            <a:endParaRPr lang="en-US" sz="1600" dirty="0">
              <a:latin typeface="Times New Roman" charset="0"/>
              <a:ea typeface="ＭＳ Ｐゴシック" charset="0"/>
            </a:endParaRPr>
          </a:p>
          <a:p>
            <a:pPr lvl="1"/>
            <a:r>
              <a:rPr lang="en-US" sz="1600" dirty="0">
                <a:latin typeface="Times New Roman" charset="0"/>
                <a:ea typeface="ＭＳ Ｐゴシック" charset="0"/>
              </a:rPr>
              <a:t>Column physics (radiation, clouds, convection</a:t>
            </a:r>
            <a:r>
              <a:rPr lang="en-US" sz="1600" dirty="0" smtClean="0">
                <a:latin typeface="Times New Roman" charset="0"/>
                <a:ea typeface="ＭＳ Ｐゴシック" charset="0"/>
              </a:rPr>
              <a:t>)</a:t>
            </a:r>
          </a:p>
          <a:p>
            <a:pPr lvl="1"/>
            <a:r>
              <a:rPr lang="en-US" sz="1600" dirty="0" smtClean="0">
                <a:latin typeface="Times New Roman" charset="0"/>
                <a:ea typeface="ＭＳ Ｐゴシック" charset="0"/>
              </a:rPr>
              <a:t>Mixed time</a:t>
            </a:r>
            <a:endParaRPr lang="en-US" sz="1600" dirty="0">
              <a:latin typeface="Times New Roman" charset="0"/>
              <a:ea typeface="ＭＳ Ｐゴシック" charset="0"/>
            </a:endParaRP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Ocean (POP is dead, long live POP; MPAS)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latin typeface="Times New Roman" charset="0"/>
                <a:ea typeface="ＭＳ Ｐゴシック" charset="0"/>
              </a:rPr>
              <a:t>3-d Fluid equations (N-S, hydro, </a:t>
            </a:r>
            <a:r>
              <a:rPr lang="en-US" sz="1600" dirty="0" err="1">
                <a:latin typeface="Times New Roman" charset="0"/>
                <a:ea typeface="ＭＳ Ｐゴシック" charset="0"/>
              </a:rPr>
              <a:t>incomp</a:t>
            </a:r>
            <a:r>
              <a:rPr lang="en-US" sz="1600" dirty="0">
                <a:latin typeface="Times New Roman" charset="0"/>
                <a:ea typeface="ＭＳ Ｐゴシック" charset="0"/>
              </a:rPr>
              <a:t>)</a:t>
            </a:r>
          </a:p>
          <a:p>
            <a:pPr lvl="1"/>
            <a:r>
              <a:rPr lang="en-US" sz="1600" dirty="0" smtClean="0">
                <a:latin typeface="Times New Roman" charset="0"/>
                <a:ea typeface="ＭＳ Ｐゴシック" charset="0"/>
              </a:rPr>
              <a:t>Finite diff., EOS</a:t>
            </a:r>
            <a:r>
              <a:rPr lang="en-US" sz="1600" dirty="0">
                <a:latin typeface="Times New Roman" charset="0"/>
                <a:ea typeface="ＭＳ Ｐゴシック" charset="0"/>
              </a:rPr>
              <a:t>, </a:t>
            </a:r>
            <a:r>
              <a:rPr lang="en-US" sz="1600" dirty="0" smtClean="0">
                <a:latin typeface="Times New Roman" charset="0"/>
                <a:ea typeface="ＭＳ Ｐゴシック" charset="0"/>
              </a:rPr>
              <a:t>mixing</a:t>
            </a:r>
          </a:p>
          <a:p>
            <a:pPr lvl="1"/>
            <a:r>
              <a:rPr lang="en-US" sz="1600" dirty="0" smtClean="0">
                <a:latin typeface="Times New Roman" charset="0"/>
                <a:ea typeface="ＭＳ Ｐゴシック" charset="0"/>
              </a:rPr>
              <a:t>Explicit, semi-implicit or </a:t>
            </a:r>
            <a:r>
              <a:rPr lang="en-US" sz="1600" dirty="0" err="1" smtClean="0">
                <a:latin typeface="Times New Roman" charset="0"/>
                <a:ea typeface="ＭＳ Ｐゴシック" charset="0"/>
              </a:rPr>
              <a:t>subcycled</a:t>
            </a:r>
            <a:r>
              <a:rPr lang="en-US" sz="16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1600" dirty="0" err="1" smtClean="0">
                <a:latin typeface="Times New Roman" charset="0"/>
                <a:ea typeface="ＭＳ Ｐゴシック" charset="0"/>
              </a:rPr>
              <a:t>barotropic</a:t>
            </a:r>
            <a:endParaRPr lang="en-US" sz="1600" dirty="0">
              <a:latin typeface="Times New Roman" charset="0"/>
              <a:ea typeface="ＭＳ Ｐゴシック" charset="0"/>
            </a:endParaRPr>
          </a:p>
          <a:p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Sea 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Ice (CICE)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latin typeface="Times New Roman" charset="0"/>
                <a:ea typeface="ＭＳ Ｐゴシック" charset="0"/>
              </a:rPr>
              <a:t>Viscous-plastic (EVP</a:t>
            </a:r>
            <a:r>
              <a:rPr lang="en-US" sz="1600" dirty="0" smtClean="0">
                <a:latin typeface="Times New Roman" charset="0"/>
                <a:ea typeface="ＭＳ Ｐゴシック" charset="0"/>
              </a:rPr>
              <a:t>), </a:t>
            </a:r>
            <a:r>
              <a:rPr lang="en-US" sz="1600" dirty="0" err="1" smtClean="0">
                <a:latin typeface="Times New Roman" charset="0"/>
                <a:ea typeface="ＭＳ Ｐゴシック" charset="0"/>
              </a:rPr>
              <a:t>subcycled</a:t>
            </a:r>
            <a:r>
              <a:rPr lang="en-US" sz="1600" dirty="0" smtClean="0">
                <a:latin typeface="Times New Roman" charset="0"/>
                <a:ea typeface="ＭＳ Ｐゴシック" charset="0"/>
              </a:rPr>
              <a:t> E</a:t>
            </a:r>
            <a:endParaRPr lang="en-US" sz="1600" dirty="0">
              <a:latin typeface="Times New Roman" charset="0"/>
              <a:ea typeface="ＭＳ Ｐゴシック" charset="0"/>
            </a:endParaRPr>
          </a:p>
          <a:p>
            <a:pPr lvl="1"/>
            <a:r>
              <a:rPr lang="en-US" sz="1600" dirty="0">
                <a:latin typeface="Times New Roman" charset="0"/>
                <a:ea typeface="ＭＳ Ｐゴシック" charset="0"/>
              </a:rPr>
              <a:t>Thermodynamics</a:t>
            </a:r>
          </a:p>
          <a:p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Land 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Surface (CLM)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latin typeface="Times New Roman" charset="0"/>
                <a:ea typeface="ＭＳ Ｐゴシック" charset="0"/>
              </a:rPr>
              <a:t>Plant functional types</a:t>
            </a:r>
          </a:p>
          <a:p>
            <a:pPr lvl="1"/>
            <a:r>
              <a:rPr lang="en-US" sz="1600" dirty="0">
                <a:latin typeface="Times New Roman" charset="0"/>
                <a:ea typeface="ＭＳ Ｐゴシック" charset="0"/>
              </a:rPr>
              <a:t>Surface water, energy</a:t>
            </a:r>
          </a:p>
          <a:p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Ice 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sheets (CISM)</a:t>
            </a:r>
          </a:p>
          <a:p>
            <a:pPr lvl="1"/>
            <a:r>
              <a:rPr lang="en-US" sz="1600" dirty="0" smtClean="0">
                <a:latin typeface="Times New Roman" charset="0"/>
                <a:ea typeface="ＭＳ Ｐゴシック" charset="0"/>
                <a:cs typeface="ＭＳ Ｐゴシック" charset="0"/>
              </a:rPr>
              <a:t>Stokes (or approximations), JFNK/elliptic</a:t>
            </a:r>
          </a:p>
          <a:p>
            <a:pPr lvl="1"/>
            <a:r>
              <a:rPr lang="en-US" sz="1600" dirty="0" smtClean="0">
                <a:latin typeface="Times New Roman" charset="0"/>
                <a:ea typeface="ＭＳ Ｐゴシック" charset="0"/>
                <a:cs typeface="ＭＳ Ｐゴシック" charset="0"/>
              </a:rPr>
              <a:t>Surf mass balance, hydrology</a:t>
            </a: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BGC: coupled ODEs, many tracers</a:t>
            </a: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All Components: MPI + </a:t>
            </a:r>
            <a:r>
              <a:rPr lang="en-US" sz="1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OpenMP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 + ?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3" descr="Trip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conformal-16-who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8862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VarResolutionSpher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67200"/>
            <a:ext cx="2295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 smtClean="0"/>
              <a:t>Climate Model </a:t>
            </a:r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5029200" cy="5791200"/>
          </a:xfrm>
        </p:spPr>
        <p:txBody>
          <a:bodyPr/>
          <a:lstStyle/>
          <a:p>
            <a:r>
              <a:rPr lang="en-US" sz="2400" dirty="0" err="1" smtClean="0"/>
              <a:t>Multiscale</a:t>
            </a:r>
            <a:r>
              <a:rPr lang="en-US" sz="2400" dirty="0" smtClean="0"/>
              <a:t> in space</a:t>
            </a:r>
          </a:p>
          <a:p>
            <a:pPr lvl="1"/>
            <a:r>
              <a:rPr lang="en-US" sz="2000" dirty="0" smtClean="0"/>
              <a:t>Must resolve some </a:t>
            </a:r>
            <a:r>
              <a:rPr lang="en-US" sz="2000" dirty="0" smtClean="0"/>
              <a:t>scales (ideal &lt; 1km)</a:t>
            </a:r>
            <a:endParaRPr lang="en-US" sz="2000" dirty="0" smtClean="0"/>
          </a:p>
          <a:p>
            <a:pPr lvl="1"/>
            <a:r>
              <a:rPr lang="en-US" sz="2000" dirty="0" smtClean="0"/>
              <a:t>Parameterize unresolved scales</a:t>
            </a:r>
          </a:p>
          <a:p>
            <a:pPr lvl="1"/>
            <a:r>
              <a:rPr lang="en-US" sz="2000" dirty="0" smtClean="0"/>
              <a:t>Mix of two in same model</a:t>
            </a:r>
          </a:p>
          <a:p>
            <a:r>
              <a:rPr lang="en-US" sz="2400" dirty="0" err="1" smtClean="0"/>
              <a:t>Multiscale</a:t>
            </a:r>
            <a:r>
              <a:rPr lang="en-US" sz="2400" dirty="0" smtClean="0"/>
              <a:t> in time</a:t>
            </a:r>
          </a:p>
          <a:p>
            <a:pPr lvl="1"/>
            <a:r>
              <a:rPr lang="en-US" sz="2000" dirty="0" smtClean="0"/>
              <a:t>Seconds to centuries/</a:t>
            </a:r>
            <a:r>
              <a:rPr lang="en-US" sz="2000" dirty="0" err="1" smtClean="0"/>
              <a:t>millenia</a:t>
            </a:r>
            <a:endParaRPr lang="en-US" sz="2000" dirty="0" smtClean="0"/>
          </a:p>
          <a:p>
            <a:pPr lvl="1"/>
            <a:r>
              <a:rPr lang="en-US" sz="2000" dirty="0" smtClean="0"/>
              <a:t>Scale </a:t>
            </a:r>
            <a:r>
              <a:rPr lang="en-US" sz="2000" dirty="0" smtClean="0"/>
              <a:t>space, but not time</a:t>
            </a:r>
          </a:p>
          <a:p>
            <a:pPr lvl="1"/>
            <a:r>
              <a:rPr lang="en-US" sz="2000" dirty="0" smtClean="0"/>
              <a:t>Implicitness and </a:t>
            </a:r>
            <a:r>
              <a:rPr lang="en-US" sz="2000" dirty="0" smtClean="0"/>
              <a:t>performance</a:t>
            </a:r>
            <a:endParaRPr lang="en-US" sz="2000" dirty="0" smtClean="0"/>
          </a:p>
          <a:p>
            <a:r>
              <a:rPr lang="en-US" sz="2400" dirty="0" err="1" smtClean="0"/>
              <a:t>Multiphysics</a:t>
            </a:r>
            <a:r>
              <a:rPr lang="en-US" sz="2400" dirty="0" smtClean="0"/>
              <a:t>? </a:t>
            </a:r>
            <a:r>
              <a:rPr lang="en-US" sz="2400" dirty="0" err="1"/>
              <a:t>M</a:t>
            </a:r>
            <a:r>
              <a:rPr lang="en-US" sz="2400" dirty="0" err="1" smtClean="0"/>
              <a:t>ultiscience</a:t>
            </a:r>
            <a:endParaRPr lang="en-US" sz="2400" dirty="0" smtClean="0"/>
          </a:p>
          <a:p>
            <a:pPr lvl="1"/>
            <a:r>
              <a:rPr lang="en-US" sz="2000" dirty="0"/>
              <a:t>Physics, chemistry, biology, ecology, astronomy</a:t>
            </a:r>
          </a:p>
          <a:p>
            <a:pPr lvl="1"/>
            <a:r>
              <a:rPr lang="en-US" sz="2000" dirty="0" smtClean="0"/>
              <a:t>Disparate </a:t>
            </a:r>
            <a:r>
              <a:rPr lang="en-US" sz="2000" dirty="0" smtClean="0"/>
              <a:t>components</a:t>
            </a:r>
          </a:p>
          <a:p>
            <a:pPr lvl="1"/>
            <a:r>
              <a:rPr lang="en-US" sz="2000" dirty="0" smtClean="0"/>
              <a:t>Model </a:t>
            </a:r>
            <a:r>
              <a:rPr lang="en-US" sz="2000" dirty="0" smtClean="0"/>
              <a:t>coupling (</a:t>
            </a:r>
            <a:r>
              <a:rPr lang="en-US" sz="2000" dirty="0" err="1" smtClean="0"/>
              <a:t>conserv</a:t>
            </a:r>
            <a:r>
              <a:rPr lang="en-US" sz="2000" dirty="0" smtClean="0"/>
              <a:t>, data motion)</a:t>
            </a:r>
            <a:endParaRPr lang="en-US" sz="2000" dirty="0" smtClean="0"/>
          </a:p>
          <a:p>
            <a:r>
              <a:rPr lang="en-US" sz="2400" dirty="0" smtClean="0"/>
              <a:t>Large algorithm diversity</a:t>
            </a:r>
          </a:p>
          <a:p>
            <a:pPr lvl="1"/>
            <a:r>
              <a:rPr lang="en-US" sz="2000" dirty="0" smtClean="0"/>
              <a:t>Domain specific = not specific</a:t>
            </a:r>
            <a:endParaRPr lang="en-US" sz="2000" dirty="0"/>
          </a:p>
        </p:txBody>
      </p:sp>
      <p:pic>
        <p:nvPicPr>
          <p:cNvPr id="4" name="Picture 1" descr="NAtlanti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292091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14400"/>
            <a:ext cx="24384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97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dirty="0" smtClean="0"/>
              <a:t>Policy-relevant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5105400" cy="4876800"/>
          </a:xfrm>
        </p:spPr>
        <p:txBody>
          <a:bodyPr/>
          <a:lstStyle/>
          <a:p>
            <a:r>
              <a:rPr lang="en-US" sz="2400" dirty="0" smtClean="0"/>
              <a:t>Testing and Validation</a:t>
            </a:r>
          </a:p>
          <a:p>
            <a:pPr lvl="1"/>
            <a:r>
              <a:rPr lang="en-US" sz="2000" dirty="0" smtClean="0"/>
              <a:t>Emphasize validation</a:t>
            </a:r>
          </a:p>
          <a:p>
            <a:pPr lvl="1"/>
            <a:r>
              <a:rPr lang="en-US" sz="2000" dirty="0" smtClean="0"/>
              <a:t>Testing needs work, missing data</a:t>
            </a:r>
          </a:p>
          <a:p>
            <a:r>
              <a:rPr lang="en-US" sz="2400" dirty="0" smtClean="0"/>
              <a:t>Conservative</a:t>
            </a:r>
          </a:p>
          <a:p>
            <a:pPr lvl="1"/>
            <a:r>
              <a:rPr lang="en-US" sz="2000" dirty="0" smtClean="0"/>
              <a:t>Stuffy old white guys, do no harm</a:t>
            </a:r>
          </a:p>
          <a:p>
            <a:r>
              <a:rPr lang="en-US" sz="2400" dirty="0" smtClean="0"/>
              <a:t>Uncertainty Quantification</a:t>
            </a:r>
          </a:p>
          <a:p>
            <a:r>
              <a:rPr lang="en-US" sz="2400" dirty="0" smtClean="0"/>
              <a:t>Ensembles</a:t>
            </a:r>
          </a:p>
          <a:p>
            <a:pPr lvl="1"/>
            <a:r>
              <a:rPr lang="en-US" sz="2000" dirty="0" smtClean="0"/>
              <a:t>UQ</a:t>
            </a:r>
          </a:p>
          <a:p>
            <a:pPr lvl="1"/>
            <a:r>
              <a:rPr lang="en-US" sz="2000" dirty="0" smtClean="0"/>
              <a:t>Decadal prediction, data assimilation</a:t>
            </a:r>
          </a:p>
          <a:p>
            <a:r>
              <a:rPr lang="en-US" sz="2400" dirty="0" smtClean="0"/>
              <a:t>Diverse stakeholders</a:t>
            </a:r>
          </a:p>
          <a:p>
            <a:pPr lvl="1"/>
            <a:r>
              <a:rPr lang="en-US" sz="2000" dirty="0" smtClean="0"/>
              <a:t>Implications for in situ analysis</a:t>
            </a:r>
          </a:p>
          <a:p>
            <a:pPr lvl="1"/>
            <a:r>
              <a:rPr lang="en-US" sz="2000" dirty="0" smtClean="0"/>
              <a:t>Data distribution, provenance</a:t>
            </a:r>
            <a:endParaRPr lang="en-US" sz="2000" dirty="0"/>
          </a:p>
          <a:p>
            <a:pPr lvl="1"/>
            <a:r>
              <a:rPr lang="en-US" sz="2000" dirty="0" smtClean="0"/>
              <a:t>High-</a:t>
            </a:r>
            <a:r>
              <a:rPr lang="en-US" sz="2000" dirty="0" err="1" smtClean="0"/>
              <a:t>perf</a:t>
            </a:r>
            <a:r>
              <a:rPr lang="en-US" sz="2000" dirty="0" smtClean="0"/>
              <a:t> analysis tools</a:t>
            </a:r>
            <a:endParaRPr lang="en-US" sz="2000" dirty="0"/>
          </a:p>
        </p:txBody>
      </p:sp>
      <p:pic>
        <p:nvPicPr>
          <p:cNvPr id="4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109878" cy="250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SG-ncReaderPara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58" y="3962400"/>
            <a:ext cx="3657600" cy="17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221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426"/>
            <a:ext cx="7772400" cy="2209800"/>
          </a:xfrm>
        </p:spPr>
        <p:txBody>
          <a:bodyPr/>
          <a:lstStyle/>
          <a:p>
            <a:r>
              <a:rPr lang="en-US" dirty="0" smtClean="0"/>
              <a:t>Validation of Ocean Models using Integrated </a:t>
            </a:r>
            <a:r>
              <a:rPr lang="en-US" dirty="0" err="1" smtClean="0"/>
              <a:t>Testbed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(VOMIT)</a:t>
            </a:r>
            <a:endParaRPr lang="en-US" dirty="0"/>
          </a:p>
        </p:txBody>
      </p:sp>
      <p:pic>
        <p:nvPicPr>
          <p:cNvPr id="5" name="Picture 4" descr="DrunkPumpk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286000"/>
            <a:ext cx="3048000" cy="40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9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3269"/>
            <a:ext cx="7772400" cy="927669"/>
          </a:xfrm>
        </p:spPr>
        <p:txBody>
          <a:bodyPr/>
          <a:lstStyle/>
          <a:p>
            <a:r>
              <a:rPr lang="en-US" dirty="0" smtClean="0"/>
              <a:t>Community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077200" cy="5791200"/>
          </a:xfrm>
        </p:spPr>
        <p:txBody>
          <a:bodyPr/>
          <a:lstStyle/>
          <a:p>
            <a:r>
              <a:rPr lang="en-US" sz="2400" dirty="0" smtClean="0"/>
              <a:t>Large number of users/developers (100s), million </a:t>
            </a:r>
            <a:r>
              <a:rPr lang="en-US" sz="2400" dirty="0" smtClean="0"/>
              <a:t>LOC</a:t>
            </a:r>
          </a:p>
          <a:p>
            <a:r>
              <a:rPr lang="en-US" sz="2400" dirty="0" smtClean="0"/>
              <a:t>Large inertia</a:t>
            </a:r>
            <a:endParaRPr lang="en-US" sz="2400" dirty="0" smtClean="0"/>
          </a:p>
          <a:p>
            <a:r>
              <a:rPr lang="en-US" sz="2400" dirty="0" smtClean="0"/>
              <a:t>Project management, change management</a:t>
            </a:r>
          </a:p>
          <a:p>
            <a:r>
              <a:rPr lang="en-US" sz="2400" dirty="0" smtClean="0"/>
              <a:t>Configuration management</a:t>
            </a:r>
          </a:p>
          <a:p>
            <a:pPr lvl="1"/>
            <a:r>
              <a:rPr lang="en-US" sz="2000" dirty="0" smtClean="0"/>
              <a:t>Common and/or distributed repositories</a:t>
            </a:r>
          </a:p>
          <a:p>
            <a:pPr lvl="1"/>
            <a:r>
              <a:rPr lang="en-US" sz="2000" dirty="0" smtClean="0"/>
              <a:t>Different build, </a:t>
            </a:r>
            <a:r>
              <a:rPr lang="en-US" sz="2000" dirty="0" err="1" smtClean="0"/>
              <a:t>config</a:t>
            </a:r>
            <a:r>
              <a:rPr lang="en-US" sz="2000" dirty="0" smtClean="0"/>
              <a:t>, language approaches: </a:t>
            </a:r>
            <a:r>
              <a:rPr lang="en-US" sz="2000" dirty="0" err="1" smtClean="0"/>
              <a:t>dev</a:t>
            </a:r>
            <a:r>
              <a:rPr lang="en-US" sz="2000" dirty="0" smtClean="0"/>
              <a:t> friendly </a:t>
            </a:r>
            <a:r>
              <a:rPr lang="en-US" sz="2000" dirty="0" err="1" smtClean="0"/>
              <a:t>vs</a:t>
            </a:r>
            <a:r>
              <a:rPr lang="en-US" sz="2000" dirty="0" smtClean="0"/>
              <a:t> user</a:t>
            </a:r>
          </a:p>
          <a:p>
            <a:pPr lvl="1"/>
            <a:r>
              <a:rPr lang="en-US" sz="2000" dirty="0" smtClean="0"/>
              <a:t>Input datasets, </a:t>
            </a:r>
            <a:r>
              <a:rPr lang="en-US" sz="2000" dirty="0" err="1" smtClean="0"/>
              <a:t>config</a:t>
            </a:r>
            <a:r>
              <a:rPr lang="en-US" sz="2000" dirty="0" smtClean="0"/>
              <a:t> files, support infrastructure for creating</a:t>
            </a:r>
          </a:p>
          <a:p>
            <a:r>
              <a:rPr lang="en-US" sz="2400" dirty="0" smtClean="0"/>
              <a:t>Coding, data standards</a:t>
            </a:r>
          </a:p>
          <a:p>
            <a:pPr lvl="1"/>
            <a:r>
              <a:rPr lang="en-US" sz="2000" dirty="0" smtClean="0"/>
              <a:t>Clean interfaces, encapsulation, naming/namespace conflicts</a:t>
            </a:r>
          </a:p>
          <a:p>
            <a:pPr lvl="1"/>
            <a:r>
              <a:rPr lang="en-US" sz="2000" dirty="0" smtClean="0"/>
              <a:t>Can degrade over time, educate new </a:t>
            </a:r>
            <a:r>
              <a:rPr lang="en-US" sz="2000" dirty="0" smtClean="0"/>
              <a:t>developers</a:t>
            </a:r>
          </a:p>
          <a:p>
            <a:r>
              <a:rPr lang="en-US" sz="2400" dirty="0" smtClean="0"/>
              <a:t>Performance portability</a:t>
            </a:r>
          </a:p>
          <a:p>
            <a:pPr lvl="1"/>
            <a:r>
              <a:rPr lang="en-US" sz="2000" dirty="0" smtClean="0"/>
              <a:t>Support high-end and desktop/departmental</a:t>
            </a:r>
            <a:endParaRPr lang="en-US" sz="2000" dirty="0" smtClean="0"/>
          </a:p>
          <a:p>
            <a:r>
              <a:rPr lang="en-US" sz="2400" dirty="0" smtClean="0"/>
              <a:t>Need broad buy-in, training, clear programming models or abstractions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000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/>
              <a:t>Exascale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114800"/>
          </a:xfrm>
        </p:spPr>
        <p:txBody>
          <a:bodyPr/>
          <a:lstStyle/>
          <a:p>
            <a:r>
              <a:rPr lang="en-US" sz="2400" dirty="0" smtClean="0"/>
              <a:t>Exposing more parallelism</a:t>
            </a:r>
          </a:p>
          <a:p>
            <a:pPr lvl="1"/>
            <a:r>
              <a:rPr lang="en-US" sz="2000" dirty="0" smtClean="0"/>
              <a:t>May not be enough in domain </a:t>
            </a:r>
            <a:r>
              <a:rPr lang="en-US" sz="2000" dirty="0" err="1" smtClean="0"/>
              <a:t>decomp</a:t>
            </a:r>
            <a:endParaRPr lang="en-US" sz="2000" dirty="0" smtClean="0"/>
          </a:p>
          <a:p>
            <a:pPr lvl="1"/>
            <a:r>
              <a:rPr lang="en-US" sz="2000" dirty="0" smtClean="0"/>
              <a:t>Tasks?, stochastic parameterizations, ensembles</a:t>
            </a:r>
          </a:p>
          <a:p>
            <a:r>
              <a:rPr lang="en-US" sz="2400" dirty="0" smtClean="0"/>
              <a:t>Acceleration</a:t>
            </a:r>
          </a:p>
          <a:p>
            <a:pPr lvl="1"/>
            <a:r>
              <a:rPr lang="en-US" sz="2000" dirty="0" smtClean="0"/>
              <a:t>Enough work to amortize data motion, esp. quasi-2d models, </a:t>
            </a:r>
            <a:r>
              <a:rPr lang="en-US" sz="2000" dirty="0" err="1" smtClean="0"/>
              <a:t>submodels</a:t>
            </a:r>
            <a:endParaRPr lang="en-US" sz="2000" dirty="0" smtClean="0"/>
          </a:p>
          <a:p>
            <a:pPr lvl="1"/>
            <a:r>
              <a:rPr lang="en-US" sz="2000" dirty="0" smtClean="0"/>
              <a:t>Algorithm diversity, no kernels</a:t>
            </a:r>
          </a:p>
          <a:p>
            <a:pPr lvl="1"/>
            <a:r>
              <a:rPr lang="en-US" sz="2000" dirty="0" smtClean="0"/>
              <a:t>Unstructured grids, irregular access</a:t>
            </a:r>
          </a:p>
          <a:p>
            <a:r>
              <a:rPr lang="en-US" sz="2400" dirty="0" smtClean="0"/>
              <a:t>Optimize Data motion</a:t>
            </a:r>
          </a:p>
          <a:p>
            <a:pPr lvl="1"/>
            <a:r>
              <a:rPr lang="en-US" sz="2000" dirty="0" smtClean="0"/>
              <a:t>Low flop/memory ratio, though </a:t>
            </a:r>
            <a:r>
              <a:rPr lang="en-US" sz="2000" dirty="0" err="1" smtClean="0"/>
              <a:t>vectorizable</a:t>
            </a:r>
            <a:endParaRPr lang="en-US" sz="2000" dirty="0" smtClean="0"/>
          </a:p>
          <a:p>
            <a:pPr lvl="1"/>
            <a:r>
              <a:rPr lang="en-US" sz="2000" dirty="0" smtClean="0"/>
              <a:t>Transfer to accelerators</a:t>
            </a:r>
          </a:p>
          <a:p>
            <a:pPr lvl="1"/>
            <a:r>
              <a:rPr lang="en-US" sz="2000" dirty="0" smtClean="0"/>
              <a:t>Solvers</a:t>
            </a:r>
          </a:p>
          <a:p>
            <a:r>
              <a:rPr lang="en-US" sz="2400" dirty="0" smtClean="0"/>
              <a:t>I/O</a:t>
            </a:r>
          </a:p>
          <a:p>
            <a:pPr lvl="1"/>
            <a:r>
              <a:rPr lang="en-US" sz="2000" dirty="0" smtClean="0"/>
              <a:t>In-situ can’t be only solution</a:t>
            </a:r>
          </a:p>
          <a:p>
            <a:pPr lvl="1"/>
            <a:r>
              <a:rPr lang="en-US" sz="2000" dirty="0" smtClean="0"/>
              <a:t>Diverse stakeholders require lots of output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5540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88"/>
            <a:ext cx="7772400" cy="891812"/>
          </a:xfrm>
        </p:spPr>
        <p:txBody>
          <a:bodyPr/>
          <a:lstStyle/>
          <a:p>
            <a:r>
              <a:rPr lang="en-US" dirty="0" smtClean="0"/>
              <a:t>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7772400" cy="5029200"/>
          </a:xfrm>
        </p:spPr>
        <p:txBody>
          <a:bodyPr/>
          <a:lstStyle/>
          <a:p>
            <a:r>
              <a:rPr lang="en-US" sz="2000" dirty="0" smtClean="0"/>
              <a:t>Short term</a:t>
            </a:r>
          </a:p>
          <a:p>
            <a:pPr lvl="1"/>
            <a:r>
              <a:rPr lang="en-US" sz="1800" dirty="0" smtClean="0"/>
              <a:t>Performance on accelerated architectures</a:t>
            </a:r>
          </a:p>
          <a:p>
            <a:pPr lvl="1"/>
            <a:r>
              <a:rPr lang="en-US" sz="1800" dirty="0" smtClean="0"/>
              <a:t>Define SE framework/process</a:t>
            </a:r>
          </a:p>
          <a:p>
            <a:pPr lvl="1"/>
            <a:r>
              <a:rPr lang="en-US" sz="1800" dirty="0" smtClean="0"/>
              <a:t>Begin developing hierarchy of tests, unit tests</a:t>
            </a:r>
          </a:p>
          <a:p>
            <a:pPr lvl="1"/>
            <a:r>
              <a:rPr lang="en-US" sz="1800" dirty="0" smtClean="0"/>
              <a:t>Training/staffing for above</a:t>
            </a:r>
          </a:p>
          <a:p>
            <a:pPr lvl="1"/>
            <a:r>
              <a:rPr lang="en-US" sz="1800" dirty="0" smtClean="0"/>
              <a:t>Flexible/configurable analysis, UQ framework</a:t>
            </a:r>
          </a:p>
          <a:p>
            <a:r>
              <a:rPr lang="en-US" sz="2000" dirty="0" smtClean="0"/>
              <a:t>Next priorities</a:t>
            </a:r>
          </a:p>
          <a:p>
            <a:pPr lvl="1"/>
            <a:r>
              <a:rPr lang="en-US" sz="1800" dirty="0" smtClean="0"/>
              <a:t>Agility/portability/abstractions</a:t>
            </a:r>
          </a:p>
          <a:p>
            <a:pPr lvl="1"/>
            <a:r>
              <a:rPr lang="en-US" sz="1800" dirty="0" smtClean="0"/>
              <a:t>Comprehensive test frameworks</a:t>
            </a:r>
          </a:p>
          <a:p>
            <a:pPr lvl="1"/>
            <a:r>
              <a:rPr lang="en-US" sz="1800" dirty="0" smtClean="0"/>
              <a:t>Long-term support for code refactoring</a:t>
            </a:r>
          </a:p>
          <a:p>
            <a:pPr lvl="1"/>
            <a:r>
              <a:rPr lang="en-US" sz="1800" dirty="0" smtClean="0"/>
              <a:t>End-to-end system for </a:t>
            </a:r>
            <a:r>
              <a:rPr lang="en-US" sz="1800" dirty="0" err="1" smtClean="0"/>
              <a:t>config</a:t>
            </a:r>
            <a:r>
              <a:rPr lang="en-US" sz="1800" dirty="0" smtClean="0"/>
              <a:t>-run-analysis workflow</a:t>
            </a:r>
          </a:p>
          <a:p>
            <a:r>
              <a:rPr lang="en-US" sz="2000" dirty="0" smtClean="0"/>
              <a:t>Final priorities</a:t>
            </a:r>
          </a:p>
          <a:p>
            <a:pPr lvl="1"/>
            <a:r>
              <a:rPr lang="en-US" sz="1800" dirty="0" smtClean="0"/>
              <a:t>Co-design effort to revisit/iterate on </a:t>
            </a:r>
            <a:r>
              <a:rPr lang="en-US" sz="1800" dirty="0" smtClean="0"/>
              <a:t>approaches</a:t>
            </a:r>
          </a:p>
          <a:p>
            <a:pPr lvl="1"/>
            <a:r>
              <a:rPr lang="en-US" sz="1800" dirty="0" smtClean="0"/>
              <a:t>Compact apps</a:t>
            </a:r>
            <a:endParaRPr lang="en-US" sz="1800" dirty="0" smtClean="0"/>
          </a:p>
          <a:p>
            <a:pPr lvl="1"/>
            <a:r>
              <a:rPr lang="en-US" sz="1800" dirty="0" smtClean="0"/>
              <a:t>Comprehensive tools and processes in place as a model for others</a:t>
            </a:r>
          </a:p>
          <a:p>
            <a:pPr lvl="1"/>
            <a:r>
              <a:rPr lang="en-US" sz="1800" dirty="0" smtClean="0"/>
              <a:t>Full-featured integrated system tools for rapid science investigations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36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53"/>
            <a:ext cx="8229600" cy="945782"/>
          </a:xfrm>
        </p:spPr>
        <p:txBody>
          <a:bodyPr>
            <a:normAutofit/>
          </a:bodyPr>
          <a:lstStyle/>
          <a:p>
            <a:r>
              <a:rPr lang="en-US" dirty="0" smtClean="0"/>
              <a:t>POP for GPUs/Titan, </a:t>
            </a:r>
            <a:r>
              <a:rPr lang="en-US" dirty="0" smtClean="0"/>
              <a:t>Moonlight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7153"/>
            <a:ext cx="4459961" cy="52817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GPU needs</a:t>
            </a:r>
          </a:p>
          <a:p>
            <a:pPr lvl="1"/>
            <a:r>
              <a:rPr lang="en-US" dirty="0" smtClean="0"/>
              <a:t>Expose parallelism at lower levels</a:t>
            </a:r>
          </a:p>
          <a:p>
            <a:pPr lvl="1"/>
            <a:r>
              <a:rPr lang="en-US" dirty="0" smtClean="0"/>
              <a:t>Provide enough work for vectors</a:t>
            </a:r>
          </a:p>
          <a:p>
            <a:pPr lvl="1"/>
            <a:r>
              <a:rPr lang="en-US" dirty="0" smtClean="0"/>
              <a:t>Data transfer expensive</a:t>
            </a:r>
          </a:p>
          <a:p>
            <a:r>
              <a:rPr lang="en-US" dirty="0" smtClean="0"/>
              <a:t>Refactoring</a:t>
            </a:r>
          </a:p>
          <a:p>
            <a:pPr lvl="1"/>
            <a:r>
              <a:rPr lang="en-US" dirty="0" smtClean="0"/>
              <a:t>Focus on momentum</a:t>
            </a:r>
          </a:p>
          <a:p>
            <a:pPr lvl="1"/>
            <a:r>
              <a:rPr lang="en-US" dirty="0" smtClean="0"/>
              <a:t>Push k-loops down</a:t>
            </a:r>
          </a:p>
          <a:p>
            <a:pPr lvl="1"/>
            <a:r>
              <a:rPr lang="en-US" dirty="0" err="1" smtClean="0"/>
              <a:t>OpenACC</a:t>
            </a:r>
            <a:r>
              <a:rPr lang="en-US" dirty="0" smtClean="0"/>
              <a:t> not up to task</a:t>
            </a:r>
          </a:p>
          <a:p>
            <a:pPr lvl="1"/>
            <a:r>
              <a:rPr lang="en-US" dirty="0" smtClean="0"/>
              <a:t>CUDA Fortran (esp. data </a:t>
            </a:r>
            <a:r>
              <a:rPr lang="en-US" dirty="0" err="1" smtClean="0"/>
              <a:t>txfr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Next up (before INCITE)</a:t>
            </a:r>
          </a:p>
          <a:p>
            <a:pPr lvl="1"/>
            <a:r>
              <a:rPr lang="en-US" dirty="0" smtClean="0"/>
              <a:t>Tracers</a:t>
            </a:r>
          </a:p>
          <a:p>
            <a:pPr lvl="1"/>
            <a:r>
              <a:rPr lang="en-US" dirty="0" smtClean="0"/>
              <a:t>Index/loop reordering</a:t>
            </a:r>
          </a:p>
          <a:p>
            <a:pPr lvl="1"/>
            <a:r>
              <a:rPr lang="en-US" dirty="0" err="1" smtClean="0"/>
              <a:t>Tavg</a:t>
            </a:r>
            <a:endParaRPr lang="en-US" dirty="0" smtClean="0"/>
          </a:p>
          <a:p>
            <a:pPr lvl="1"/>
            <a:r>
              <a:rPr lang="en-US" dirty="0" smtClean="0"/>
              <a:t>abstractions</a:t>
            </a:r>
          </a:p>
          <a:p>
            <a:pPr lvl="1"/>
            <a:r>
              <a:rPr lang="en-US" dirty="0" smtClean="0"/>
              <a:t>Titan</a:t>
            </a:r>
            <a:endParaRPr lang="en-US" dirty="0"/>
          </a:p>
        </p:txBody>
      </p:sp>
      <p:pic>
        <p:nvPicPr>
          <p:cNvPr id="4" name="Content Placeholder 3" descr="Moonlight GP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10843" r="7851" b="54564"/>
          <a:stretch/>
        </p:blipFill>
        <p:spPr>
          <a:xfrm>
            <a:off x="3853991" y="4460007"/>
            <a:ext cx="5289763" cy="1666156"/>
          </a:xfrm>
          <a:prstGeom prst="rect">
            <a:avLst/>
          </a:prstGeom>
        </p:spPr>
      </p:pic>
      <p:pic>
        <p:nvPicPr>
          <p:cNvPr id="6" name="Picture 5" descr="Titan_2012-P03156_3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37" y="959935"/>
            <a:ext cx="3385163" cy="2072848"/>
          </a:xfrm>
          <a:prstGeom prst="rect">
            <a:avLst/>
          </a:prstGeom>
        </p:spPr>
      </p:pic>
      <p:pic>
        <p:nvPicPr>
          <p:cNvPr id="5" name="Picture 4" descr="260px-Titan_multi_spectral_overl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16" y="2776429"/>
            <a:ext cx="1664374" cy="1683578"/>
          </a:xfrm>
          <a:prstGeom prst="rect">
            <a:avLst/>
          </a:prstGeom>
        </p:spPr>
      </p:pic>
      <p:pic>
        <p:nvPicPr>
          <p:cNvPr id="7" name="Picture 6" descr="200px-Moonlight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50" y="3032783"/>
            <a:ext cx="1902965" cy="14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00"/>
            <a:ext cx="7772400" cy="1219200"/>
          </a:xfrm>
        </p:spPr>
        <p:txBody>
          <a:bodyPr/>
          <a:lstStyle/>
          <a:p>
            <a:r>
              <a:rPr lang="en-US" dirty="0" smtClean="0"/>
              <a:t>Climate and X-Stack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495800" cy="5181600"/>
          </a:xfrm>
        </p:spPr>
        <p:txBody>
          <a:bodyPr/>
          <a:lstStyle/>
          <a:p>
            <a:r>
              <a:rPr lang="en-US" sz="2800" dirty="0" smtClean="0"/>
              <a:t>All of the above, big tent</a:t>
            </a:r>
          </a:p>
          <a:p>
            <a:pPr lvl="1"/>
            <a:r>
              <a:rPr lang="en-US" sz="2400" dirty="0" smtClean="0"/>
              <a:t>Already: Performance evaluation</a:t>
            </a:r>
          </a:p>
          <a:p>
            <a:pPr lvl="1"/>
            <a:r>
              <a:rPr lang="en-US" sz="2400" dirty="0" smtClean="0"/>
              <a:t>Abstractions, programming/execution models, auto-tuning, testing and correctness</a:t>
            </a:r>
          </a:p>
          <a:p>
            <a:pPr lvl="1"/>
            <a:r>
              <a:rPr lang="en-US" sz="2400" dirty="0" smtClean="0"/>
              <a:t>Languages? (PGAS, DSL)</a:t>
            </a:r>
          </a:p>
          <a:p>
            <a:r>
              <a:rPr lang="en-US" sz="2800" dirty="0" smtClean="0"/>
              <a:t>We need to:</a:t>
            </a:r>
          </a:p>
          <a:p>
            <a:pPr lvl="1"/>
            <a:r>
              <a:rPr lang="en-US" sz="2400" dirty="0" smtClean="0"/>
              <a:t>Create compact apps</a:t>
            </a:r>
            <a:endParaRPr lang="en-US" sz="2400" dirty="0"/>
          </a:p>
        </p:txBody>
      </p:sp>
      <p:pic>
        <p:nvPicPr>
          <p:cNvPr id="4" name="Picture 3" descr="CircusTent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05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13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572000" cy="1295400"/>
          </a:xfrm>
        </p:spPr>
        <p:txBody>
          <a:bodyPr/>
          <a:lstStyle/>
          <a:p>
            <a:r>
              <a:rPr lang="en-US" dirty="0" smtClean="0"/>
              <a:t>These are not the Apps you’re looking for: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3505200"/>
            <a:ext cx="8686800" cy="2667000"/>
          </a:xfrm>
        </p:spPr>
        <p:txBody>
          <a:bodyPr/>
          <a:lstStyle/>
          <a:p>
            <a:r>
              <a:rPr lang="en-US" sz="2400" dirty="0" smtClean="0"/>
              <a:t>Climate most important app</a:t>
            </a:r>
          </a:p>
          <a:p>
            <a:pPr lvl="1"/>
            <a:r>
              <a:rPr lang="en-US" sz="2000" dirty="0" smtClean="0"/>
              <a:t>Nuclear is dead</a:t>
            </a:r>
          </a:p>
          <a:p>
            <a:pPr lvl="1"/>
            <a:r>
              <a:rPr lang="en-US" sz="2000" dirty="0" smtClean="0"/>
              <a:t>Combustion is the problem</a:t>
            </a:r>
          </a:p>
          <a:p>
            <a:pPr lvl="1"/>
            <a:r>
              <a:rPr lang="en-US" sz="2000" dirty="0" smtClean="0"/>
              <a:t>Materials? Meh</a:t>
            </a:r>
          </a:p>
          <a:p>
            <a:pPr lvl="1"/>
            <a:r>
              <a:rPr lang="en-US" sz="2000" dirty="0" err="1" smtClean="0"/>
              <a:t>Astro</a:t>
            </a:r>
            <a:r>
              <a:rPr lang="en-US" sz="2000" dirty="0" smtClean="0"/>
              <a:t>/cosmology, particles, accelerators: seriously?</a:t>
            </a:r>
          </a:p>
          <a:p>
            <a:r>
              <a:rPr lang="en-US" sz="2400" dirty="0" smtClean="0"/>
              <a:t>You want to work with us, don’t be evil, make a difference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5105400" cy="418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209800"/>
            <a:ext cx="1854200" cy="638900"/>
          </a:xfrm>
          <a:prstGeom prst="rect">
            <a:avLst/>
          </a:prstGeom>
        </p:spPr>
      </p:pic>
      <p:pic>
        <p:nvPicPr>
          <p:cNvPr id="7" name="Picture 6" descr="not-the-droi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"/>
            <a:ext cx="3695700" cy="1613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2590800"/>
            <a:ext cx="5243095" cy="487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758" y="2209800"/>
            <a:ext cx="1997242" cy="65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7620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Temperature 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Rising due to Anthropogenic Greenhouse Gases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291" name="Picture 1" descr="NASA-GISSTemp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1322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990600" y="4419600"/>
            <a:ext cx="2118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aseline="0" dirty="0"/>
              <a:t>0.8 degrees </a:t>
            </a:r>
            <a:r>
              <a:rPr lang="en-US" sz="2400" baseline="0" dirty="0" smtClean="0"/>
              <a:t>C</a:t>
            </a:r>
            <a:endParaRPr lang="en-US" sz="2400" baseline="0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55" y="1371600"/>
            <a:ext cx="4606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495800" y="4495800"/>
            <a:ext cx="20579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aseline="0" dirty="0" smtClean="0"/>
              <a:t>Basic relationship:</a:t>
            </a:r>
          </a:p>
          <a:p>
            <a:r>
              <a:rPr lang="en-US" sz="1800" baseline="0" dirty="0" smtClean="0"/>
              <a:t>Fourier </a:t>
            </a:r>
            <a:r>
              <a:rPr lang="en-US" sz="1800" baseline="0" dirty="0"/>
              <a:t>(1824)</a:t>
            </a:r>
          </a:p>
          <a:p>
            <a:r>
              <a:rPr lang="en-US" sz="1800" baseline="0" dirty="0" err="1"/>
              <a:t>Pouillet</a:t>
            </a:r>
            <a:r>
              <a:rPr lang="en-US" sz="1800" baseline="0" dirty="0"/>
              <a:t>(1827)</a:t>
            </a:r>
          </a:p>
          <a:p>
            <a:r>
              <a:rPr lang="en-US" sz="1800" baseline="0" dirty="0"/>
              <a:t>Tyndall (1859)</a:t>
            </a:r>
          </a:p>
          <a:p>
            <a:r>
              <a:rPr lang="en-US" sz="1800" baseline="0" dirty="0"/>
              <a:t>Arrhenius (1896)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477000" y="4648200"/>
            <a:ext cx="2667000" cy="177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Isotopes and inventories: human emissions and land use change</a:t>
            </a:r>
          </a:p>
          <a:p>
            <a:endParaRPr lang="en-US" sz="360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28600" y="5029200"/>
            <a:ext cx="419100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aseline="0" dirty="0" smtClean="0"/>
              <a:t>But </a:t>
            </a:r>
            <a:r>
              <a:rPr lang="en-US" sz="2400" baseline="0" dirty="0" err="1" smtClean="0"/>
              <a:t>Tavg</a:t>
            </a:r>
            <a:r>
              <a:rPr lang="en-US" sz="2400" baseline="0" dirty="0" smtClean="0"/>
              <a:t> is not the only (or even the most important) metric – this </a:t>
            </a:r>
            <a:r>
              <a:rPr lang="en-US" sz="2400" baseline="0" dirty="0" err="1" smtClean="0"/>
              <a:t>ain’t</a:t>
            </a:r>
            <a:r>
              <a:rPr lang="en-US" sz="2400" baseline="0" dirty="0" smtClean="0"/>
              <a:t> QCD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  <p:bldP spid="12292" grpId="0"/>
      <p:bldP spid="7" grpId="0"/>
      <p:bldP spid="7" grpId="1"/>
      <p:bldP spid="8" grpId="0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Rebuttals?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2044700"/>
            <a:ext cx="44450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5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219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Ice Sheets and Sea Level Rise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3886200" cy="5181600"/>
          </a:xfrm>
        </p:spPr>
        <p:txBody>
          <a:bodyPr/>
          <a:lstStyle/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Recent addition to models</a:t>
            </a: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Needed for sea level rise prediction</a:t>
            </a: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6m of sea level rise if Greenland melts, 6m if W. Antarctic ice sheet melts</a:t>
            </a: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Slow melt over 1000 years or more rapid?</a:t>
            </a: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Threshold of no return?</a:t>
            </a: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Small-scale ice sheet dynamics, ocean/ice interaction, disparate timescales</a:t>
            </a:r>
          </a:p>
          <a:p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Gravitation/geodetic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0"/>
            <a:ext cx="26162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12"/>
          <p:cNvSpPr txBox="1">
            <a:spLocks noChangeArrowheads="1"/>
          </p:cNvSpPr>
          <p:nvPr/>
        </p:nvSpPr>
        <p:spPr bwMode="auto">
          <a:xfrm>
            <a:off x="4800600" y="228600"/>
            <a:ext cx="20780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Stephen Leatherman</a:t>
            </a:r>
          </a:p>
        </p:txBody>
      </p:sp>
      <p:sp>
        <p:nvSpPr>
          <p:cNvPr id="49158" name="Text Box 14"/>
          <p:cNvSpPr txBox="1">
            <a:spLocks noChangeArrowheads="1"/>
          </p:cNvSpPr>
          <p:nvPr/>
        </p:nvSpPr>
        <p:spPr bwMode="auto">
          <a:xfrm>
            <a:off x="6096000" y="6487778"/>
            <a:ext cx="2136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Gregory et al. 2004</a:t>
            </a:r>
          </a:p>
        </p:txBody>
      </p:sp>
      <p:pic>
        <p:nvPicPr>
          <p:cNvPr id="9" name="Picture 3" descr="bookerundersea_1509075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2590800" cy="162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C_1117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7000"/>
            <a:ext cx="3429000" cy="22804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800px-八仙水上樂園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52087" r="33075" b="27439"/>
          <a:stretch/>
        </p:blipFill>
        <p:spPr>
          <a:xfrm>
            <a:off x="6172200" y="3200400"/>
            <a:ext cx="1067500" cy="849571"/>
          </a:xfrm>
          <a:prstGeom prst="rect">
            <a:avLst/>
          </a:prstGeom>
        </p:spPr>
      </p:pic>
      <p:pic>
        <p:nvPicPr>
          <p:cNvPr id="4915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2108709" cy="15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20806"/>
            <a:ext cx="1905000" cy="263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867400" cy="685800"/>
          </a:xfrm>
        </p:spPr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Arctic Prediction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4267200" cy="5334000"/>
          </a:xfrm>
        </p:spPr>
        <p:txBody>
          <a:bodyPr/>
          <a:lstStyle/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Polar amplification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Rapid ice loss, feedbacks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Impacts on global weather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Human activities/energy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Infrastructure, coastal erosion, permafrost melt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Resource extraction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Shipping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Security/safety, staging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Ecosystem impacts/mgmt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Arctic, marine mammals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Marine ecosystems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Regime change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Thin ice leads to more variability</a:t>
            </a:r>
            <a:endParaRPr lang="en-US">
              <a:latin typeface="Times New Roman" charset="0"/>
              <a:ea typeface="ＭＳ Ｐゴシック" charset="0"/>
            </a:endParaRPr>
          </a:p>
        </p:txBody>
      </p:sp>
      <p:pic>
        <p:nvPicPr>
          <p:cNvPr id="10243" name="Picture 5" descr="hailer2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196691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Noaa-walrus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10200"/>
            <a:ext cx="134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HMS-Investigator-in-an-18-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2590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1698625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 descr="130101-G-IA651-550-Coast-Guard-overflight-of-Kulluk-aground.jpg.492x0_q85_crop-smar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2768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3"/>
          <p:cNvSpPr txBox="1">
            <a:spLocks noChangeArrowheads="1"/>
          </p:cNvSpPr>
          <p:nvPr/>
        </p:nvSpPr>
        <p:spPr bwMode="auto">
          <a:xfrm>
            <a:off x="3962400" y="2819400"/>
            <a:ext cx="2600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Shell Kulluck Arctic oil rig runs aground in Gulf of Alaska </a:t>
            </a:r>
          </a:p>
          <a:p>
            <a:r>
              <a:rPr lang="en-US" sz="1200"/>
              <a:t>(USCG photo)</a:t>
            </a:r>
          </a:p>
        </p:txBody>
      </p:sp>
      <p:pic>
        <p:nvPicPr>
          <p:cNvPr id="10249" name="Picture 4" descr="_64341107_ship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96386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5"/>
          <p:cNvSpPr txBox="1">
            <a:spLocks noChangeArrowheads="1"/>
          </p:cNvSpPr>
          <p:nvPr/>
        </p:nvSpPr>
        <p:spPr bwMode="auto">
          <a:xfrm>
            <a:off x="7162800" y="3886200"/>
            <a:ext cx="1517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LNG carrier Ob River in winter crossing (with icebreakers)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219200"/>
          </a:xfrm>
        </p:spPr>
        <p:txBody>
          <a:bodyPr/>
          <a:lstStyle/>
          <a:p>
            <a:r>
              <a:rPr lang="en-US" dirty="0" smtClean="0"/>
              <a:t>Sequestration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2" y="1143000"/>
            <a:ext cx="3962400" cy="4114800"/>
          </a:xfrm>
        </p:spPr>
        <p:txBody>
          <a:bodyPr/>
          <a:lstStyle/>
          <a:p>
            <a:r>
              <a:rPr lang="en-US" dirty="0" smtClean="0"/>
              <a:t>Biogeochemical feedbacks</a:t>
            </a:r>
          </a:p>
          <a:p>
            <a:pPr lvl="1"/>
            <a:r>
              <a:rPr lang="en-US" dirty="0" smtClean="0"/>
              <a:t>Carbon/sulfur cycles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ethane</a:t>
            </a:r>
          </a:p>
          <a:p>
            <a:pPr lvl="1"/>
            <a:r>
              <a:rPr lang="en-US" dirty="0" smtClean="0"/>
              <a:t>Nutrient limitation</a:t>
            </a:r>
          </a:p>
          <a:p>
            <a:pPr lvl="1"/>
            <a:r>
              <a:rPr lang="en-US" dirty="0" smtClean="0"/>
              <a:t>Dynamic vegetation</a:t>
            </a:r>
          </a:p>
          <a:p>
            <a:pPr lvl="1"/>
            <a:r>
              <a:rPr lang="en-US" dirty="0" smtClean="0"/>
              <a:t>Ocean/ice ecosystems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POP_Chlorophy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47" y="1143000"/>
            <a:ext cx="5105400" cy="3245949"/>
          </a:xfrm>
          <a:prstGeom prst="rect">
            <a:avLst/>
          </a:prstGeom>
        </p:spPr>
      </p:pic>
      <p:pic>
        <p:nvPicPr>
          <p:cNvPr id="5" name="Picture 4" descr="LandCarbon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92" y="4267200"/>
            <a:ext cx="2883408" cy="2420112"/>
          </a:xfrm>
          <a:prstGeom prst="rect">
            <a:avLst/>
          </a:prstGeom>
        </p:spPr>
      </p:pic>
      <p:pic>
        <p:nvPicPr>
          <p:cNvPr id="6" name="Picture 6" descr="18tree_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248829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43357"/>
            <a:ext cx="2105250" cy="150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219200"/>
          </a:xfrm>
        </p:spPr>
        <p:txBody>
          <a:bodyPr/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5181600" cy="4800600"/>
          </a:xfrm>
        </p:spPr>
        <p:txBody>
          <a:bodyPr/>
          <a:lstStyle/>
          <a:p>
            <a:r>
              <a:rPr lang="en-US" dirty="0" smtClean="0"/>
              <a:t>Cloud/aerosol/radiation </a:t>
            </a:r>
            <a:r>
              <a:rPr lang="en-US" dirty="0" err="1" smtClean="0"/>
              <a:t>feebacks</a:t>
            </a:r>
            <a:endParaRPr lang="en-US" dirty="0" smtClean="0"/>
          </a:p>
          <a:p>
            <a:pPr lvl="1"/>
            <a:r>
              <a:rPr lang="en-US" dirty="0" smtClean="0"/>
              <a:t>Enhance or counter GHGs</a:t>
            </a:r>
          </a:p>
          <a:p>
            <a:r>
              <a:rPr lang="en-US" dirty="0" smtClean="0"/>
              <a:t>Extreme events</a:t>
            </a:r>
          </a:p>
          <a:p>
            <a:pPr lvl="1"/>
            <a:r>
              <a:rPr lang="en-US" dirty="0" smtClean="0"/>
              <a:t>Droughts</a:t>
            </a:r>
          </a:p>
          <a:p>
            <a:pPr lvl="1"/>
            <a:r>
              <a:rPr lang="en-US" dirty="0" smtClean="0"/>
              <a:t>Heat waves</a:t>
            </a:r>
          </a:p>
          <a:p>
            <a:pPr lvl="1"/>
            <a:r>
              <a:rPr lang="en-US" dirty="0" smtClean="0"/>
              <a:t>Severe storms</a:t>
            </a:r>
          </a:p>
          <a:p>
            <a:r>
              <a:rPr lang="en-US" dirty="0" smtClean="0"/>
              <a:t>Interactions with economy, human behavior</a:t>
            </a:r>
            <a:endParaRPr lang="en-US" dirty="0"/>
          </a:p>
        </p:txBody>
      </p:sp>
      <p:pic>
        <p:nvPicPr>
          <p:cNvPr id="4" name="Picture 4" descr="Katr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15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838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Climate is Complex</a:t>
            </a:r>
          </a:p>
        </p:txBody>
      </p:sp>
      <p:pic>
        <p:nvPicPr>
          <p:cNvPr id="19458" name="Picture 2" descr="faq-1-2-fig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724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9"/>
          <p:cNvSpPr txBox="1">
            <a:spLocks noChangeArrowheads="1"/>
          </p:cNvSpPr>
          <p:nvPr/>
        </p:nvSpPr>
        <p:spPr bwMode="auto">
          <a:xfrm>
            <a:off x="457200" y="152400"/>
            <a:ext cx="93503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33CC"/>
                </a:solidFill>
              </a:rPr>
              <a:t>Dynamics</a:t>
            </a:r>
          </a:p>
        </p:txBody>
      </p:sp>
      <p:sp>
        <p:nvSpPr>
          <p:cNvPr id="19460" name="TextBox 20"/>
          <p:cNvSpPr txBox="1">
            <a:spLocks noChangeArrowheads="1"/>
          </p:cNvSpPr>
          <p:nvPr/>
        </p:nvSpPr>
        <p:spPr bwMode="auto">
          <a:xfrm>
            <a:off x="457200" y="381000"/>
            <a:ext cx="7731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33CC"/>
                </a:solidFill>
              </a:rPr>
              <a:t>Physics</a:t>
            </a:r>
          </a:p>
        </p:txBody>
      </p:sp>
      <p:sp>
        <p:nvSpPr>
          <p:cNvPr id="19461" name="TextBox 21"/>
          <p:cNvSpPr txBox="1">
            <a:spLocks noChangeArrowheads="1"/>
          </p:cNvSpPr>
          <p:nvPr/>
        </p:nvSpPr>
        <p:spPr bwMode="auto">
          <a:xfrm>
            <a:off x="7162800" y="457200"/>
            <a:ext cx="16668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33CC"/>
                </a:solidFill>
              </a:rPr>
              <a:t>Human Interactions</a:t>
            </a:r>
          </a:p>
        </p:txBody>
      </p:sp>
      <p:sp>
        <p:nvSpPr>
          <p:cNvPr id="19462" name="TextBox 22"/>
          <p:cNvSpPr txBox="1">
            <a:spLocks noChangeArrowheads="1"/>
          </p:cNvSpPr>
          <p:nvPr/>
        </p:nvSpPr>
        <p:spPr bwMode="auto">
          <a:xfrm>
            <a:off x="7239000" y="152400"/>
            <a:ext cx="144938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33CC"/>
                </a:solidFill>
              </a:rPr>
              <a:t>Biogeochemistry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914400"/>
          </a:xfrm>
        </p:spPr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Climate Models are Tools for:</a:t>
            </a:r>
          </a:p>
        </p:txBody>
      </p:sp>
      <p:pic>
        <p:nvPicPr>
          <p:cNvPr id="23554" name="Picture 3" descr="ModelingTheClimate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63420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ontent Placeholder 4"/>
          <p:cNvSpPr>
            <a:spLocks noGrp="1"/>
          </p:cNvSpPr>
          <p:nvPr>
            <p:ph idx="1"/>
          </p:nvPr>
        </p:nvSpPr>
        <p:spPr>
          <a:xfrm>
            <a:off x="6629400" y="990600"/>
            <a:ext cx="2514600" cy="5486400"/>
          </a:xfrm>
        </p:spPr>
        <p:txBody>
          <a:bodyPr/>
          <a:lstStyle/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Integrating knowledge of climate system</a:t>
            </a:r>
          </a:p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Understanding and quantifying feedbacks</a:t>
            </a:r>
          </a:p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Attributing causes</a:t>
            </a:r>
          </a:p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Projecting future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change</a:t>
            </a:r>
          </a:p>
          <a:p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Mitigation and adaptation</a:t>
            </a: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219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Community Earth System Model</a:t>
            </a:r>
          </a:p>
        </p:txBody>
      </p:sp>
      <p:pic>
        <p:nvPicPr>
          <p:cNvPr id="2662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19954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1638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746125" y="187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>
              <a:latin typeface="Times New Roman" charset="0"/>
            </a:endParaRP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1693863" y="5486400"/>
            <a:ext cx="7953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latin typeface="Times New Roman" charset="0"/>
              </a:rPr>
              <a:t>Ocean</a:t>
            </a:r>
          </a:p>
          <a:p>
            <a:r>
              <a:rPr lang="en-US" sz="2800">
                <a:latin typeface="Times New Roman" charset="0"/>
              </a:rPr>
              <a:t>POP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6081186" y="5638800"/>
            <a:ext cx="912278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Times New Roman" charset="0"/>
              </a:rPr>
              <a:t>Sea</a:t>
            </a:r>
            <a:r>
              <a:rPr lang="en-US" sz="2800" baseline="0" dirty="0" smtClean="0">
                <a:latin typeface="Times New Roman" charset="0"/>
              </a:rPr>
              <a:t> </a:t>
            </a:r>
            <a:r>
              <a:rPr lang="en-US" sz="2800" dirty="0" smtClean="0">
                <a:latin typeface="Times New Roman" charset="0"/>
              </a:rPr>
              <a:t>Ice</a:t>
            </a:r>
            <a:endParaRPr lang="en-US" sz="2800" dirty="0">
              <a:latin typeface="Times New Roman" charset="0"/>
            </a:endParaRPr>
          </a:p>
          <a:p>
            <a:r>
              <a:rPr lang="en-US" sz="2800" dirty="0">
                <a:latin typeface="Times New Roman" charset="0"/>
              </a:rPr>
              <a:t>CICE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0" y="1600200"/>
            <a:ext cx="13541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latin typeface="Times New Roman" charset="0"/>
              </a:rPr>
              <a:t>Atmosphere</a:t>
            </a:r>
          </a:p>
          <a:p>
            <a:r>
              <a:rPr lang="en-US" sz="2800">
                <a:latin typeface="Times New Roman" charset="0"/>
              </a:rPr>
              <a:t>CAM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7435850" y="1524000"/>
            <a:ext cx="70326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latin typeface="Times New Roman" charset="0"/>
              </a:rPr>
              <a:t>Land</a:t>
            </a:r>
          </a:p>
          <a:p>
            <a:r>
              <a:rPr lang="en-US" sz="2800">
                <a:latin typeface="Times New Roman" charset="0"/>
              </a:rPr>
              <a:t>CLM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3733800" y="3200400"/>
            <a:ext cx="1454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latin typeface="Times New Roman" charset="0"/>
              </a:rPr>
              <a:t>Flux Coupler</a:t>
            </a:r>
          </a:p>
        </p:txBody>
      </p:sp>
      <p:cxnSp>
        <p:nvCxnSpPr>
          <p:cNvPr id="26635" name="AutoShape 12"/>
          <p:cNvCxnSpPr>
            <a:cxnSpLocks noChangeShapeType="1"/>
          </p:cNvCxnSpPr>
          <p:nvPr/>
        </p:nvCxnSpPr>
        <p:spPr bwMode="auto">
          <a:xfrm>
            <a:off x="1752600" y="2438400"/>
            <a:ext cx="1371600" cy="838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AutoShape 13"/>
          <p:cNvCxnSpPr>
            <a:cxnSpLocks noChangeShapeType="1"/>
          </p:cNvCxnSpPr>
          <p:nvPr/>
        </p:nvCxnSpPr>
        <p:spPr bwMode="auto">
          <a:xfrm flipH="1" flipV="1">
            <a:off x="1447800" y="2819400"/>
            <a:ext cx="1295400" cy="838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AutoShape 14"/>
          <p:cNvCxnSpPr>
            <a:cxnSpLocks noChangeShapeType="1"/>
          </p:cNvCxnSpPr>
          <p:nvPr/>
        </p:nvCxnSpPr>
        <p:spPr bwMode="auto">
          <a:xfrm flipH="1">
            <a:off x="5562600" y="2514600"/>
            <a:ext cx="1524000" cy="685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8" name="AutoShape 15"/>
          <p:cNvCxnSpPr>
            <a:cxnSpLocks noChangeShapeType="1"/>
          </p:cNvCxnSpPr>
          <p:nvPr/>
        </p:nvCxnSpPr>
        <p:spPr bwMode="auto">
          <a:xfrm flipV="1">
            <a:off x="5715000" y="2895600"/>
            <a:ext cx="1752600" cy="838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9" name="AutoShape 16"/>
          <p:cNvCxnSpPr>
            <a:cxnSpLocks noChangeShapeType="1"/>
          </p:cNvCxnSpPr>
          <p:nvPr/>
        </p:nvCxnSpPr>
        <p:spPr bwMode="auto">
          <a:xfrm flipV="1">
            <a:off x="1676400" y="4191000"/>
            <a:ext cx="1219200" cy="762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0" name="AutoShape 17"/>
          <p:cNvCxnSpPr>
            <a:cxnSpLocks noChangeShapeType="1"/>
            <a:endCxn id="26630" idx="0"/>
          </p:cNvCxnSpPr>
          <p:nvPr/>
        </p:nvCxnSpPr>
        <p:spPr bwMode="auto">
          <a:xfrm rot="10800000" flipV="1">
            <a:off x="2092325" y="4800600"/>
            <a:ext cx="1108075" cy="685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1" name="AutoShape 18"/>
          <p:cNvCxnSpPr>
            <a:cxnSpLocks noChangeShapeType="1"/>
          </p:cNvCxnSpPr>
          <p:nvPr/>
        </p:nvCxnSpPr>
        <p:spPr bwMode="auto">
          <a:xfrm flipH="1" flipV="1">
            <a:off x="5791200" y="4419600"/>
            <a:ext cx="1295400" cy="6096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2" name="AutoShape 19"/>
          <p:cNvCxnSpPr>
            <a:cxnSpLocks noChangeShapeType="1"/>
          </p:cNvCxnSpPr>
          <p:nvPr/>
        </p:nvCxnSpPr>
        <p:spPr bwMode="auto">
          <a:xfrm>
            <a:off x="5638800" y="4953000"/>
            <a:ext cx="990600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1600200" y="2667000"/>
            <a:ext cx="56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 charset="0"/>
              </a:rPr>
              <a:t>Once</a:t>
            </a:r>
          </a:p>
        </p:txBody>
      </p:sp>
      <p:sp>
        <p:nvSpPr>
          <p:cNvPr id="26652" name="Text Box 29"/>
          <p:cNvSpPr txBox="1">
            <a:spLocks noChangeArrowheads="1"/>
          </p:cNvSpPr>
          <p:nvPr/>
        </p:nvSpPr>
        <p:spPr bwMode="auto">
          <a:xfrm>
            <a:off x="1905000" y="4876800"/>
            <a:ext cx="56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 New Roman" charset="0"/>
              </a:rPr>
              <a:t>Once</a:t>
            </a:r>
          </a:p>
        </p:txBody>
      </p:sp>
      <p:sp>
        <p:nvSpPr>
          <p:cNvPr id="26653" name="Text Box 30"/>
          <p:cNvSpPr txBox="1">
            <a:spLocks noChangeArrowheads="1"/>
          </p:cNvSpPr>
          <p:nvPr/>
        </p:nvSpPr>
        <p:spPr bwMode="auto">
          <a:xfrm>
            <a:off x="5638800" y="4648200"/>
            <a:ext cx="56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 charset="0"/>
              </a:rPr>
              <a:t>Once</a:t>
            </a:r>
          </a:p>
        </p:txBody>
      </p:sp>
      <p:sp>
        <p:nvSpPr>
          <p:cNvPr id="26654" name="Text Box 31"/>
          <p:cNvSpPr txBox="1">
            <a:spLocks noChangeArrowheads="1"/>
          </p:cNvSpPr>
          <p:nvPr/>
        </p:nvSpPr>
        <p:spPr bwMode="auto">
          <a:xfrm>
            <a:off x="5638800" y="3124200"/>
            <a:ext cx="56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 New Roman" charset="0"/>
              </a:rPr>
              <a:t>Once</a:t>
            </a:r>
          </a:p>
        </p:txBody>
      </p:sp>
      <p:sp>
        <p:nvSpPr>
          <p:cNvPr id="26655" name="Text Box 32"/>
          <p:cNvSpPr txBox="1">
            <a:spLocks noChangeArrowheads="1"/>
          </p:cNvSpPr>
          <p:nvPr/>
        </p:nvSpPr>
        <p:spPr bwMode="auto">
          <a:xfrm>
            <a:off x="2362200" y="4648200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 New Roman" charset="0"/>
              </a:rPr>
              <a:t>per</a:t>
            </a:r>
          </a:p>
        </p:txBody>
      </p:sp>
      <p:sp>
        <p:nvSpPr>
          <p:cNvPr id="26656" name="Text Box 33"/>
          <p:cNvSpPr txBox="1">
            <a:spLocks noChangeArrowheads="1"/>
          </p:cNvSpPr>
          <p:nvPr/>
        </p:nvSpPr>
        <p:spPr bwMode="auto">
          <a:xfrm>
            <a:off x="6096000" y="4800600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 charset="0"/>
              </a:rPr>
              <a:t>per</a:t>
            </a:r>
          </a:p>
        </p:txBody>
      </p:sp>
      <p:sp>
        <p:nvSpPr>
          <p:cNvPr id="26657" name="Text Box 34"/>
          <p:cNvSpPr txBox="1">
            <a:spLocks noChangeArrowheads="1"/>
          </p:cNvSpPr>
          <p:nvPr/>
        </p:nvSpPr>
        <p:spPr bwMode="auto">
          <a:xfrm>
            <a:off x="6172200" y="2895600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 New Roman" charset="0"/>
              </a:rPr>
              <a:t>per</a:t>
            </a:r>
          </a:p>
        </p:txBody>
      </p:sp>
      <p:sp>
        <p:nvSpPr>
          <p:cNvPr id="26658" name="Text Box 35"/>
          <p:cNvSpPr txBox="1">
            <a:spLocks noChangeArrowheads="1"/>
          </p:cNvSpPr>
          <p:nvPr/>
        </p:nvSpPr>
        <p:spPr bwMode="auto">
          <a:xfrm>
            <a:off x="2057400" y="2895600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 New Roman" charset="0"/>
              </a:rPr>
              <a:t>per</a:t>
            </a:r>
          </a:p>
        </p:txBody>
      </p:sp>
      <p:sp>
        <p:nvSpPr>
          <p:cNvPr id="26659" name="Text Box 36"/>
          <p:cNvSpPr txBox="1">
            <a:spLocks noChangeArrowheads="1"/>
          </p:cNvSpPr>
          <p:nvPr/>
        </p:nvSpPr>
        <p:spPr bwMode="auto">
          <a:xfrm>
            <a:off x="2667000" y="4419600"/>
            <a:ext cx="44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 New Roman" charset="0"/>
              </a:rPr>
              <a:t>day</a:t>
            </a:r>
          </a:p>
        </p:txBody>
      </p:sp>
      <p:sp>
        <p:nvSpPr>
          <p:cNvPr id="26660" name="Text Box 37"/>
          <p:cNvSpPr txBox="1">
            <a:spLocks noChangeArrowheads="1"/>
          </p:cNvSpPr>
          <p:nvPr/>
        </p:nvSpPr>
        <p:spPr bwMode="auto">
          <a:xfrm>
            <a:off x="6477000" y="5029200"/>
            <a:ext cx="509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 charset="0"/>
              </a:rPr>
              <a:t>hour</a:t>
            </a:r>
          </a:p>
        </p:txBody>
      </p:sp>
      <p:sp>
        <p:nvSpPr>
          <p:cNvPr id="26661" name="Text Box 38"/>
          <p:cNvSpPr txBox="1">
            <a:spLocks noChangeArrowheads="1"/>
          </p:cNvSpPr>
          <p:nvPr/>
        </p:nvSpPr>
        <p:spPr bwMode="auto">
          <a:xfrm>
            <a:off x="6553200" y="2743200"/>
            <a:ext cx="509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 New Roman" charset="0"/>
              </a:rPr>
              <a:t>hour</a:t>
            </a:r>
          </a:p>
        </p:txBody>
      </p:sp>
      <p:sp>
        <p:nvSpPr>
          <p:cNvPr id="26662" name="Text Box 39"/>
          <p:cNvSpPr txBox="1">
            <a:spLocks noChangeArrowheads="1"/>
          </p:cNvSpPr>
          <p:nvPr/>
        </p:nvSpPr>
        <p:spPr bwMode="auto">
          <a:xfrm>
            <a:off x="2362200" y="3124200"/>
            <a:ext cx="509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 New Roman" charset="0"/>
              </a:rPr>
              <a:t>hour</a:t>
            </a:r>
          </a:p>
        </p:txBody>
      </p:sp>
      <p:sp>
        <p:nvSpPr>
          <p:cNvPr id="26663" name="Text Box 40"/>
          <p:cNvSpPr txBox="1">
            <a:spLocks noChangeArrowheads="1"/>
          </p:cNvSpPr>
          <p:nvPr/>
        </p:nvSpPr>
        <p:spPr bwMode="auto">
          <a:xfrm>
            <a:off x="3352800" y="1371600"/>
            <a:ext cx="2171719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aseline="0" dirty="0"/>
              <a:t>NSF/DOE</a:t>
            </a:r>
          </a:p>
          <a:p>
            <a:r>
              <a:rPr lang="en-US" sz="2000" baseline="0" dirty="0"/>
              <a:t>300+ </a:t>
            </a:r>
            <a:r>
              <a:rPr lang="en-US" sz="2000" baseline="0" dirty="0" smtClean="0"/>
              <a:t>Participants</a:t>
            </a:r>
          </a:p>
          <a:p>
            <a:r>
              <a:rPr lang="en-US" sz="2000" baseline="0" dirty="0" smtClean="0"/>
              <a:t>Million lines code</a:t>
            </a:r>
            <a:endParaRPr lang="en-US" sz="2000" baseline="0" dirty="0"/>
          </a:p>
        </p:txBody>
      </p:sp>
      <p:cxnSp>
        <p:nvCxnSpPr>
          <p:cNvPr id="41" name="AutoShape 19"/>
          <p:cNvCxnSpPr>
            <a:cxnSpLocks noChangeShapeType="1"/>
          </p:cNvCxnSpPr>
          <p:nvPr/>
        </p:nvCxnSpPr>
        <p:spPr bwMode="auto">
          <a:xfrm>
            <a:off x="4191000" y="4800600"/>
            <a:ext cx="0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18"/>
          <p:cNvCxnSpPr>
            <a:cxnSpLocks noChangeShapeType="1"/>
          </p:cNvCxnSpPr>
          <p:nvPr/>
        </p:nvCxnSpPr>
        <p:spPr bwMode="auto">
          <a:xfrm flipV="1">
            <a:off x="4876800" y="4800600"/>
            <a:ext cx="0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4267200" y="4724400"/>
            <a:ext cx="56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 charset="0"/>
              </a:rPr>
              <a:t>Once</a:t>
            </a:r>
          </a:p>
        </p:txBody>
      </p:sp>
      <p:sp>
        <p:nvSpPr>
          <p:cNvPr id="47" name="Text Box 33"/>
          <p:cNvSpPr txBox="1">
            <a:spLocks noChangeArrowheads="1"/>
          </p:cNvSpPr>
          <p:nvPr/>
        </p:nvSpPr>
        <p:spPr bwMode="auto">
          <a:xfrm>
            <a:off x="4343400" y="4876800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 charset="0"/>
              </a:rPr>
              <a:t>per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4343400" y="5105400"/>
            <a:ext cx="456566" cy="23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Times New Roman" charset="0"/>
              </a:rPr>
              <a:t>Year?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4021364" y="5334000"/>
            <a:ext cx="1069524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Times New Roman" charset="0"/>
              </a:rPr>
              <a:t>Ice Sheet</a:t>
            </a:r>
            <a:endParaRPr lang="en-US" sz="2800" dirty="0">
              <a:latin typeface="Times New Roman" charset="0"/>
            </a:endParaRPr>
          </a:p>
          <a:p>
            <a:r>
              <a:rPr lang="en-US" sz="2800" dirty="0" smtClean="0">
                <a:latin typeface="Times New Roman" charset="0"/>
              </a:rPr>
              <a:t>CISM</a:t>
            </a:r>
            <a:endParaRPr lang="en-US" sz="2800" dirty="0">
              <a:latin typeface="Times New Roman" charset="0"/>
            </a:endParaRPr>
          </a:p>
        </p:txBody>
      </p:sp>
      <p:pic>
        <p:nvPicPr>
          <p:cNvPr id="50" name="Picture 1" descr="searise-123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858319"/>
            <a:ext cx="1981199" cy="96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orldc.ppt - World">
  <a:themeElements>
    <a:clrScheme name="">
      <a:dk1>
        <a:srgbClr val="000000"/>
      </a:dk1>
      <a:lt1>
        <a:srgbClr val="80FFC1"/>
      </a:lt1>
      <a:dk2>
        <a:srgbClr val="008A84"/>
      </a:dk2>
      <a:lt2>
        <a:srgbClr val="FFFFFF"/>
      </a:lt2>
      <a:accent1>
        <a:srgbClr val="618FFD"/>
      </a:accent1>
      <a:accent2>
        <a:srgbClr val="FAFD00"/>
      </a:accent2>
      <a:accent3>
        <a:srgbClr val="C0FFDD"/>
      </a:accent3>
      <a:accent4>
        <a:srgbClr val="000000"/>
      </a:accent4>
      <a:accent5>
        <a:srgbClr val="B7C6FE"/>
      </a:accent5>
      <a:accent6>
        <a:srgbClr val="E3E500"/>
      </a:accent6>
      <a:hlink>
        <a:srgbClr val="00FFFF"/>
      </a:hlink>
      <a:folHlink>
        <a:srgbClr val="8CF4EA"/>
      </a:folHlink>
    </a:clrScheme>
    <a:fontScheme name="worldc.ppt - World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worldc.ppt - Worl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c.ppt - Worl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19024</TotalTime>
  <Pages>3</Pages>
  <Words>1034</Words>
  <Application>Microsoft Macintosh PowerPoint</Application>
  <PresentationFormat>Letter Paper (8.5x11 in)</PresentationFormat>
  <Paragraphs>225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worldc.ppt - World</vt:lpstr>
      <vt:lpstr>Climate Science: The Most Important DOE App for X Stack</vt:lpstr>
      <vt:lpstr>Temperature is Rising due to Anthropogenic Greenhouse Gases</vt:lpstr>
      <vt:lpstr>Ice Sheets and Sea Level Rise</vt:lpstr>
      <vt:lpstr>Arctic Prediction</vt:lpstr>
      <vt:lpstr>Sequestration</vt:lpstr>
      <vt:lpstr>Others</vt:lpstr>
      <vt:lpstr>Climate is Complex</vt:lpstr>
      <vt:lpstr>Climate Models are Tools for:</vt:lpstr>
      <vt:lpstr>Community Earth System Model</vt:lpstr>
      <vt:lpstr>Global Climate Models</vt:lpstr>
      <vt:lpstr>Climate Model Characteristics</vt:lpstr>
      <vt:lpstr>Policy-relevant</vt:lpstr>
      <vt:lpstr>Validation of Ocean Models using Integrated Testbed (VOMIT)</vt:lpstr>
      <vt:lpstr>Community Model</vt:lpstr>
      <vt:lpstr>Exascale Challenges</vt:lpstr>
      <vt:lpstr>Priorities</vt:lpstr>
      <vt:lpstr>POP for GPUs/Titan, Moonlight</vt:lpstr>
      <vt:lpstr>Climate and X-Stack</vt:lpstr>
      <vt:lpstr>These are not the Apps you’re looking for:</vt:lpstr>
      <vt:lpstr>Rebuttals?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 status</dc:title>
  <dc:subject/>
  <dc:creator>Philip Jones</dc:creator>
  <cp:keywords/>
  <dc:description/>
  <cp:lastModifiedBy>Philip Jones</cp:lastModifiedBy>
  <cp:revision>267</cp:revision>
  <cp:lastPrinted>2013-02-01T20:15:15Z</cp:lastPrinted>
  <dcterms:created xsi:type="dcterms:W3CDTF">2010-06-02T16:26:03Z</dcterms:created>
  <dcterms:modified xsi:type="dcterms:W3CDTF">2013-03-21T10:05:08Z</dcterms:modified>
</cp:coreProperties>
</file>