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72" r:id="rId3"/>
  </p:sldMasterIdLst>
  <p:notesMasterIdLst>
    <p:notesMasterId r:id="rId12"/>
  </p:notesMasterIdLst>
  <p:handoutMasterIdLst>
    <p:handoutMasterId r:id="rId13"/>
  </p:handoutMasterIdLst>
  <p:sldIdLst>
    <p:sldId id="256" r:id="rId4"/>
    <p:sldId id="308" r:id="rId5"/>
    <p:sldId id="286" r:id="rId6"/>
    <p:sldId id="284" r:id="rId7"/>
    <p:sldId id="293" r:id="rId8"/>
    <p:sldId id="313" r:id="rId9"/>
    <p:sldId id="314" r:id="rId10"/>
    <p:sldId id="31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F9933"/>
    <a:srgbClr val="FF0066"/>
    <a:srgbClr val="008000"/>
    <a:srgbClr val="0066FF"/>
    <a:srgbClr val="94C4FA"/>
    <a:srgbClr val="CCFF99"/>
    <a:srgbClr val="FFFFCC"/>
    <a:srgbClr val="FFFF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 autoAdjust="0"/>
    <p:restoredTop sz="90809" autoAdjust="0"/>
  </p:normalViewPr>
  <p:slideViewPr>
    <p:cSldViewPr>
      <p:cViewPr>
        <p:scale>
          <a:sx n="83" d="100"/>
          <a:sy n="83" d="100"/>
        </p:scale>
        <p:origin x="-1360" y="-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5A6ED3-FA18-43AB-A420-FBFD7FB06378}" type="datetimeFigureOut">
              <a:rPr lang="en-US" smtClean="0"/>
              <a:pPr/>
              <a:t>5/28/14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FA287-7BD2-409D-B483-274564662E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9974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4FC8AE1-D9F1-4088-A66D-8BBCDAC8ED01}" type="datetimeFigureOut">
              <a:rPr lang="en-US" smtClean="0"/>
              <a:pPr/>
              <a:t>5/28/14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B81139E-D2D9-462D-94C3-80D3EC08B7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4778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1139E-D2D9-462D-94C3-80D3EC08B73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584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1139E-D2D9-462D-94C3-80D3EC08B73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584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organizing committee was</a:t>
            </a:r>
            <a:r>
              <a:rPr lang="en-US" baseline="0" dirty="0" smtClean="0"/>
              <a:t> essential to this meeting. Organizing the parallel sessions and the technology marketplace sessions was brilliantly accomplished and in record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1139E-D2D9-462D-94C3-80D3EC08B7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31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r>
              <a:rPr lang="en-US" baseline="0" dirty="0" smtClean="0"/>
              <a:t> of the complete X-Stack portfolio of project</a:t>
            </a:r>
          </a:p>
          <a:p>
            <a:r>
              <a:rPr lang="en-US" baseline="0" dirty="0" smtClean="0"/>
              <a:t>Partial review of the coordinating portfolio: </a:t>
            </a:r>
          </a:p>
          <a:p>
            <a:r>
              <a:rPr lang="en-US" baseline="0" dirty="0" smtClean="0"/>
              <a:t>	some of the projects awarded in the architecture and software stack funding opportunities (FOA 255, 257), </a:t>
            </a:r>
          </a:p>
          <a:p>
            <a:r>
              <a:rPr lang="en-US" baseline="0" dirty="0" smtClean="0"/>
              <a:t>	execution models projects, </a:t>
            </a:r>
          </a:p>
          <a:p>
            <a:r>
              <a:rPr lang="en-US" baseline="0" dirty="0" smtClean="0"/>
              <a:t>	adapting MPI to Exascale, </a:t>
            </a:r>
          </a:p>
          <a:p>
            <a:r>
              <a:rPr lang="en-US" baseline="0" dirty="0" smtClean="0"/>
              <a:t>	computing architecture laboratory,</a:t>
            </a:r>
          </a:p>
          <a:p>
            <a:r>
              <a:rPr lang="en-US" baseline="0" dirty="0" smtClean="0"/>
              <a:t>	beyond simulation and modeling, and</a:t>
            </a:r>
          </a:p>
          <a:p>
            <a:r>
              <a:rPr lang="en-US" baseline="0" dirty="0" smtClean="0"/>
              <a:t>	Fast Forward</a:t>
            </a:r>
          </a:p>
          <a:p>
            <a:r>
              <a:rPr lang="en-US" baseline="0" dirty="0" smtClean="0"/>
              <a:t>We want to discuss the extended X-Stack puzzle going forward:  </a:t>
            </a:r>
          </a:p>
          <a:p>
            <a:r>
              <a:rPr lang="en-US" baseline="0" dirty="0" smtClean="0"/>
              <a:t>	how do these elements connect, </a:t>
            </a:r>
          </a:p>
          <a:p>
            <a:r>
              <a:rPr lang="en-US" baseline="0" dirty="0" smtClean="0"/>
              <a:t>	how can we leverage investments going forward.</a:t>
            </a:r>
          </a:p>
          <a:p>
            <a:r>
              <a:rPr lang="en-US" baseline="0" dirty="0" smtClean="0"/>
              <a:t>	</a:t>
            </a:r>
          </a:p>
          <a:p>
            <a:r>
              <a:rPr lang="en-US" baseline="0" dirty="0" smtClean="0"/>
              <a:t>We also want to look at the big picture: what is our vision for X-Stack? </a:t>
            </a:r>
          </a:p>
          <a:p>
            <a:r>
              <a:rPr lang="en-US" baseline="0" dirty="0" smtClean="0"/>
              <a:t>	Can we come up with an architecture? </a:t>
            </a:r>
          </a:p>
          <a:p>
            <a:r>
              <a:rPr lang="en-US" baseline="0" dirty="0" smtClean="0"/>
              <a:t>	Can we detail interfaces?</a:t>
            </a:r>
          </a:p>
          <a:p>
            <a:r>
              <a:rPr lang="en-US" baseline="0" dirty="0" smtClean="0"/>
              <a:t>	We made some progress to date on mapping project goals to the vision and identifying gaps. </a:t>
            </a:r>
          </a:p>
          <a:p>
            <a:r>
              <a:rPr lang="en-US" baseline="0" dirty="0" smtClean="0"/>
              <a:t>	We want to revisit the mapping, and want to check on our perception of gaps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1139E-D2D9-462D-94C3-80D3EC08B7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3159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I am showing here the coordinating projects that are represented</a:t>
            </a:r>
            <a:r>
              <a:rPr lang="en-US" sz="2000" baseline="0" dirty="0" smtClean="0"/>
              <a:t> at this meeting and that are under my management, with the exception of FOX, which is under Lucy’s management. 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 A number of other projects certainly coordinate with these, such as a few more in the original x-stack portfolio, the storage portfolio,  and the data management and visualization projects, but we didn’t have time or space to organize their participation at this meeting.  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Today we will hear about CoDEX and Data Movement Dominates, Execution Models, BSM, and ZettaBricks</a:t>
            </a:r>
          </a:p>
          <a:p>
            <a:r>
              <a:rPr lang="en-US" sz="2000" baseline="0" dirty="0" smtClean="0"/>
              <a:t>We will close with a presentation on What is Next for Programming Environments</a:t>
            </a:r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1139E-D2D9-462D-94C3-80D3EC08B7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895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endParaRPr lang="en-US" sz="1200" b="0" dirty="0" smtClean="0">
              <a:solidFill>
                <a:srgbClr val="8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76AB9F-E5C9-4608-9F73-211D270AC9B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88F80-4994-4DD0-9C5C-1715F9A1D09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786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649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DE15-E2EB-3043-9C9A-872CA5183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714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DE15-E2EB-3043-9C9A-872CA5183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46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DE15-E2EB-3043-9C9A-872CA5183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654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DE15-E2EB-3043-9C9A-872CA5183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141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DE15-E2EB-3043-9C9A-872CA5183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954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DE15-E2EB-3043-9C9A-872CA5183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02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DE15-E2EB-3043-9C9A-872CA5183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514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DE15-E2EB-3043-9C9A-872CA5183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777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DE15-E2EB-3043-9C9A-872CA5183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646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DE15-E2EB-3043-9C9A-872CA5183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3991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DE15-E2EB-3043-9C9A-872CA5183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609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C8AA1-34D6-7944-8CD3-6609C9186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4814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C8AA1-34D6-7944-8CD3-6609C9186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1445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C8AA1-34D6-7944-8CD3-6609C9186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3444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C8AA1-34D6-7944-8CD3-6609C9186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3296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C8AA1-34D6-7944-8CD3-6609C9186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1829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C8AA1-34D6-7944-8CD3-6609C9186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72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C8AA1-34D6-7944-8CD3-6609C9186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9381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C8AA1-34D6-7944-8CD3-6609C9186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3374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C8AA1-34D6-7944-8CD3-6609C9186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0943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C8AA1-34D6-7944-8CD3-6609C9186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3140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C8AA1-34D6-7944-8CD3-6609C9186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287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153400" cy="7318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3" descr="image1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3124200" cy="52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4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4DE15-E2EB-3043-9C9A-872CA51832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563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C8AA1-34D6-7944-8CD3-6609C9186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0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6.jpeg"/><Relationship Id="rId5" Type="http://schemas.openxmlformats.org/officeDocument/2006/relationships/image" Target="../media/image3.png"/><Relationship Id="rId6" Type="http://schemas.openxmlformats.org/officeDocument/2006/relationships/image" Target="../media/image4.jpeg"/><Relationship Id="rId7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3.png"/><Relationship Id="rId5" Type="http://schemas.openxmlformats.org/officeDocument/2006/relationships/image" Target="../media/image4.jpeg"/><Relationship Id="rId6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3.png"/><Relationship Id="rId5" Type="http://schemas.openxmlformats.org/officeDocument/2006/relationships/image" Target="../media/image4.jpeg"/><Relationship Id="rId6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5" Type="http://schemas.openxmlformats.org/officeDocument/2006/relationships/image" Target="../media/image11.gif"/><Relationship Id="rId6" Type="http://schemas.openxmlformats.org/officeDocument/2006/relationships/image" Target="../media/image12.gif"/><Relationship Id="rId7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645490"/>
            <a:ext cx="7848600" cy="2152650"/>
          </a:xfrm>
        </p:spPr>
        <p:txBody>
          <a:bodyPr>
            <a:noAutofit/>
          </a:bodyPr>
          <a:lstStyle/>
          <a:p>
            <a:r>
              <a:rPr lang="en-US" sz="3600" dirty="0" smtClean="0"/>
              <a:t>X-Stack</a:t>
            </a:r>
            <a:r>
              <a:rPr lang="en-US" sz="3600" dirty="0"/>
              <a:t> </a:t>
            </a:r>
            <a:r>
              <a:rPr lang="en-US" sz="3600" dirty="0" smtClean="0"/>
              <a:t> PI and Coordination Meeting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083889"/>
            <a:ext cx="6400800" cy="1752600"/>
          </a:xfrm>
        </p:spPr>
        <p:txBody>
          <a:bodyPr/>
          <a:lstStyle/>
          <a:p>
            <a:r>
              <a:rPr lang="en-US" dirty="0" smtClean="0"/>
              <a:t>Sonia R. Sachs</a:t>
            </a:r>
          </a:p>
          <a:p>
            <a:r>
              <a:rPr lang="en-US" dirty="0" smtClean="0"/>
              <a:t>May 28, 2014</a:t>
            </a:r>
          </a:p>
          <a:p>
            <a:endParaRPr lang="en-US" dirty="0" smtClean="0"/>
          </a:p>
        </p:txBody>
      </p:sp>
      <p:pic>
        <p:nvPicPr>
          <p:cNvPr id="5" name="Picture 3" descr="image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6098233" cy="102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cxnSp>
        <p:nvCxnSpPr>
          <p:cNvPr id="29" name="Straight Connector 28"/>
          <p:cNvCxnSpPr/>
          <p:nvPr/>
        </p:nvCxnSpPr>
        <p:spPr>
          <a:xfrm>
            <a:off x="0" y="1295400"/>
            <a:ext cx="9144000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0" y="3048000"/>
            <a:ext cx="9144000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685800" y="1295400"/>
            <a:ext cx="7818557" cy="2244783"/>
            <a:chOff x="487243" y="1295399"/>
            <a:chExt cx="7818557" cy="2244783"/>
          </a:xfrm>
        </p:grpSpPr>
        <p:pic>
          <p:nvPicPr>
            <p:cNvPr id="15" name="Picture 4" descr="programming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400" y="1295400"/>
              <a:ext cx="1832294" cy="1752601"/>
            </a:xfrm>
            <a:prstGeom prst="rect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16" name="Picture 5" descr="mess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243" y="1295399"/>
              <a:ext cx="1764891" cy="1752601"/>
            </a:xfrm>
            <a:prstGeom prst="rect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19" name="Rectangle 7"/>
            <p:cNvSpPr>
              <a:spLocks/>
            </p:cNvSpPr>
            <p:nvPr/>
          </p:nvSpPr>
          <p:spPr bwMode="auto">
            <a:xfrm>
              <a:off x="685800" y="3048000"/>
              <a:ext cx="1473200" cy="4159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9593" tIns="55994" rIns="89593" bIns="55994"/>
            <a:lstStyle/>
            <a:p>
              <a:pPr algn="l" defTabSz="447332">
                <a:defRPr/>
              </a:pPr>
              <a:r>
                <a:rPr lang="en-US" sz="1600" dirty="0">
                  <a:latin typeface="Helvetica" charset="0"/>
                  <a:cs typeface="Helvetica" charset="0"/>
                  <a:sym typeface="Helvetica" charset="0"/>
                </a:rPr>
                <a:t>Parallelism</a:t>
              </a:r>
              <a:endParaRPr lang="en-US" sz="1600" dirty="0">
                <a:cs typeface="Helvetica Light" charset="0"/>
              </a:endParaRPr>
            </a:p>
          </p:txBody>
        </p:sp>
        <p:pic>
          <p:nvPicPr>
            <p:cNvPr id="17" name="Picture 6" descr="dataMovement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1295400"/>
              <a:ext cx="2030537" cy="1728606"/>
            </a:xfrm>
            <a:prstGeom prst="rect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18" name="Picture 2" descr="old_faithful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0" y="1295400"/>
              <a:ext cx="2133600" cy="17232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8" name="Rectangle 7"/>
            <p:cNvSpPr>
              <a:spLocks/>
            </p:cNvSpPr>
            <p:nvPr/>
          </p:nvSpPr>
          <p:spPr bwMode="auto">
            <a:xfrm>
              <a:off x="2438400" y="3048000"/>
              <a:ext cx="1752600" cy="492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9593" tIns="55994" rIns="89593" bIns="55994"/>
            <a:lstStyle/>
            <a:p>
              <a:pPr algn="l" defTabSz="447332">
                <a:defRPr/>
              </a:pPr>
              <a:r>
                <a:rPr lang="en-US" sz="1600" dirty="0" smtClean="0">
                  <a:latin typeface="Helvetica" charset="0"/>
                  <a:cs typeface="Helvetica" charset="0"/>
                  <a:sym typeface="Helvetica" charset="0"/>
                </a:rPr>
                <a:t>Data Movement</a:t>
              </a:r>
              <a:endParaRPr lang="en-US" sz="1600" dirty="0">
                <a:cs typeface="Helvetica Light" charset="0"/>
              </a:endParaRPr>
            </a:p>
          </p:txBody>
        </p:sp>
        <p:sp>
          <p:nvSpPr>
            <p:cNvPr id="39" name="Rectangle 7"/>
            <p:cNvSpPr>
              <a:spLocks/>
            </p:cNvSpPr>
            <p:nvPr/>
          </p:nvSpPr>
          <p:spPr bwMode="auto">
            <a:xfrm>
              <a:off x="4343400" y="3048000"/>
              <a:ext cx="1828800" cy="4159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9593" tIns="55994" rIns="89593" bIns="55994"/>
            <a:lstStyle/>
            <a:p>
              <a:pPr algn="l" defTabSz="447332">
                <a:defRPr/>
              </a:pPr>
              <a:r>
                <a:rPr lang="en-US" sz="1600" dirty="0" smtClean="0">
                  <a:latin typeface="Helvetica" charset="0"/>
                  <a:cs typeface="Helvetica" charset="0"/>
                  <a:sym typeface="Helvetica" charset="0"/>
                </a:rPr>
                <a:t>Programmability</a:t>
              </a:r>
              <a:endParaRPr lang="en-US" sz="1600" dirty="0">
                <a:cs typeface="Helvetica Light" charset="0"/>
              </a:endParaRPr>
            </a:p>
          </p:txBody>
        </p:sp>
        <p:sp>
          <p:nvSpPr>
            <p:cNvPr id="40" name="Rectangle 7"/>
            <p:cNvSpPr>
              <a:spLocks/>
            </p:cNvSpPr>
            <p:nvPr/>
          </p:nvSpPr>
          <p:spPr bwMode="auto">
            <a:xfrm>
              <a:off x="6705600" y="3048000"/>
              <a:ext cx="1473200" cy="4159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9593" tIns="55994" rIns="89593" bIns="55994"/>
            <a:lstStyle/>
            <a:p>
              <a:pPr algn="l" defTabSz="447332">
                <a:defRPr/>
              </a:pPr>
              <a:r>
                <a:rPr lang="en-US" sz="1600" dirty="0" smtClean="0">
                  <a:latin typeface="Helvetica" charset="0"/>
                  <a:cs typeface="Helvetica" charset="0"/>
                  <a:sym typeface="Helvetica" charset="0"/>
                </a:rPr>
                <a:t>Resiliency</a:t>
              </a:r>
              <a:endParaRPr lang="en-US" sz="1600" dirty="0">
                <a:cs typeface="Helvetica Light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image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6098233" cy="102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0" y="1295400"/>
            <a:ext cx="9144000" cy="1676401"/>
            <a:chOff x="0" y="1295400"/>
            <a:chExt cx="9144000" cy="1676401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0" y="1295400"/>
              <a:ext cx="9144000" cy="0"/>
            </a:xfrm>
            <a:prstGeom prst="line">
              <a:avLst/>
            </a:prstGeom>
            <a:ln w="571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0" y="2604239"/>
              <a:ext cx="9144000" cy="0"/>
            </a:xfrm>
            <a:prstGeom prst="line">
              <a:avLst/>
            </a:prstGeom>
            <a:ln w="571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2"/>
            <p:cNvGrpSpPr/>
            <p:nvPr/>
          </p:nvGrpSpPr>
          <p:grpSpPr>
            <a:xfrm>
              <a:off x="685800" y="1295400"/>
              <a:ext cx="7818557" cy="1676401"/>
              <a:chOff x="487243" y="1295399"/>
              <a:chExt cx="7818557" cy="1676401"/>
            </a:xfrm>
          </p:grpSpPr>
          <p:pic>
            <p:nvPicPr>
              <p:cNvPr id="15" name="Picture 4" descr="programming.jp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43400" y="1295400"/>
                <a:ext cx="1832294" cy="130884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</p:pic>
          <p:pic>
            <p:nvPicPr>
              <p:cNvPr id="16" name="Picture 5" descr="mess.pn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7243" y="1295399"/>
                <a:ext cx="1764891" cy="130884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</p:pic>
          <p:sp>
            <p:nvSpPr>
              <p:cNvPr id="19" name="Rectangle 7"/>
              <p:cNvSpPr>
                <a:spLocks/>
              </p:cNvSpPr>
              <p:nvPr/>
            </p:nvSpPr>
            <p:spPr bwMode="auto">
              <a:xfrm>
                <a:off x="685800" y="2604239"/>
                <a:ext cx="1473200" cy="310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89593" tIns="55994" rIns="89593" bIns="55994"/>
              <a:lstStyle/>
              <a:p>
                <a:pPr algn="l" defTabSz="447332">
                  <a:defRPr/>
                </a:pPr>
                <a:r>
                  <a:rPr lang="en-US" sz="1600" dirty="0">
                    <a:latin typeface="Helvetica" charset="0"/>
                    <a:cs typeface="Helvetica" charset="0"/>
                    <a:sym typeface="Helvetica" charset="0"/>
                  </a:rPr>
                  <a:t>Parallelism</a:t>
                </a:r>
                <a:endParaRPr lang="en-US" sz="1600" dirty="0">
                  <a:cs typeface="Helvetica Light" charset="0"/>
                </a:endParaRPr>
              </a:p>
            </p:txBody>
          </p:sp>
          <p:pic>
            <p:nvPicPr>
              <p:cNvPr id="17" name="Picture 6" descr="dataMovement.jpg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6000" y="1295400"/>
                <a:ext cx="2030537" cy="1290921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</p:pic>
          <p:pic>
            <p:nvPicPr>
              <p:cNvPr id="18" name="Picture 2" descr="old_faithful.jpg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72200" y="1295400"/>
                <a:ext cx="2133600" cy="12869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8" name="Rectangle 7"/>
              <p:cNvSpPr>
                <a:spLocks/>
              </p:cNvSpPr>
              <p:nvPr/>
            </p:nvSpPr>
            <p:spPr bwMode="auto">
              <a:xfrm>
                <a:off x="2438400" y="2604239"/>
                <a:ext cx="1752600" cy="3675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89593" tIns="55994" rIns="89593" bIns="55994"/>
              <a:lstStyle/>
              <a:p>
                <a:pPr algn="l" defTabSz="447332">
                  <a:defRPr/>
                </a:pPr>
                <a:r>
                  <a:rPr lang="en-US" sz="1600" dirty="0" smtClean="0">
                    <a:latin typeface="Helvetica" charset="0"/>
                    <a:cs typeface="Helvetica" charset="0"/>
                    <a:sym typeface="Helvetica" charset="0"/>
                  </a:rPr>
                  <a:t>Data Movement</a:t>
                </a:r>
                <a:endParaRPr lang="en-US" sz="1600" dirty="0">
                  <a:cs typeface="Helvetica Light" charset="0"/>
                </a:endParaRPr>
              </a:p>
            </p:txBody>
          </p:sp>
          <p:sp>
            <p:nvSpPr>
              <p:cNvPr id="39" name="Rectangle 7"/>
              <p:cNvSpPr>
                <a:spLocks/>
              </p:cNvSpPr>
              <p:nvPr/>
            </p:nvSpPr>
            <p:spPr bwMode="auto">
              <a:xfrm>
                <a:off x="4343400" y="2604239"/>
                <a:ext cx="1828800" cy="310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89593" tIns="55994" rIns="89593" bIns="55994"/>
              <a:lstStyle/>
              <a:p>
                <a:pPr algn="l" defTabSz="447332">
                  <a:defRPr/>
                </a:pPr>
                <a:r>
                  <a:rPr lang="en-US" sz="1600" dirty="0" smtClean="0">
                    <a:latin typeface="Helvetica" charset="0"/>
                    <a:cs typeface="Helvetica" charset="0"/>
                    <a:sym typeface="Helvetica" charset="0"/>
                  </a:rPr>
                  <a:t>Programmability</a:t>
                </a:r>
                <a:endParaRPr lang="en-US" sz="1600" dirty="0">
                  <a:cs typeface="Helvetica Light" charset="0"/>
                </a:endParaRPr>
              </a:p>
            </p:txBody>
          </p:sp>
          <p:sp>
            <p:nvSpPr>
              <p:cNvPr id="40" name="Rectangle 7"/>
              <p:cNvSpPr>
                <a:spLocks/>
              </p:cNvSpPr>
              <p:nvPr/>
            </p:nvSpPr>
            <p:spPr bwMode="auto">
              <a:xfrm>
                <a:off x="6705600" y="2604239"/>
                <a:ext cx="1473200" cy="310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89593" tIns="55994" rIns="89593" bIns="55994"/>
              <a:lstStyle/>
              <a:p>
                <a:pPr algn="l" defTabSz="447332">
                  <a:defRPr/>
                </a:pPr>
                <a:r>
                  <a:rPr lang="en-US" sz="1600" dirty="0" smtClean="0">
                    <a:latin typeface="Helvetica" charset="0"/>
                    <a:cs typeface="Helvetica" charset="0"/>
                    <a:sym typeface="Helvetica" charset="0"/>
                  </a:rPr>
                  <a:t>Resiliency</a:t>
                </a:r>
                <a:endParaRPr lang="en-US" sz="1600" dirty="0">
                  <a:cs typeface="Helvetica Light" charset="0"/>
                </a:endParaRPr>
              </a:p>
            </p:txBody>
          </p:sp>
        </p:grpSp>
      </p:grp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09600" y="3200400"/>
            <a:ext cx="4038600" cy="3429000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b="1" dirty="0" smtClean="0"/>
              <a:t>Meeting Organization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 smtClean="0"/>
              <a:t>Saman </a:t>
            </a:r>
            <a:r>
              <a:rPr lang="en-US" dirty="0" smtClean="0"/>
              <a:t>Amarasinghe</a:t>
            </a:r>
            <a:endParaRPr lang="en-US" dirty="0" smtClean="0"/>
          </a:p>
        </p:txBody>
      </p:sp>
      <p:sp>
        <p:nvSpPr>
          <p:cNvPr id="21" name="Subtitle 3"/>
          <p:cNvSpPr txBox="1">
            <a:spLocks/>
          </p:cNvSpPr>
          <p:nvPr/>
        </p:nvSpPr>
        <p:spPr>
          <a:xfrm>
            <a:off x="4808220" y="3200400"/>
            <a:ext cx="4038600" cy="3429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/>
              <a:buChar char="•"/>
            </a:pPr>
            <a:r>
              <a:rPr lang="en-US" sz="2000" b="1" dirty="0" smtClean="0"/>
              <a:t>Panels/Technology Marketplace Organizers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100" dirty="0"/>
              <a:t>Andrew Chien and Mattan </a:t>
            </a:r>
            <a:r>
              <a:rPr lang="en-US" sz="2100" dirty="0" smtClean="0"/>
              <a:t>Erez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100" dirty="0"/>
              <a:t>Armando </a:t>
            </a:r>
            <a:r>
              <a:rPr lang="en-US" sz="2100" dirty="0" smtClean="0"/>
              <a:t>Solar-Lezama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100" dirty="0"/>
              <a:t>Marc Snir and Barney </a:t>
            </a:r>
            <a:r>
              <a:rPr lang="en-US" sz="2100" dirty="0" smtClean="0"/>
              <a:t>Maccabe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100" dirty="0"/>
              <a:t>Martin </a:t>
            </a:r>
            <a:r>
              <a:rPr lang="en-US" sz="2100" dirty="0" smtClean="0"/>
              <a:t>Schulz</a:t>
            </a:r>
            <a:endParaRPr lang="en-US" sz="2100" dirty="0"/>
          </a:p>
          <a:p>
            <a:pPr marL="914400" lvl="1" indent="-457200" algn="l">
              <a:buFont typeface="Arial"/>
              <a:buChar char="•"/>
            </a:pPr>
            <a:r>
              <a:rPr lang="en-US" sz="2100" dirty="0"/>
              <a:t>Mary </a:t>
            </a:r>
            <a:r>
              <a:rPr lang="en-US" sz="2100" dirty="0" smtClean="0"/>
              <a:t>Hall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100" dirty="0" smtClean="0"/>
              <a:t>Saman Amarasinghe and Daniel Quinlan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100" dirty="0" smtClean="0"/>
              <a:t>Shekhar Borkar and Wilfred Pinfold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100" dirty="0" smtClean="0"/>
              <a:t>Vivek Sarkar</a:t>
            </a:r>
          </a:p>
          <a:p>
            <a:pPr marL="914400" lvl="1" indent="-457200" algn="l">
              <a:buFont typeface="Arial"/>
              <a:buChar char="•"/>
            </a:pPr>
            <a:endParaRPr lang="en-US" sz="2100" dirty="0" smtClean="0"/>
          </a:p>
          <a:p>
            <a:pPr marL="457200" indent="-457200" algn="l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208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153400" cy="7318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Acknowledgements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077200" cy="3382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MIT  for hosting our meeting</a:t>
            </a:r>
          </a:p>
          <a:p>
            <a:pPr lvl="1"/>
            <a:r>
              <a:rPr lang="en-US" dirty="0" smtClean="0"/>
              <a:t>Special thanks to Saman Amarasinghe</a:t>
            </a:r>
          </a:p>
          <a:p>
            <a:r>
              <a:rPr lang="en-US" dirty="0" smtClean="0"/>
              <a:t>MIT D-TEC support staff for meeting logistics</a:t>
            </a:r>
          </a:p>
          <a:p>
            <a:pPr lvl="1"/>
            <a:r>
              <a:rPr lang="en-US" dirty="0" smtClean="0"/>
              <a:t>Special thanks to Mary </a:t>
            </a:r>
            <a:r>
              <a:rPr lang="en-US" dirty="0" err="1" smtClean="0"/>
              <a:t>McDavitt</a:t>
            </a:r>
            <a:endParaRPr lang="en-US" dirty="0" smtClean="0"/>
          </a:p>
          <a:p>
            <a:r>
              <a:rPr lang="en-US" dirty="0" smtClean="0"/>
              <a:t>Panels</a:t>
            </a:r>
            <a:r>
              <a:rPr lang="en-US" dirty="0" smtClean="0"/>
              <a:t>/Technology Marketplace Session organizers</a:t>
            </a:r>
          </a:p>
          <a:p>
            <a:r>
              <a:rPr lang="en-US" dirty="0" smtClean="0"/>
              <a:t>X-Stack PIs for xstack wiki and meeting </a:t>
            </a:r>
            <a:r>
              <a:rPr lang="en-US" dirty="0" smtClean="0"/>
              <a:t>materials</a:t>
            </a:r>
          </a:p>
          <a:p>
            <a:r>
              <a:rPr lang="en-US" dirty="0" smtClean="0"/>
              <a:t>Intel/MIT team of scribes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0" y="685800"/>
            <a:ext cx="9144000" cy="1676401"/>
            <a:chOff x="0" y="1295400"/>
            <a:chExt cx="9144000" cy="1676401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0" y="1295400"/>
              <a:ext cx="9144000" cy="0"/>
            </a:xfrm>
            <a:prstGeom prst="line">
              <a:avLst/>
            </a:prstGeom>
            <a:ln w="571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0" y="2604239"/>
              <a:ext cx="9144000" cy="0"/>
            </a:xfrm>
            <a:prstGeom prst="line">
              <a:avLst/>
            </a:prstGeom>
            <a:ln w="571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oup 18"/>
            <p:cNvGrpSpPr/>
            <p:nvPr/>
          </p:nvGrpSpPr>
          <p:grpSpPr>
            <a:xfrm>
              <a:off x="685800" y="1295400"/>
              <a:ext cx="7818557" cy="1676401"/>
              <a:chOff x="487243" y="1295399"/>
              <a:chExt cx="7818557" cy="1676401"/>
            </a:xfrm>
          </p:grpSpPr>
          <p:pic>
            <p:nvPicPr>
              <p:cNvPr id="20" name="Picture 4" descr="programming.jp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43400" y="1295400"/>
                <a:ext cx="1832294" cy="130884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</p:pic>
          <p:pic>
            <p:nvPicPr>
              <p:cNvPr id="21" name="Picture 5" descr="mess.pn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7243" y="1295399"/>
                <a:ext cx="1764891" cy="130884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</p:pic>
          <p:sp>
            <p:nvSpPr>
              <p:cNvPr id="22" name="Rectangle 7"/>
              <p:cNvSpPr>
                <a:spLocks/>
              </p:cNvSpPr>
              <p:nvPr/>
            </p:nvSpPr>
            <p:spPr bwMode="auto">
              <a:xfrm>
                <a:off x="685800" y="2604239"/>
                <a:ext cx="1473200" cy="310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89593" tIns="55994" rIns="89593" bIns="55994"/>
              <a:lstStyle/>
              <a:p>
                <a:pPr algn="l" defTabSz="447332">
                  <a:defRPr/>
                </a:pPr>
                <a:r>
                  <a:rPr lang="en-US" sz="1600" dirty="0">
                    <a:latin typeface="Helvetica" charset="0"/>
                    <a:cs typeface="Helvetica" charset="0"/>
                    <a:sym typeface="Helvetica" charset="0"/>
                  </a:rPr>
                  <a:t>Parallelism</a:t>
                </a:r>
                <a:endParaRPr lang="en-US" sz="1600" dirty="0">
                  <a:cs typeface="Helvetica Light" charset="0"/>
                </a:endParaRPr>
              </a:p>
            </p:txBody>
          </p:sp>
          <p:pic>
            <p:nvPicPr>
              <p:cNvPr id="23" name="Picture 6" descr="dataMovement.jp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6000" y="1295400"/>
                <a:ext cx="2030537" cy="1290921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</p:pic>
          <p:pic>
            <p:nvPicPr>
              <p:cNvPr id="24" name="Picture 2" descr="old_faithful.jpg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72200" y="1295400"/>
                <a:ext cx="2133600" cy="12869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5" name="Rectangle 7"/>
              <p:cNvSpPr>
                <a:spLocks/>
              </p:cNvSpPr>
              <p:nvPr/>
            </p:nvSpPr>
            <p:spPr bwMode="auto">
              <a:xfrm>
                <a:off x="2438400" y="2604239"/>
                <a:ext cx="1752600" cy="3675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89593" tIns="55994" rIns="89593" bIns="55994"/>
              <a:lstStyle/>
              <a:p>
                <a:pPr algn="l" defTabSz="447332">
                  <a:defRPr/>
                </a:pPr>
                <a:r>
                  <a:rPr lang="en-US" sz="1600" dirty="0" smtClean="0">
                    <a:latin typeface="Helvetica" charset="0"/>
                    <a:cs typeface="Helvetica" charset="0"/>
                    <a:sym typeface="Helvetica" charset="0"/>
                  </a:rPr>
                  <a:t>Data Movement</a:t>
                </a:r>
                <a:endParaRPr lang="en-US" sz="1600" dirty="0">
                  <a:cs typeface="Helvetica Light" charset="0"/>
                </a:endParaRPr>
              </a:p>
            </p:txBody>
          </p:sp>
          <p:sp>
            <p:nvSpPr>
              <p:cNvPr id="26" name="Rectangle 7"/>
              <p:cNvSpPr>
                <a:spLocks/>
              </p:cNvSpPr>
              <p:nvPr/>
            </p:nvSpPr>
            <p:spPr bwMode="auto">
              <a:xfrm>
                <a:off x="4343400" y="2604239"/>
                <a:ext cx="1828800" cy="310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89593" tIns="55994" rIns="89593" bIns="55994"/>
              <a:lstStyle/>
              <a:p>
                <a:pPr algn="l" defTabSz="447332">
                  <a:defRPr/>
                </a:pPr>
                <a:r>
                  <a:rPr lang="en-US" sz="1600" dirty="0" smtClean="0">
                    <a:latin typeface="Helvetica" charset="0"/>
                    <a:cs typeface="Helvetica" charset="0"/>
                    <a:sym typeface="Helvetica" charset="0"/>
                  </a:rPr>
                  <a:t>Programmability</a:t>
                </a:r>
                <a:endParaRPr lang="en-US" sz="1600" dirty="0">
                  <a:cs typeface="Helvetica Light" charset="0"/>
                </a:endParaRPr>
              </a:p>
            </p:txBody>
          </p:sp>
          <p:sp>
            <p:nvSpPr>
              <p:cNvPr id="27" name="Rectangle 7"/>
              <p:cNvSpPr>
                <a:spLocks/>
              </p:cNvSpPr>
              <p:nvPr/>
            </p:nvSpPr>
            <p:spPr bwMode="auto">
              <a:xfrm>
                <a:off x="6705600" y="2604239"/>
                <a:ext cx="1473200" cy="310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89593" tIns="55994" rIns="89593" bIns="55994"/>
              <a:lstStyle/>
              <a:p>
                <a:pPr algn="l" defTabSz="447332">
                  <a:defRPr/>
                </a:pPr>
                <a:r>
                  <a:rPr lang="en-US" sz="1600" dirty="0" smtClean="0">
                    <a:latin typeface="Helvetica" charset="0"/>
                    <a:cs typeface="Helvetica" charset="0"/>
                    <a:sym typeface="Helvetica" charset="0"/>
                  </a:rPr>
                  <a:t>Resiliency</a:t>
                </a:r>
                <a:endParaRPr lang="en-US" sz="1600" dirty="0">
                  <a:cs typeface="Helvetica Light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38665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657600"/>
          </a:xfrm>
        </p:spPr>
        <p:txBody>
          <a:bodyPr>
            <a:normAutofit fontScale="47500" lnSpcReduction="20000"/>
          </a:bodyPr>
          <a:lstStyle/>
          <a:p>
            <a:pPr marL="914400" lvl="2" indent="0" algn="ctr">
              <a:buNone/>
            </a:pPr>
            <a:endParaRPr lang="en-US" dirty="0" smtClean="0"/>
          </a:p>
          <a:p>
            <a:r>
              <a:rPr lang="en-US" dirty="0" smtClean="0"/>
              <a:t>Review X-Stack Portfolio</a:t>
            </a:r>
          </a:p>
          <a:p>
            <a:pPr lvl="1"/>
            <a:r>
              <a:rPr lang="en-US" dirty="0" smtClean="0"/>
              <a:t>Projects presentations</a:t>
            </a:r>
          </a:p>
          <a:p>
            <a:pPr lvl="1"/>
            <a:r>
              <a:rPr lang="en-US" dirty="0"/>
              <a:t>Discussions on </a:t>
            </a:r>
            <a:r>
              <a:rPr lang="en-US" dirty="0" smtClean="0"/>
              <a:t>current progress </a:t>
            </a:r>
            <a:r>
              <a:rPr lang="en-US" dirty="0"/>
              <a:t>and  </a:t>
            </a:r>
            <a:r>
              <a:rPr lang="en-US" dirty="0" smtClean="0"/>
              <a:t>expected results : components </a:t>
            </a:r>
            <a:r>
              <a:rPr lang="en-US" dirty="0"/>
              <a:t>of the software </a:t>
            </a:r>
            <a:r>
              <a:rPr lang="en-US" dirty="0" smtClean="0"/>
              <a:t>stack</a:t>
            </a:r>
          </a:p>
          <a:p>
            <a:r>
              <a:rPr lang="en-US" dirty="0" smtClean="0"/>
              <a:t>Review X-Stack Coordination</a:t>
            </a:r>
          </a:p>
          <a:p>
            <a:pPr lvl="1"/>
            <a:r>
              <a:rPr lang="en-US" dirty="0" smtClean="0"/>
              <a:t>Simulation Modeling projects: DMD(SST), </a:t>
            </a:r>
            <a:r>
              <a:rPr lang="en-US" dirty="0" err="1" smtClean="0"/>
              <a:t>CoDEX</a:t>
            </a:r>
            <a:r>
              <a:rPr lang="en-US" dirty="0" smtClean="0"/>
              <a:t>, and Blackcomb (Hardware Architecture Nexus)</a:t>
            </a:r>
          </a:p>
          <a:p>
            <a:pPr lvl="1"/>
            <a:r>
              <a:rPr lang="en-US" dirty="0" smtClean="0"/>
              <a:t>Abstract Machine Model and Proxy Architectures: Computing Architecture Laboratory (CAL) project, Hardware Architecture Nexus</a:t>
            </a:r>
          </a:p>
          <a:p>
            <a:pPr lvl="1"/>
            <a:r>
              <a:rPr lang="en-US" dirty="0" smtClean="0"/>
              <a:t>Operating Systems and Runtime software projects: ARGO, HOBBES, X-ARCC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pplication use cases for  DSLs and runtime systems  approaches</a:t>
            </a:r>
          </a:p>
          <a:p>
            <a:pPr lvl="1"/>
            <a:r>
              <a:rPr lang="en-US" dirty="0" smtClean="0"/>
              <a:t>Runtime Systems projects funded by other agencies</a:t>
            </a:r>
          </a:p>
          <a:p>
            <a:r>
              <a:rPr lang="en-US" dirty="0" smtClean="0"/>
              <a:t>Present the </a:t>
            </a:r>
            <a:r>
              <a:rPr lang="en-US" dirty="0" err="1" smtClean="0"/>
              <a:t>Modelado</a:t>
            </a:r>
            <a:r>
              <a:rPr lang="en-US" dirty="0" smtClean="0"/>
              <a:t> Foundation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pen source model for the software stack community</a:t>
            </a:r>
          </a:p>
          <a:p>
            <a:pPr lvl="1"/>
            <a:r>
              <a:rPr lang="en-US" dirty="0"/>
              <a:t>Collect community input on </a:t>
            </a:r>
            <a:r>
              <a:rPr lang="en-US" dirty="0" smtClean="0"/>
              <a:t>the model</a:t>
            </a:r>
          </a:p>
          <a:p>
            <a:r>
              <a:rPr lang="en-US" dirty="0" smtClean="0"/>
              <a:t>Review Vision for the Software Stack</a:t>
            </a:r>
          </a:p>
          <a:p>
            <a:pPr lvl="1"/>
            <a:r>
              <a:rPr lang="en-US" dirty="0"/>
              <a:t>Share Runtime Systems summit results </a:t>
            </a:r>
            <a:r>
              <a:rPr lang="en-US" dirty="0" smtClean="0"/>
              <a:t>, collect </a:t>
            </a:r>
            <a:r>
              <a:rPr lang="en-US" dirty="0"/>
              <a:t>community </a:t>
            </a:r>
            <a:r>
              <a:rPr lang="en-US" dirty="0" smtClean="0"/>
              <a:t>input for a report</a:t>
            </a:r>
          </a:p>
          <a:p>
            <a:pPr lvl="1"/>
            <a:r>
              <a:rPr lang="en-US" dirty="0" smtClean="0"/>
              <a:t>Share Programming Models vision, collect community input for a report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0" y="838200"/>
            <a:ext cx="9144000" cy="1676401"/>
            <a:chOff x="0" y="1295399"/>
            <a:chExt cx="9144000" cy="2244783"/>
          </a:xfrm>
        </p:grpSpPr>
        <p:pic>
          <p:nvPicPr>
            <p:cNvPr id="33" name="Picture 4" descr="programming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400" y="1295400"/>
              <a:ext cx="1832294" cy="1752601"/>
            </a:xfrm>
            <a:prstGeom prst="rect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34" name="Picture 5" descr="mess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243" y="1295399"/>
              <a:ext cx="1764891" cy="1752601"/>
            </a:xfrm>
            <a:prstGeom prst="rect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35" name="Rectangle 7"/>
            <p:cNvSpPr>
              <a:spLocks/>
            </p:cNvSpPr>
            <p:nvPr/>
          </p:nvSpPr>
          <p:spPr bwMode="auto">
            <a:xfrm>
              <a:off x="685800" y="3048000"/>
              <a:ext cx="1473200" cy="4159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9593" tIns="55994" rIns="89593" bIns="55994"/>
            <a:lstStyle/>
            <a:p>
              <a:pPr algn="l" defTabSz="447332">
                <a:defRPr/>
              </a:pPr>
              <a:r>
                <a:rPr lang="en-US" sz="1600" dirty="0">
                  <a:latin typeface="Helvetica" charset="0"/>
                  <a:cs typeface="Helvetica" charset="0"/>
                  <a:sym typeface="Helvetica" charset="0"/>
                </a:rPr>
                <a:t>Parallelism</a:t>
              </a:r>
              <a:endParaRPr lang="en-US" sz="1600" dirty="0">
                <a:cs typeface="Helvetica Light" charset="0"/>
              </a:endParaRPr>
            </a:p>
          </p:txBody>
        </p:sp>
        <p:pic>
          <p:nvPicPr>
            <p:cNvPr id="36" name="Picture 6" descr="dataMovement.jp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1295400"/>
              <a:ext cx="2030537" cy="1728606"/>
            </a:xfrm>
            <a:prstGeom prst="rect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37" name="Picture 2" descr="old_faithful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0" y="1295400"/>
              <a:ext cx="2133600" cy="17232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8" name="Straight Connector 37"/>
            <p:cNvCxnSpPr/>
            <p:nvPr/>
          </p:nvCxnSpPr>
          <p:spPr>
            <a:xfrm>
              <a:off x="0" y="1295400"/>
              <a:ext cx="9144000" cy="0"/>
            </a:xfrm>
            <a:prstGeom prst="line">
              <a:avLst/>
            </a:prstGeom>
            <a:ln w="571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0" y="3048000"/>
              <a:ext cx="9144000" cy="0"/>
            </a:xfrm>
            <a:prstGeom prst="line">
              <a:avLst/>
            </a:prstGeom>
            <a:ln w="571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7"/>
            <p:cNvSpPr>
              <a:spLocks/>
            </p:cNvSpPr>
            <p:nvPr/>
          </p:nvSpPr>
          <p:spPr bwMode="auto">
            <a:xfrm>
              <a:off x="2438400" y="3048000"/>
              <a:ext cx="1752600" cy="492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9593" tIns="55994" rIns="89593" bIns="55994"/>
            <a:lstStyle/>
            <a:p>
              <a:pPr algn="l" defTabSz="447332">
                <a:defRPr/>
              </a:pPr>
              <a:r>
                <a:rPr lang="en-US" sz="1600" dirty="0" smtClean="0">
                  <a:latin typeface="Helvetica" charset="0"/>
                  <a:cs typeface="Helvetica" charset="0"/>
                  <a:sym typeface="Helvetica" charset="0"/>
                </a:rPr>
                <a:t>Data Movement</a:t>
              </a:r>
              <a:endParaRPr lang="en-US" sz="1600" dirty="0">
                <a:cs typeface="Helvetica Light" charset="0"/>
              </a:endParaRPr>
            </a:p>
          </p:txBody>
        </p:sp>
        <p:sp>
          <p:nvSpPr>
            <p:cNvPr id="41" name="Rectangle 7"/>
            <p:cNvSpPr>
              <a:spLocks/>
            </p:cNvSpPr>
            <p:nvPr/>
          </p:nvSpPr>
          <p:spPr bwMode="auto">
            <a:xfrm>
              <a:off x="4343400" y="3048000"/>
              <a:ext cx="1828800" cy="4159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9593" tIns="55994" rIns="89593" bIns="55994"/>
            <a:lstStyle/>
            <a:p>
              <a:pPr algn="l" defTabSz="447332">
                <a:defRPr/>
              </a:pPr>
              <a:r>
                <a:rPr lang="en-US" sz="1600" dirty="0" smtClean="0">
                  <a:latin typeface="Helvetica" charset="0"/>
                  <a:cs typeface="Helvetica" charset="0"/>
                  <a:sym typeface="Helvetica" charset="0"/>
                </a:rPr>
                <a:t>Programmability</a:t>
              </a:r>
              <a:endParaRPr lang="en-US" sz="1600" dirty="0">
                <a:cs typeface="Helvetica Light" charset="0"/>
              </a:endParaRPr>
            </a:p>
          </p:txBody>
        </p:sp>
        <p:sp>
          <p:nvSpPr>
            <p:cNvPr id="42" name="Rectangle 7"/>
            <p:cNvSpPr>
              <a:spLocks/>
            </p:cNvSpPr>
            <p:nvPr/>
          </p:nvSpPr>
          <p:spPr bwMode="auto">
            <a:xfrm>
              <a:off x="6705600" y="3048000"/>
              <a:ext cx="1473200" cy="4159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9593" tIns="55994" rIns="89593" bIns="55994"/>
            <a:lstStyle/>
            <a:p>
              <a:pPr algn="l" defTabSz="447332">
                <a:defRPr/>
              </a:pPr>
              <a:r>
                <a:rPr lang="en-US" sz="1600" dirty="0" smtClean="0">
                  <a:latin typeface="Helvetica" charset="0"/>
                  <a:cs typeface="Helvetica" charset="0"/>
                  <a:sym typeface="Helvetica" charset="0"/>
                </a:rPr>
                <a:t>Resiliency</a:t>
              </a:r>
              <a:endParaRPr lang="en-US" sz="1600" dirty="0">
                <a:cs typeface="Helvetica Light" charset="0"/>
              </a:endParaRPr>
            </a:p>
          </p:txBody>
        </p:sp>
      </p:grpSp>
      <p:sp>
        <p:nvSpPr>
          <p:cNvPr id="54" name="Title 1"/>
          <p:cNvSpPr txBox="1">
            <a:spLocks/>
          </p:cNvSpPr>
          <p:nvPr/>
        </p:nvSpPr>
        <p:spPr>
          <a:xfrm>
            <a:off x="762000" y="2209800"/>
            <a:ext cx="7848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Meeting Goals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37998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53400" cy="731838"/>
          </a:xfrm>
        </p:spPr>
        <p:txBody>
          <a:bodyPr>
            <a:normAutofit/>
          </a:bodyPr>
          <a:lstStyle/>
          <a:p>
            <a:r>
              <a:rPr lang="en-US" dirty="0" smtClean="0"/>
              <a:t>Coordinating Projects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-1066800" y="5573867"/>
            <a:ext cx="2133600" cy="365125"/>
          </a:xfrm>
        </p:spPr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Picture 6" descr="puzzle ima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905000"/>
            <a:ext cx="2731828" cy="237704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8600" y="2819187"/>
            <a:ext cx="2286000" cy="369332"/>
          </a:xfrm>
          <a:prstGeom prst="rect">
            <a:avLst/>
          </a:prstGeom>
          <a:gradFill flip="none" rotWithShape="1">
            <a:gsLst>
              <a:gs pos="0">
                <a:srgbClr val="FFFC15"/>
              </a:gs>
              <a:gs pos="100000">
                <a:srgbClr val="FFFFFF"/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XPRESS: Sandia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1904929"/>
            <a:ext cx="2286000" cy="369332"/>
          </a:xfrm>
          <a:prstGeom prst="rect">
            <a:avLst/>
          </a:prstGeom>
          <a:gradFill flip="none" rotWithShape="1">
            <a:gsLst>
              <a:gs pos="0">
                <a:srgbClr val="0C2FFF"/>
              </a:gs>
              <a:gs pos="100000">
                <a:srgbClr val="FFFFFF"/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Traleika Glacier:Intel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2362058"/>
            <a:ext cx="2286000" cy="369332"/>
          </a:xfrm>
          <a:prstGeom prst="rect">
            <a:avLst/>
          </a:prstGeom>
          <a:gradFill flip="none" rotWithShape="1">
            <a:gsLst>
              <a:gs pos="0">
                <a:srgbClr val="22FF09"/>
              </a:gs>
              <a:gs pos="100000">
                <a:srgbClr val="FFFFFF"/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DEGAS: LBNL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" y="1447800"/>
            <a:ext cx="2286000" cy="369332"/>
          </a:xfrm>
          <a:prstGeom prst="rect">
            <a:avLst/>
          </a:prstGeom>
          <a:gradFill flip="none" rotWithShape="1">
            <a:gsLst>
              <a:gs pos="0">
                <a:srgbClr val="FF2D71">
                  <a:alpha val="49000"/>
                </a:srgbClr>
              </a:gs>
              <a:gs pos="100000">
                <a:srgbClr val="FFFFFF">
                  <a:alpha val="49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D-TEC: LLNL and MIT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3276316"/>
            <a:ext cx="1981200" cy="381000"/>
          </a:xfrm>
          <a:prstGeom prst="rect">
            <a:avLst/>
          </a:prstGeom>
          <a:gradFill flip="none" rotWithShape="1">
            <a:gsLst>
              <a:gs pos="0">
                <a:srgbClr val="1BF1FF"/>
              </a:gs>
              <a:gs pos="100000">
                <a:srgbClr val="FFFFFF"/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DynAX:ETI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3745113"/>
            <a:ext cx="2060448" cy="369332"/>
          </a:xfrm>
          <a:prstGeom prst="rect">
            <a:avLst/>
          </a:prstGeom>
          <a:gradFill flip="none" rotWithShape="1">
            <a:gsLst>
              <a:gs pos="0">
                <a:srgbClr val="FF8000"/>
              </a:gs>
              <a:gs pos="100000">
                <a:srgbClr val="FFFFFF"/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X-Tune: U. Utah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5128168"/>
            <a:ext cx="1905000" cy="369332"/>
          </a:xfrm>
          <a:prstGeom prst="rect">
            <a:avLst/>
          </a:prstGeom>
          <a:gradFill flip="none" rotWithShape="1">
            <a:gsLst>
              <a:gs pos="0">
                <a:srgbClr val="A23AFF"/>
              </a:gs>
              <a:gs pos="100000">
                <a:srgbClr val="FFFFFF"/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CORVETTE: UCB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4202242"/>
            <a:ext cx="2060448" cy="381000"/>
          </a:xfrm>
          <a:prstGeom prst="rect">
            <a:avLst/>
          </a:prstGeom>
          <a:gradFill flip="none" rotWithShape="1">
            <a:gsLst>
              <a:gs pos="0">
                <a:srgbClr val="695187"/>
              </a:gs>
              <a:gs pos="100000">
                <a:srgbClr val="FFFFFF"/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GVR: U. Chicago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8600" y="4671039"/>
            <a:ext cx="2286000" cy="36933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SLEEC: Purdue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895600" y="4747168"/>
            <a:ext cx="1905000" cy="381000"/>
          </a:xfrm>
          <a:prstGeom prst="rect">
            <a:avLst/>
          </a:prstGeom>
          <a:noFill/>
          <a:ln>
            <a:solidFill>
              <a:srgbClr val="FF9933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Exascale</a:t>
            </a:r>
            <a:r>
              <a:rPr lang="en-US" dirty="0" smtClean="0"/>
              <a:t> MPI: ANL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791200" y="2133600"/>
            <a:ext cx="1219200" cy="381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CoDEX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791200" y="2608970"/>
            <a:ext cx="1143000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DMD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791200" y="3072672"/>
            <a:ext cx="1295400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Blackcomb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239000" y="2687552"/>
            <a:ext cx="1295400" cy="641685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Execution Models 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791200" y="3536374"/>
            <a:ext cx="1295400" cy="381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791200" y="4011742"/>
            <a:ext cx="1295400" cy="6463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Fast Forward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895600" y="1371600"/>
            <a:ext cx="2286000" cy="36933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Co-Design Centers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28600" y="5585297"/>
            <a:ext cx="1905000" cy="369332"/>
          </a:xfrm>
          <a:prstGeom prst="rect">
            <a:avLst/>
          </a:prstGeom>
          <a:gradFill flip="none" rotWithShape="1">
            <a:gsLst>
              <a:gs pos="0">
                <a:srgbClr val="D60093">
                  <a:tint val="66000"/>
                  <a:satMod val="160000"/>
                </a:srgbClr>
              </a:gs>
              <a:gs pos="50000">
                <a:srgbClr val="D60093">
                  <a:tint val="44500"/>
                  <a:satMod val="160000"/>
                </a:srgbClr>
              </a:gs>
              <a:gs pos="100000">
                <a:srgbClr val="D60093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PIPER: LLNL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895600" y="5261483"/>
            <a:ext cx="1905000" cy="369332"/>
          </a:xfrm>
          <a:prstGeom prst="rect">
            <a:avLst/>
          </a:prstGeom>
          <a:noFill/>
          <a:ln>
            <a:solidFill>
              <a:srgbClr val="FF9933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ARES: LANL, ORNL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239000" y="3463700"/>
            <a:ext cx="1295400" cy="381000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BSM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895600" y="5764129"/>
            <a:ext cx="1905000" cy="381000"/>
          </a:xfrm>
          <a:prstGeom prst="rect">
            <a:avLst/>
          </a:prstGeom>
          <a:noFill/>
          <a:ln>
            <a:solidFill>
              <a:srgbClr val="FF9933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Vancouver: ORNL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400800" y="5219172"/>
            <a:ext cx="1905000" cy="381000"/>
          </a:xfrm>
          <a:prstGeom prst="rect">
            <a:avLst/>
          </a:prstGeom>
          <a:noFill/>
          <a:ln>
            <a:solidFill>
              <a:srgbClr val="9900CC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ECRP 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286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2667763" y="3067245"/>
            <a:ext cx="512063" cy="96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b="1" dirty="0">
              <a:latin typeface="+mn-lt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647950" y="2019302"/>
            <a:ext cx="1180729" cy="639762"/>
            <a:chOff x="2438400" y="1284348"/>
            <a:chExt cx="1295400" cy="639762"/>
          </a:xfrm>
          <a:noFill/>
        </p:grpSpPr>
        <p:sp>
          <p:nvSpPr>
            <p:cNvPr id="4" name="Oval 3"/>
            <p:cNvSpPr/>
            <p:nvPr/>
          </p:nvSpPr>
          <p:spPr>
            <a:xfrm>
              <a:off x="2438400" y="1284348"/>
              <a:ext cx="1295400" cy="639762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743200" y="1390710"/>
              <a:ext cx="761999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latin typeface="+mn-lt"/>
                </a:rPr>
                <a:t>Parallel Language</a:t>
              </a:r>
              <a:endParaRPr lang="en-US" sz="1000" b="1" dirty="0">
                <a:latin typeface="+mn-lt"/>
              </a:endParaRPr>
            </a:p>
          </p:txBody>
        </p:sp>
      </p:grpSp>
      <p:grpSp>
        <p:nvGrpSpPr>
          <p:cNvPr id="7" name="Group 10"/>
          <p:cNvGrpSpPr/>
          <p:nvPr/>
        </p:nvGrpSpPr>
        <p:grpSpPr>
          <a:xfrm>
            <a:off x="2726813" y="3855823"/>
            <a:ext cx="893501" cy="1192427"/>
            <a:chOff x="2895600" y="5105400"/>
            <a:chExt cx="838200" cy="838200"/>
          </a:xfrm>
          <a:noFill/>
        </p:grpSpPr>
        <p:sp>
          <p:nvSpPr>
            <p:cNvPr id="12" name="Rounded Rectangle 11"/>
            <p:cNvSpPr/>
            <p:nvPr/>
          </p:nvSpPr>
          <p:spPr>
            <a:xfrm>
              <a:off x="2895600" y="5105400"/>
              <a:ext cx="838200" cy="838200"/>
            </a:xfrm>
            <a:prstGeom prst="round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71800" y="5389602"/>
              <a:ext cx="762000" cy="25961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DSL X1…Xn compilers</a:t>
              </a:r>
              <a:endParaRPr lang="en-US" sz="900" b="1" dirty="0"/>
            </a:p>
          </p:txBody>
        </p:sp>
      </p:grpSp>
      <p:sp>
        <p:nvSpPr>
          <p:cNvPr id="10" name="Snip and Round Single Corner Rectangle 9"/>
          <p:cNvSpPr/>
          <p:nvPr/>
        </p:nvSpPr>
        <p:spPr>
          <a:xfrm>
            <a:off x="2782114" y="5337673"/>
            <a:ext cx="838200" cy="569804"/>
          </a:xfrm>
          <a:prstGeom prst="snip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58314" y="5459801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DSLs Generator</a:t>
            </a:r>
            <a:endParaRPr lang="en-US" sz="9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179826" y="5048249"/>
            <a:ext cx="0" cy="289424"/>
          </a:xfrm>
          <a:prstGeom prst="straightConnector1">
            <a:avLst/>
          </a:prstGeom>
          <a:solidFill>
            <a:schemeClr val="bg1"/>
          </a:solidFill>
          <a:ln w="19050">
            <a:solidFill>
              <a:schemeClr val="tx2"/>
            </a:solidFill>
            <a:headEnd type="none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743825" y="1757197"/>
            <a:ext cx="419100" cy="2854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591425" y="3384400"/>
            <a:ext cx="5715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+mn-lt"/>
              </a:rPr>
              <a:t>Runtime</a:t>
            </a:r>
            <a:endParaRPr lang="en-US" sz="800" b="1" dirty="0">
              <a:latin typeface="+mn-lt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1512311" y="4133789"/>
            <a:ext cx="887989" cy="53346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609725" y="4267200"/>
            <a:ext cx="71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Program in DSL Xi</a:t>
            </a:r>
            <a:endParaRPr lang="en-US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cxnSp>
        <p:nvCxnSpPr>
          <p:cNvPr id="43" name="Straight Arrow Connector 42"/>
          <p:cNvCxnSpPr>
            <a:stCxn id="4" idx="4"/>
          </p:cNvCxnSpPr>
          <p:nvPr/>
        </p:nvCxnSpPr>
        <p:spPr>
          <a:xfrm>
            <a:off x="3238315" y="2659064"/>
            <a:ext cx="828860" cy="865483"/>
          </a:xfrm>
          <a:prstGeom prst="straightConnector1">
            <a:avLst/>
          </a:prstGeom>
          <a:ln w="19050">
            <a:solidFill>
              <a:schemeClr val="tx2"/>
            </a:solidFill>
            <a:headEnd type="none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3" idx="3"/>
          </p:cNvCxnSpPr>
          <p:nvPr/>
        </p:nvCxnSpPr>
        <p:spPr>
          <a:xfrm flipV="1">
            <a:off x="3620314" y="3795402"/>
            <a:ext cx="446861" cy="649394"/>
          </a:xfrm>
          <a:prstGeom prst="straightConnector1">
            <a:avLst/>
          </a:prstGeom>
          <a:ln w="19050">
            <a:solidFill>
              <a:schemeClr val="tx2"/>
            </a:solidFill>
            <a:headEnd type="none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2400300" y="4419600"/>
            <a:ext cx="326513" cy="0"/>
          </a:xfrm>
          <a:prstGeom prst="straightConnector1">
            <a:avLst/>
          </a:prstGeom>
          <a:ln w="19050">
            <a:solidFill>
              <a:schemeClr val="tx2"/>
            </a:solidFill>
            <a:headEnd type="none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9" name="Group 58"/>
          <p:cNvGrpSpPr/>
          <p:nvPr/>
        </p:nvGrpSpPr>
        <p:grpSpPr>
          <a:xfrm>
            <a:off x="1885187" y="2994014"/>
            <a:ext cx="762763" cy="455970"/>
            <a:chOff x="1905000" y="3067245"/>
            <a:chExt cx="1274826" cy="571305"/>
          </a:xfrm>
        </p:grpSpPr>
        <p:sp>
          <p:nvSpPr>
            <p:cNvPr id="55" name="Rounded Rectangle 54"/>
            <p:cNvSpPr/>
            <p:nvPr/>
          </p:nvSpPr>
          <p:spPr>
            <a:xfrm>
              <a:off x="1905000" y="3067245"/>
              <a:ext cx="1274826" cy="571305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981201" y="3105150"/>
              <a:ext cx="1181100" cy="4627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latin typeface="+mn-lt"/>
                </a:rPr>
                <a:t>Migration Process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216911" y="2923692"/>
            <a:ext cx="1295400" cy="660360"/>
            <a:chOff x="2438400" y="1284348"/>
            <a:chExt cx="1295400" cy="660360"/>
          </a:xfrm>
        </p:grpSpPr>
        <p:sp>
          <p:nvSpPr>
            <p:cNvPr id="53" name="Oval 52"/>
            <p:cNvSpPr/>
            <p:nvPr/>
          </p:nvSpPr>
          <p:spPr>
            <a:xfrm>
              <a:off x="2438400" y="1284348"/>
              <a:ext cx="1295400" cy="639762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743200" y="1390710"/>
              <a:ext cx="762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latin typeface="+mn-lt"/>
                </a:rPr>
                <a:t>Existing MPI + X  code</a:t>
              </a:r>
              <a:endParaRPr lang="en-US" sz="1000" b="1" dirty="0">
                <a:latin typeface="+mn-lt"/>
              </a:endParaRPr>
            </a:p>
          </p:txBody>
        </p:sp>
      </p:grpSp>
      <p:cxnSp>
        <p:nvCxnSpPr>
          <p:cNvPr id="61" name="Straight Arrow Connector 60"/>
          <p:cNvCxnSpPr>
            <a:stCxn id="53" idx="6"/>
            <a:endCxn id="55" idx="1"/>
          </p:cNvCxnSpPr>
          <p:nvPr/>
        </p:nvCxnSpPr>
        <p:spPr>
          <a:xfrm flipV="1">
            <a:off x="1512311" y="3221999"/>
            <a:ext cx="372876" cy="21574"/>
          </a:xfrm>
          <a:prstGeom prst="straightConnector1">
            <a:avLst/>
          </a:prstGeom>
          <a:ln w="19050">
            <a:solidFill>
              <a:schemeClr val="tx2"/>
            </a:solidFill>
            <a:headEnd type="none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55" idx="3"/>
            <a:endCxn id="50" idx="1"/>
          </p:cNvCxnSpPr>
          <p:nvPr/>
        </p:nvCxnSpPr>
        <p:spPr>
          <a:xfrm>
            <a:off x="2647950" y="3221999"/>
            <a:ext cx="1419225" cy="459623"/>
          </a:xfrm>
          <a:prstGeom prst="straightConnector1">
            <a:avLst/>
          </a:prstGeom>
          <a:ln w="19050">
            <a:solidFill>
              <a:schemeClr val="tx2"/>
            </a:solidFill>
            <a:headEnd type="none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867524" y="3598278"/>
            <a:ext cx="276225" cy="1762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5057775" y="1331551"/>
            <a:ext cx="1295400" cy="602324"/>
            <a:chOff x="2438400" y="1284348"/>
            <a:chExt cx="1295400" cy="677979"/>
          </a:xfrm>
        </p:grpSpPr>
        <p:sp>
          <p:nvSpPr>
            <p:cNvPr id="26" name="Oval 25"/>
            <p:cNvSpPr/>
            <p:nvPr/>
          </p:nvSpPr>
          <p:spPr>
            <a:xfrm>
              <a:off x="2438400" y="1284348"/>
              <a:ext cx="1295400" cy="639762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743200" y="1390710"/>
              <a:ext cx="762000" cy="571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latin typeface="+mn-lt"/>
                </a:rPr>
                <a:t>Existing MPI  + X code</a:t>
              </a:r>
              <a:endParaRPr lang="en-US" sz="900" b="1" dirty="0">
                <a:latin typeface="+mn-lt"/>
              </a:endParaRPr>
            </a:p>
          </p:txBody>
        </p:sp>
      </p:grpSp>
      <p:cxnSp>
        <p:nvCxnSpPr>
          <p:cNvPr id="45" name="Straight Arrow Connector 44"/>
          <p:cNvCxnSpPr>
            <a:stCxn id="26" idx="4"/>
            <a:endCxn id="50" idx="0"/>
          </p:cNvCxnSpPr>
          <p:nvPr/>
        </p:nvCxnSpPr>
        <p:spPr>
          <a:xfrm>
            <a:off x="5705475" y="1899923"/>
            <a:ext cx="0" cy="336280"/>
          </a:xfrm>
          <a:prstGeom prst="straightConnector1">
            <a:avLst/>
          </a:prstGeom>
          <a:ln w="19050" cmpd="sng">
            <a:solidFill>
              <a:schemeClr val="tx2"/>
            </a:solidFill>
            <a:headEnd type="none"/>
            <a:tailEnd type="stealt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4067175" y="2125664"/>
            <a:ext cx="4822031" cy="3877027"/>
            <a:chOff x="4067175" y="2125664"/>
            <a:chExt cx="4822031" cy="3877027"/>
          </a:xfrm>
        </p:grpSpPr>
        <p:pic>
          <p:nvPicPr>
            <p:cNvPr id="19" name="Picture 18" descr="Back end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34012" y="2262544"/>
              <a:ext cx="3438525" cy="2809875"/>
            </a:xfrm>
            <a:prstGeom prst="rect">
              <a:avLst/>
            </a:prstGeom>
          </p:spPr>
        </p:pic>
        <p:grpSp>
          <p:nvGrpSpPr>
            <p:cNvPr id="60" name="Group 59"/>
            <p:cNvGrpSpPr/>
            <p:nvPr/>
          </p:nvGrpSpPr>
          <p:grpSpPr>
            <a:xfrm>
              <a:off x="7653337" y="5184182"/>
              <a:ext cx="1019175" cy="818509"/>
              <a:chOff x="5667375" y="5167312"/>
              <a:chExt cx="1019175" cy="818509"/>
            </a:xfrm>
          </p:grpSpPr>
          <p:grpSp>
            <p:nvGrpSpPr>
              <p:cNvPr id="62" name="Group 70"/>
              <p:cNvGrpSpPr/>
              <p:nvPr/>
            </p:nvGrpSpPr>
            <p:grpSpPr>
              <a:xfrm>
                <a:off x="5667375" y="5167312"/>
                <a:ext cx="1019175" cy="709613"/>
                <a:chOff x="5667375" y="5314949"/>
                <a:chExt cx="1019175" cy="709613"/>
              </a:xfrm>
            </p:grpSpPr>
            <p:sp>
              <p:nvSpPr>
                <p:cNvPr id="66" name="Down Arrow 65"/>
                <p:cNvSpPr/>
                <p:nvPr/>
              </p:nvSpPr>
              <p:spPr>
                <a:xfrm>
                  <a:off x="5991225" y="5314949"/>
                  <a:ext cx="304800" cy="257176"/>
                </a:xfrm>
                <a:prstGeom prst="downArrow">
                  <a:avLst/>
                </a:prstGeom>
                <a:solidFill>
                  <a:schemeClr val="bg1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7" name="Rounded Rectangle 66"/>
                <p:cNvSpPr/>
                <p:nvPr/>
              </p:nvSpPr>
              <p:spPr>
                <a:xfrm>
                  <a:off x="5667375" y="5572125"/>
                  <a:ext cx="1019175" cy="452437"/>
                </a:xfrm>
                <a:prstGeom prst="roundRect">
                  <a:avLst/>
                </a:prstGeom>
                <a:solidFill>
                  <a:schemeClr val="bg1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63" name="TextBox 62"/>
              <p:cNvSpPr txBox="1"/>
              <p:nvPr/>
            </p:nvSpPr>
            <p:spPr>
              <a:xfrm>
                <a:off x="5705475" y="5477990"/>
                <a:ext cx="981075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 smtClean="0">
                    <a:latin typeface="+mn-lt"/>
                  </a:rPr>
                  <a:t>Runtime optimized code</a:t>
                </a:r>
              </a:p>
              <a:p>
                <a:endParaRPr lang="en-US" sz="900" dirty="0">
                  <a:latin typeface="+mn-lt"/>
                </a:endParaRPr>
              </a:p>
            </p:txBody>
          </p:sp>
        </p:grpSp>
        <p:sp>
          <p:nvSpPr>
            <p:cNvPr id="73" name="Rounded Rectangle 72"/>
            <p:cNvSpPr/>
            <p:nvPr/>
          </p:nvSpPr>
          <p:spPr>
            <a:xfrm>
              <a:off x="7436644" y="2125664"/>
              <a:ext cx="1452562" cy="3058518"/>
            </a:xfrm>
            <a:prstGeom prst="roundRect">
              <a:avLst/>
            </a:prstGeom>
            <a:noFill/>
            <a:ln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6657975" y="3241219"/>
              <a:ext cx="685799" cy="657096"/>
            </a:xfrm>
            <a:prstGeom prst="roundRect">
              <a:avLst>
                <a:gd name="adj" fmla="val 20878"/>
              </a:avLst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705600" y="3352800"/>
              <a:ext cx="509588" cy="5078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Low Level IR</a:t>
              </a: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4067175" y="3241219"/>
              <a:ext cx="685799" cy="633580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114800" y="3352800"/>
              <a:ext cx="509588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High  Level IR</a:t>
              </a:r>
              <a:endParaRPr lang="en-US" sz="900" b="1" dirty="0"/>
            </a:p>
          </p:txBody>
        </p:sp>
        <p:cxnSp>
          <p:nvCxnSpPr>
            <p:cNvPr id="40" name="Straight Arrow Connector 39"/>
            <p:cNvCxnSpPr>
              <a:stCxn id="35" idx="3"/>
            </p:cNvCxnSpPr>
            <p:nvPr/>
          </p:nvCxnSpPr>
          <p:spPr>
            <a:xfrm>
              <a:off x="4752974" y="3558009"/>
              <a:ext cx="666750" cy="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/>
              <a:tailEnd type="stealt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ounded Rectangle 49"/>
            <p:cNvSpPr/>
            <p:nvPr/>
          </p:nvSpPr>
          <p:spPr>
            <a:xfrm>
              <a:off x="4067175" y="2236203"/>
              <a:ext cx="3276599" cy="2890837"/>
            </a:xfrm>
            <a:prstGeom prst="roundRect">
              <a:avLst/>
            </a:prstGeom>
            <a:noFill/>
            <a:ln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5715000" y="5105400"/>
              <a:ext cx="1019175" cy="818509"/>
              <a:chOff x="5667375" y="5167312"/>
              <a:chExt cx="1019175" cy="818509"/>
            </a:xfrm>
          </p:grpSpPr>
          <p:grpSp>
            <p:nvGrpSpPr>
              <p:cNvPr id="71" name="Group 70"/>
              <p:cNvGrpSpPr/>
              <p:nvPr/>
            </p:nvGrpSpPr>
            <p:grpSpPr>
              <a:xfrm>
                <a:off x="5667375" y="5167312"/>
                <a:ext cx="1019175" cy="709613"/>
                <a:chOff x="5667375" y="5314949"/>
                <a:chExt cx="1019175" cy="709613"/>
              </a:xfrm>
            </p:grpSpPr>
            <p:sp>
              <p:nvSpPr>
                <p:cNvPr id="68" name="Down Arrow 67"/>
                <p:cNvSpPr/>
                <p:nvPr/>
              </p:nvSpPr>
              <p:spPr>
                <a:xfrm>
                  <a:off x="5991225" y="5314949"/>
                  <a:ext cx="304800" cy="257176"/>
                </a:xfrm>
                <a:prstGeom prst="downArrow">
                  <a:avLst/>
                </a:prstGeom>
                <a:solidFill>
                  <a:schemeClr val="bg1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9" name="Rounded Rectangle 68"/>
                <p:cNvSpPr/>
                <p:nvPr/>
              </p:nvSpPr>
              <p:spPr>
                <a:xfrm>
                  <a:off x="5667375" y="5572125"/>
                  <a:ext cx="1019175" cy="452437"/>
                </a:xfrm>
                <a:prstGeom prst="roundRect">
                  <a:avLst/>
                </a:prstGeom>
                <a:solidFill>
                  <a:schemeClr val="bg1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0" name="TextBox 69"/>
              <p:cNvSpPr txBox="1"/>
              <p:nvPr/>
            </p:nvSpPr>
            <p:spPr>
              <a:xfrm>
                <a:off x="5705475" y="5477990"/>
                <a:ext cx="981075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 smtClean="0">
                    <a:latin typeface="+mn-lt"/>
                  </a:rPr>
                  <a:t>Compiler-optimized code</a:t>
                </a:r>
              </a:p>
              <a:p>
                <a:endParaRPr lang="en-US" sz="900" dirty="0">
                  <a:latin typeface="+mn-lt"/>
                </a:endParaRPr>
              </a:p>
            </p:txBody>
          </p:sp>
        </p:grpSp>
      </p:grpSp>
      <p:grpSp>
        <p:nvGrpSpPr>
          <p:cNvPr id="77" name="Group 76"/>
          <p:cNvGrpSpPr/>
          <p:nvPr/>
        </p:nvGrpSpPr>
        <p:grpSpPr>
          <a:xfrm>
            <a:off x="4410075" y="4093517"/>
            <a:ext cx="914399" cy="914461"/>
            <a:chOff x="4048126" y="5095081"/>
            <a:chExt cx="1066800" cy="1181954"/>
          </a:xfrm>
        </p:grpSpPr>
        <p:pic>
          <p:nvPicPr>
            <p:cNvPr id="74" name="Picture 73" descr="womanprogrammer-vector-660723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48126" y="5095081"/>
              <a:ext cx="883007" cy="929481"/>
            </a:xfrm>
            <a:prstGeom prst="rect">
              <a:avLst/>
            </a:prstGeom>
          </p:spPr>
        </p:pic>
        <p:sp>
          <p:nvSpPr>
            <p:cNvPr id="76" name="TextBox 75"/>
            <p:cNvSpPr txBox="1"/>
            <p:nvPr/>
          </p:nvSpPr>
          <p:spPr>
            <a:xfrm>
              <a:off x="4048126" y="5876925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>
                      <a:lumMod val="65000"/>
                    </a:schemeClr>
                  </a:solidFill>
                  <a:latin typeface="+mn-lt"/>
                </a:rPr>
                <a:t>Performance Programmer</a:t>
              </a:r>
              <a:endParaRPr lang="en-US" sz="1000" b="1" dirty="0">
                <a:solidFill>
                  <a:schemeClr val="bg1">
                    <a:lumMod val="65000"/>
                  </a:schemeClr>
                </a:solidFill>
                <a:latin typeface="+mn-lt"/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1548263" y="5048250"/>
            <a:ext cx="1024400" cy="1238708"/>
            <a:chOff x="1609725" y="5219699"/>
            <a:chExt cx="1024400" cy="1238708"/>
          </a:xfrm>
        </p:grpSpPr>
        <p:sp>
          <p:nvSpPr>
            <p:cNvPr id="79" name="TextBox 78"/>
            <p:cNvSpPr txBox="1"/>
            <p:nvPr/>
          </p:nvSpPr>
          <p:spPr>
            <a:xfrm>
              <a:off x="1719726" y="6058297"/>
              <a:ext cx="9143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>
                      <a:lumMod val="65000"/>
                    </a:schemeClr>
                  </a:solidFill>
                  <a:latin typeface="+mn-lt"/>
                </a:rPr>
                <a:t>DSL Designers</a:t>
              </a:r>
              <a:endParaRPr lang="en-US" sz="1000" b="1" dirty="0">
                <a:solidFill>
                  <a:schemeClr val="bg1">
                    <a:lumMod val="65000"/>
                  </a:schemeClr>
                </a:solidFill>
                <a:latin typeface="+mn-lt"/>
              </a:endParaRPr>
            </a:p>
          </p:txBody>
        </p:sp>
        <p:pic>
          <p:nvPicPr>
            <p:cNvPr id="82" name="Picture 81" descr="HPC programmer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09725" y="5219699"/>
              <a:ext cx="815821" cy="838598"/>
            </a:xfrm>
            <a:prstGeom prst="rect">
              <a:avLst/>
            </a:prstGeom>
          </p:spPr>
        </p:pic>
      </p:grpSp>
      <p:grpSp>
        <p:nvGrpSpPr>
          <p:cNvPr id="93" name="Group 92"/>
          <p:cNvGrpSpPr/>
          <p:nvPr/>
        </p:nvGrpSpPr>
        <p:grpSpPr>
          <a:xfrm>
            <a:off x="104775" y="3795402"/>
            <a:ext cx="1113559" cy="1357770"/>
            <a:chOff x="148968" y="3938587"/>
            <a:chExt cx="1113559" cy="1357770"/>
          </a:xfrm>
        </p:grpSpPr>
        <p:sp>
          <p:nvSpPr>
            <p:cNvPr id="83" name="TextBox 82"/>
            <p:cNvSpPr txBox="1"/>
            <p:nvPr/>
          </p:nvSpPr>
          <p:spPr>
            <a:xfrm>
              <a:off x="348128" y="4896247"/>
              <a:ext cx="9143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>
                      <a:lumMod val="65000"/>
                    </a:schemeClr>
                  </a:solidFill>
                  <a:latin typeface="+mn-lt"/>
                </a:rPr>
                <a:t>Domain Expert</a:t>
              </a:r>
              <a:endParaRPr lang="en-US" sz="1000" b="1" dirty="0">
                <a:solidFill>
                  <a:schemeClr val="bg1">
                    <a:lumMod val="65000"/>
                  </a:schemeClr>
                </a:solidFill>
                <a:latin typeface="+mn-lt"/>
              </a:endParaRPr>
            </a:p>
          </p:txBody>
        </p:sp>
        <p:pic>
          <p:nvPicPr>
            <p:cNvPr id="85" name="Picture 84" descr="domain expert cartoon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8968" y="3938587"/>
              <a:ext cx="1113559" cy="957660"/>
            </a:xfrm>
            <a:prstGeom prst="rect">
              <a:avLst/>
            </a:prstGeom>
          </p:spPr>
        </p:pic>
      </p:grpSp>
      <p:grpSp>
        <p:nvGrpSpPr>
          <p:cNvPr id="106" name="Group 105"/>
          <p:cNvGrpSpPr/>
          <p:nvPr/>
        </p:nvGrpSpPr>
        <p:grpSpPr>
          <a:xfrm>
            <a:off x="1512311" y="1616805"/>
            <a:ext cx="1048059" cy="1042259"/>
            <a:chOff x="1171575" y="1715292"/>
            <a:chExt cx="1048059" cy="1042259"/>
          </a:xfrm>
        </p:grpSpPr>
        <p:sp>
          <p:nvSpPr>
            <p:cNvPr id="80" name="TextBox 79"/>
            <p:cNvSpPr txBox="1"/>
            <p:nvPr/>
          </p:nvSpPr>
          <p:spPr>
            <a:xfrm>
              <a:off x="1262527" y="2357441"/>
              <a:ext cx="9143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>
                      <a:lumMod val="65000"/>
                    </a:schemeClr>
                  </a:solidFill>
                  <a:latin typeface="+mn-lt"/>
                </a:rPr>
                <a:t>HPC Programmer</a:t>
              </a:r>
              <a:endParaRPr lang="en-US" sz="1000" b="1" dirty="0">
                <a:solidFill>
                  <a:schemeClr val="bg1">
                    <a:lumMod val="65000"/>
                  </a:schemeClr>
                </a:solidFill>
                <a:latin typeface="+mn-lt"/>
              </a:endParaRPr>
            </a:p>
          </p:txBody>
        </p:sp>
        <p:pic>
          <p:nvPicPr>
            <p:cNvPr id="87" name="Picture 2" descr=" occupation occupations people work working programmer   occu_bw_082_ss clip art people occupations 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171575" y="1715292"/>
              <a:ext cx="1048059" cy="6238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08" name="Straight Arrow Connector 107"/>
          <p:cNvCxnSpPr/>
          <p:nvPr/>
        </p:nvCxnSpPr>
        <p:spPr>
          <a:xfrm flipV="1">
            <a:off x="1218334" y="3524547"/>
            <a:ext cx="848591" cy="390524"/>
          </a:xfrm>
          <a:prstGeom prst="straightConnector1">
            <a:avLst/>
          </a:prstGeom>
          <a:ln w="9525">
            <a:solidFill>
              <a:schemeClr val="tx2">
                <a:lumMod val="60000"/>
                <a:lumOff val="40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1171575" y="3971352"/>
            <a:ext cx="293977" cy="324873"/>
          </a:xfrm>
          <a:prstGeom prst="straightConnector1">
            <a:avLst/>
          </a:prstGeom>
          <a:ln w="9525">
            <a:prstDash val="dash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80" idx="2"/>
            <a:endCxn id="55" idx="0"/>
          </p:cNvCxnSpPr>
          <p:nvPr/>
        </p:nvCxnSpPr>
        <p:spPr>
          <a:xfrm>
            <a:off x="2060463" y="2659064"/>
            <a:ext cx="206106" cy="334950"/>
          </a:xfrm>
          <a:prstGeom prst="straightConnector1">
            <a:avLst/>
          </a:prstGeom>
          <a:ln w="9525">
            <a:prstDash val="dash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endCxn id="4" idx="2"/>
          </p:cNvCxnSpPr>
          <p:nvPr/>
        </p:nvCxnSpPr>
        <p:spPr>
          <a:xfrm>
            <a:off x="2266569" y="2339183"/>
            <a:ext cx="381381" cy="0"/>
          </a:xfrm>
          <a:prstGeom prst="straightConnector1">
            <a:avLst/>
          </a:prstGeom>
          <a:ln w="9525"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endCxn id="10" idx="2"/>
          </p:cNvCxnSpPr>
          <p:nvPr/>
        </p:nvCxnSpPr>
        <p:spPr>
          <a:xfrm>
            <a:off x="2400300" y="5622575"/>
            <a:ext cx="381814" cy="0"/>
          </a:xfrm>
          <a:prstGeom prst="straightConnector1">
            <a:avLst/>
          </a:prstGeom>
          <a:ln w="12700"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2" name="Rounded Rectangle 141"/>
          <p:cNvSpPr/>
          <p:nvPr/>
        </p:nvSpPr>
        <p:spPr>
          <a:xfrm>
            <a:off x="7484266" y="3384399"/>
            <a:ext cx="678659" cy="374499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Runtimes 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104775" y="1155700"/>
            <a:ext cx="5062162" cy="543566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553200" y="1082962"/>
            <a:ext cx="2590800" cy="5508397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733800" y="5181600"/>
            <a:ext cx="954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X-Stack Front end</a:t>
            </a: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858000" y="5334000"/>
            <a:ext cx="954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X-Stack Back end</a:t>
            </a: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4" name="Arc 93"/>
          <p:cNvSpPr/>
          <p:nvPr/>
        </p:nvSpPr>
        <p:spPr>
          <a:xfrm>
            <a:off x="3962400" y="1143000"/>
            <a:ext cx="3352800" cy="381000"/>
          </a:xfrm>
          <a:prstGeom prst="arc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Arc 99"/>
          <p:cNvSpPr/>
          <p:nvPr/>
        </p:nvSpPr>
        <p:spPr>
          <a:xfrm flipH="1">
            <a:off x="3962400" y="1143000"/>
            <a:ext cx="3429000" cy="838200"/>
          </a:xfrm>
          <a:prstGeom prst="arc">
            <a:avLst/>
          </a:prstGeom>
          <a:ln w="28575">
            <a:solidFill>
              <a:schemeClr val="accent6">
                <a:lumMod val="75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4419600" y="1219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Feedback to</a:t>
            </a:r>
          </a:p>
          <a:p>
            <a:r>
              <a:rPr lang="en-US" sz="900" b="1" dirty="0" smtClean="0"/>
              <a:t>Apps</a:t>
            </a:r>
            <a:endParaRPr lang="en-US" sz="900" b="1" dirty="0"/>
          </a:p>
        </p:txBody>
      </p:sp>
      <p:sp>
        <p:nvSpPr>
          <p:cNvPr id="103" name="Rectangle 102"/>
          <p:cNvSpPr/>
          <p:nvPr/>
        </p:nvSpPr>
        <p:spPr>
          <a:xfrm>
            <a:off x="0" y="533400"/>
            <a:ext cx="9144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14682" y="152400"/>
            <a:ext cx="9029318" cy="889575"/>
            <a:chOff x="0" y="152400"/>
            <a:chExt cx="9029318" cy="889575"/>
          </a:xfrm>
        </p:grpSpPr>
        <p:sp>
          <p:nvSpPr>
            <p:cNvPr id="14" name="TextBox 13"/>
            <p:cNvSpPr txBox="1"/>
            <p:nvPr/>
          </p:nvSpPr>
          <p:spPr>
            <a:xfrm>
              <a:off x="152400" y="152400"/>
              <a:ext cx="3733800" cy="838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0" y="457200"/>
              <a:ext cx="9029318" cy="584775"/>
              <a:chOff x="0" y="498187"/>
              <a:chExt cx="9029318" cy="584775"/>
            </a:xfrm>
          </p:grpSpPr>
          <p:cxnSp>
            <p:nvCxnSpPr>
              <p:cNvPr id="90" name="Straight Arrow Connector 89"/>
              <p:cNvCxnSpPr/>
              <p:nvPr/>
            </p:nvCxnSpPr>
            <p:spPr>
              <a:xfrm flipV="1">
                <a:off x="7267574" y="790575"/>
                <a:ext cx="1761744" cy="19050"/>
              </a:xfrm>
              <a:prstGeom prst="straightConnector1">
                <a:avLst/>
              </a:prstGeom>
              <a:ln w="19050">
                <a:solidFill>
                  <a:srgbClr val="92D05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Arrow Connector 94"/>
              <p:cNvCxnSpPr/>
              <p:nvPr/>
            </p:nvCxnSpPr>
            <p:spPr>
              <a:xfrm flipH="1">
                <a:off x="0" y="809625"/>
                <a:ext cx="2060463" cy="0"/>
              </a:xfrm>
              <a:prstGeom prst="straightConnector1">
                <a:avLst/>
              </a:prstGeom>
              <a:ln w="19050">
                <a:solidFill>
                  <a:srgbClr val="92D05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TextBox 95"/>
              <p:cNvSpPr txBox="1"/>
              <p:nvPr/>
            </p:nvSpPr>
            <p:spPr>
              <a:xfrm>
                <a:off x="2060463" y="498187"/>
                <a:ext cx="5200649" cy="584775"/>
              </a:xfrm>
              <a:prstGeom prst="rect">
                <a:avLst/>
              </a:prstGeom>
              <a:noFill/>
              <a:ln w="19050">
                <a:solidFill>
                  <a:srgbClr val="92D05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+mn-lt"/>
                  </a:rPr>
                  <a:t>Energy Efficiency, Resilience, Programmability, Scalability, Performance Portability, Interoperability</a:t>
                </a:r>
                <a:endParaRPr lang="en-US" sz="1600" dirty="0">
                  <a:latin typeface="+mn-lt"/>
                </a:endParaRPr>
              </a:p>
            </p:txBody>
          </p:sp>
        </p:grpSp>
      </p:grpSp>
      <p:sp>
        <p:nvSpPr>
          <p:cNvPr id="16" name="Rectangle 15"/>
          <p:cNvSpPr/>
          <p:nvPr/>
        </p:nvSpPr>
        <p:spPr>
          <a:xfrm>
            <a:off x="2971800" y="283"/>
            <a:ext cx="55975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Software Stack: Vision in </a:t>
            </a:r>
            <a:r>
              <a:rPr lang="en-US" sz="2800" dirty="0" smtClean="0"/>
              <a:t>March 2013</a:t>
            </a:r>
            <a:endParaRPr lang="en-US" sz="2800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4343400" y="6019800"/>
            <a:ext cx="685800" cy="48802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477000" y="6324600"/>
            <a:ext cx="685800" cy="18322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/>
          <p:nvPr/>
        </p:nvCxnSpPr>
        <p:spPr>
          <a:xfrm rot="16200000" flipV="1">
            <a:off x="4889623" y="5321177"/>
            <a:ext cx="1079254" cy="64770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105400" y="6172200"/>
            <a:ext cx="1371600" cy="6096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181600" y="61722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Architecture Feedback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16906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 in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Programming Models </a:t>
            </a:r>
            <a:r>
              <a:rPr lang="en-US" dirty="0" smtClean="0"/>
              <a:t>Summit</a:t>
            </a:r>
          </a:p>
          <a:p>
            <a:r>
              <a:rPr lang="en-US" dirty="0" smtClean="0"/>
              <a:t>Runtime Systems Summit</a:t>
            </a:r>
            <a:endParaRPr lang="en-US" dirty="0" smtClean="0"/>
          </a:p>
          <a:p>
            <a:r>
              <a:rPr lang="en-US" dirty="0" smtClean="0"/>
              <a:t>Collect community Input -&gt; refine vision</a:t>
            </a:r>
          </a:p>
          <a:p>
            <a:pPr lvl="1"/>
            <a:r>
              <a:rPr lang="en-US" dirty="0" smtClean="0"/>
              <a:t>Migration path</a:t>
            </a:r>
          </a:p>
          <a:p>
            <a:pPr lvl="2"/>
            <a:r>
              <a:rPr lang="en-US" dirty="0" smtClean="0"/>
              <a:t>how do we take care of apps  developed using current programming models (e.g. </a:t>
            </a:r>
            <a:r>
              <a:rPr lang="en-US" dirty="0" err="1" smtClean="0"/>
              <a:t>MPI+OpenMP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Exascale Application Development</a:t>
            </a:r>
          </a:p>
          <a:p>
            <a:pPr lvl="1"/>
            <a:r>
              <a:rPr lang="en-US" dirty="0" smtClean="0"/>
              <a:t>Beyond Exascale Application Development</a:t>
            </a:r>
          </a:p>
          <a:p>
            <a:r>
              <a:rPr lang="en-US" dirty="0" smtClean="0"/>
              <a:t>Map current research to the vision for these three paths</a:t>
            </a:r>
          </a:p>
          <a:p>
            <a:r>
              <a:rPr lang="en-US" dirty="0" smtClean="0"/>
              <a:t>Generate a Programming Models Report </a:t>
            </a:r>
            <a:r>
              <a:rPr lang="en-US" dirty="0" smtClean="0"/>
              <a:t>and a Runtime </a:t>
            </a:r>
            <a:r>
              <a:rPr lang="en-US" smtClean="0"/>
              <a:t>Systems Report by </a:t>
            </a:r>
            <a:r>
              <a:rPr lang="en-US" dirty="0" smtClean="0"/>
              <a:t>October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403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Exascale Application Development</a:t>
            </a:r>
            <a:endParaRPr lang="en-US" dirty="0"/>
          </a:p>
        </p:txBody>
      </p:sp>
      <p:grpSp>
        <p:nvGrpSpPr>
          <p:cNvPr id="80" name="Group 79"/>
          <p:cNvGrpSpPr/>
          <p:nvPr/>
        </p:nvGrpSpPr>
        <p:grpSpPr>
          <a:xfrm>
            <a:off x="1447800" y="1701800"/>
            <a:ext cx="6019800" cy="4216400"/>
            <a:chOff x="1447800" y="1701800"/>
            <a:chExt cx="7162800" cy="4216400"/>
          </a:xfrm>
        </p:grpSpPr>
        <p:grpSp>
          <p:nvGrpSpPr>
            <p:cNvPr id="30" name="Group 29"/>
            <p:cNvGrpSpPr/>
            <p:nvPr/>
          </p:nvGrpSpPr>
          <p:grpSpPr>
            <a:xfrm>
              <a:off x="1447800" y="1701800"/>
              <a:ext cx="3505200" cy="533400"/>
              <a:chOff x="1447800" y="1701800"/>
              <a:chExt cx="3505200" cy="53340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447800" y="1701800"/>
                <a:ext cx="3505200" cy="533400"/>
              </a:xfrm>
              <a:prstGeom prst="rect">
                <a:avLst/>
              </a:prstGeom>
              <a:noFill/>
              <a:ln w="28575" cmpd="sng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538468" y="1828800"/>
                <a:ext cx="3352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Application models</a:t>
                </a:r>
                <a:endParaRPr lang="en-US" sz="1400" b="1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2286000" y="2438400"/>
              <a:ext cx="3505200" cy="533400"/>
              <a:chOff x="2286000" y="2438400"/>
              <a:chExt cx="3505200" cy="5334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2286000" y="2438400"/>
                <a:ext cx="3505200" cy="533400"/>
              </a:xfrm>
              <a:prstGeom prst="rect">
                <a:avLst/>
              </a:prstGeom>
              <a:noFill/>
              <a:ln w="28575" cmpd="sng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354483" y="2514600"/>
                <a:ext cx="3352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Specify </a:t>
                </a:r>
                <a:r>
                  <a:rPr lang="en-US" sz="1400" b="1" dirty="0" err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discretizations</a:t>
                </a:r>
                <a:r>
                  <a:rPr lang="en-US" sz="1400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of models</a:t>
                </a:r>
                <a:endParaRPr lang="en-US" sz="1400" b="1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2971800" y="3200400"/>
              <a:ext cx="3505200" cy="533400"/>
              <a:chOff x="2971800" y="3200400"/>
              <a:chExt cx="3505200" cy="53340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2971800" y="3200400"/>
                <a:ext cx="3505200" cy="533400"/>
              </a:xfrm>
              <a:prstGeom prst="rect">
                <a:avLst/>
              </a:prstGeom>
              <a:noFill/>
              <a:ln w="28575" cmpd="sng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079830" y="3200400"/>
                <a:ext cx="3352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Specify Parallel algorithms for evaluating </a:t>
                </a:r>
                <a:r>
                  <a:rPr lang="en-US" sz="1400" b="1" dirty="0" err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discretizations</a:t>
                </a:r>
                <a:r>
                  <a:rPr lang="en-US" sz="1400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endParaRPr lang="en-US" sz="1400" b="1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3429000" y="3886200"/>
              <a:ext cx="3505200" cy="558800"/>
              <a:chOff x="3429000" y="3886200"/>
              <a:chExt cx="3505200" cy="558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3429000" y="3911600"/>
                <a:ext cx="3505200" cy="533400"/>
              </a:xfrm>
              <a:prstGeom prst="rect">
                <a:avLst/>
              </a:prstGeom>
              <a:noFill/>
              <a:ln w="28575" cmpd="sng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533172" y="3886200"/>
                <a:ext cx="3352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Develop machine-independent code, using libraries/frameworks</a:t>
                </a:r>
                <a:endParaRPr lang="en-US" sz="1400" b="1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4038600" y="4648200"/>
              <a:ext cx="3505200" cy="533400"/>
              <a:chOff x="4038600" y="4648200"/>
              <a:chExt cx="3505200" cy="533400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4038600" y="4648200"/>
                <a:ext cx="3505200" cy="533400"/>
              </a:xfrm>
              <a:prstGeom prst="rect">
                <a:avLst/>
              </a:prstGeom>
              <a:noFill/>
              <a:ln w="28575" cmpd="sng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167851" y="4648200"/>
                <a:ext cx="3352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Manual code tuning for specific platform</a:t>
                </a:r>
                <a:endParaRPr lang="en-US" sz="1400" b="1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4419600" y="5334000"/>
              <a:ext cx="3505200" cy="584200"/>
              <a:chOff x="4419600" y="5334000"/>
              <a:chExt cx="3505200" cy="5842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4419600" y="5384800"/>
                <a:ext cx="3505200" cy="533400"/>
              </a:xfrm>
              <a:prstGeom prst="rect">
                <a:avLst/>
              </a:prstGeom>
              <a:noFill/>
              <a:ln w="28575" cmpd="sng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530524" y="5334000"/>
                <a:ext cx="3352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Automated code tuning/compiler/runtime optimizations  </a:t>
                </a:r>
                <a:endParaRPr lang="en-US" sz="1400" b="1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sp>
          <p:nvSpPr>
            <p:cNvPr id="34" name="Curved Left Arrow 33"/>
            <p:cNvSpPr/>
            <p:nvPr/>
          </p:nvSpPr>
          <p:spPr>
            <a:xfrm>
              <a:off x="8001000" y="5029200"/>
              <a:ext cx="609600" cy="685800"/>
            </a:xfrm>
            <a:prstGeom prst="curved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35" name="Curved Left Arrow 34"/>
            <p:cNvSpPr/>
            <p:nvPr/>
          </p:nvSpPr>
          <p:spPr>
            <a:xfrm>
              <a:off x="7620000" y="4343400"/>
              <a:ext cx="609600" cy="685800"/>
            </a:xfrm>
            <a:prstGeom prst="curved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36" name="Curved Left Arrow 35"/>
            <p:cNvSpPr/>
            <p:nvPr/>
          </p:nvSpPr>
          <p:spPr>
            <a:xfrm>
              <a:off x="7086600" y="3657600"/>
              <a:ext cx="609600" cy="685800"/>
            </a:xfrm>
            <a:prstGeom prst="curved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37" name="Curved Left Arrow 36"/>
            <p:cNvSpPr/>
            <p:nvPr/>
          </p:nvSpPr>
          <p:spPr>
            <a:xfrm>
              <a:off x="6629400" y="2819400"/>
              <a:ext cx="609600" cy="685800"/>
            </a:xfrm>
            <a:prstGeom prst="curved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25" name="Curved Left Arrow 24"/>
            <p:cNvSpPr/>
            <p:nvPr/>
          </p:nvSpPr>
          <p:spPr>
            <a:xfrm>
              <a:off x="5943600" y="2057400"/>
              <a:ext cx="609600" cy="685800"/>
            </a:xfrm>
            <a:prstGeom prst="curved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3" name="Curved Right Arrow 2"/>
            <p:cNvSpPr/>
            <p:nvPr/>
          </p:nvSpPr>
          <p:spPr>
            <a:xfrm flipV="1">
              <a:off x="3276600" y="4953000"/>
              <a:ext cx="685800" cy="838200"/>
            </a:xfrm>
            <a:prstGeom prst="curved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38" name="Curved Right Arrow 37"/>
            <p:cNvSpPr/>
            <p:nvPr/>
          </p:nvSpPr>
          <p:spPr>
            <a:xfrm flipV="1">
              <a:off x="2667000" y="4191000"/>
              <a:ext cx="685800" cy="838200"/>
            </a:xfrm>
            <a:prstGeom prst="curved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39" name="Curved Right Arrow 38"/>
            <p:cNvSpPr/>
            <p:nvPr/>
          </p:nvSpPr>
          <p:spPr>
            <a:xfrm flipV="1">
              <a:off x="2209800" y="3429000"/>
              <a:ext cx="685800" cy="838200"/>
            </a:xfrm>
            <a:prstGeom prst="curved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1143000" y="3352800"/>
            <a:ext cx="2590800" cy="3341132"/>
            <a:chOff x="1143000" y="3352800"/>
            <a:chExt cx="2590800" cy="3341132"/>
          </a:xfrm>
        </p:grpSpPr>
        <p:grpSp>
          <p:nvGrpSpPr>
            <p:cNvPr id="7" name="Group 6"/>
            <p:cNvGrpSpPr/>
            <p:nvPr/>
          </p:nvGrpSpPr>
          <p:grpSpPr>
            <a:xfrm>
              <a:off x="1219200" y="3352800"/>
              <a:ext cx="1600200" cy="3048000"/>
              <a:chOff x="914400" y="2667000"/>
              <a:chExt cx="1600200" cy="3048000"/>
            </a:xfrm>
          </p:grpSpPr>
          <p:sp>
            <p:nvSpPr>
              <p:cNvPr id="4" name="Curved Right Arrow 3"/>
              <p:cNvSpPr/>
              <p:nvPr/>
            </p:nvSpPr>
            <p:spPr>
              <a:xfrm flipV="1">
                <a:off x="914400" y="2667000"/>
                <a:ext cx="533400" cy="3048000"/>
              </a:xfrm>
              <a:prstGeom prst="curved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Curved Right Arrow 39"/>
              <p:cNvSpPr/>
              <p:nvPr/>
            </p:nvSpPr>
            <p:spPr>
              <a:xfrm flipV="1">
                <a:off x="1447800" y="3429000"/>
                <a:ext cx="533400" cy="2286000"/>
              </a:xfrm>
              <a:prstGeom prst="curved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Curved Right Arrow 40"/>
              <p:cNvSpPr/>
              <p:nvPr/>
            </p:nvSpPr>
            <p:spPr>
              <a:xfrm flipV="1">
                <a:off x="1981200" y="4267200"/>
                <a:ext cx="533400" cy="1371600"/>
              </a:xfrm>
              <a:prstGeom prst="curved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1143000" y="6324600"/>
              <a:ext cx="2590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Refinement loops</a:t>
              </a:r>
              <a:endParaRPr lang="en-US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486400" y="1143000"/>
            <a:ext cx="2057400" cy="914400"/>
            <a:chOff x="6629400" y="1219200"/>
            <a:chExt cx="2057400" cy="1219200"/>
          </a:xfrm>
        </p:grpSpPr>
        <p:sp>
          <p:nvSpPr>
            <p:cNvPr id="11" name="Cloud Callout 10"/>
            <p:cNvSpPr/>
            <p:nvPr/>
          </p:nvSpPr>
          <p:spPr>
            <a:xfrm>
              <a:off x="6629400" y="1219200"/>
              <a:ext cx="2057400" cy="1219200"/>
            </a:xfrm>
            <a:prstGeom prst="cloudCallou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81800" y="1371600"/>
              <a:ext cx="1752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e.g., Continuous equations, </a:t>
              </a:r>
              <a:r>
                <a:rPr lang="en-US" sz="1200" dirty="0"/>
                <a:t>M</a:t>
              </a:r>
              <a:r>
                <a:rPr lang="en-US" sz="1200" dirty="0" smtClean="0"/>
                <a:t>onte Carlo models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52400" y="17526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6"/>
                </a:solidFill>
              </a:rPr>
              <a:t>d</a:t>
            </a:r>
            <a:r>
              <a:rPr lang="en-US" sz="1200" b="1" dirty="0" smtClean="0">
                <a:solidFill>
                  <a:schemeClr val="accent6"/>
                </a:solidFill>
              </a:rPr>
              <a:t>omain</a:t>
            </a:r>
            <a:r>
              <a:rPr lang="en-US" sz="1200" b="1" dirty="0" smtClean="0"/>
              <a:t> 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</a:rPr>
              <a:t>scientists</a:t>
            </a:r>
            <a:endParaRPr lang="en-US" sz="1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7048500" y="1828800"/>
            <a:ext cx="2057400" cy="762000"/>
            <a:chOff x="6858000" y="1752600"/>
            <a:chExt cx="2057400" cy="762000"/>
          </a:xfrm>
        </p:grpSpPr>
        <p:sp>
          <p:nvSpPr>
            <p:cNvPr id="43" name="Cloud Callout 42"/>
            <p:cNvSpPr/>
            <p:nvPr/>
          </p:nvSpPr>
          <p:spPr>
            <a:xfrm>
              <a:off x="6858000" y="1752600"/>
              <a:ext cx="2057400" cy="762000"/>
            </a:xfrm>
            <a:prstGeom prst="cloudCallou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010400" y="1847850"/>
              <a:ext cx="1752600" cy="1731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/>
                <a:t>e.g</a:t>
              </a:r>
              <a:r>
                <a:rPr lang="en-US" sz="1200" dirty="0" smtClean="0"/>
                <a:t>, Discrete equations</a:t>
              </a: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52400" y="23622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</a:rPr>
              <a:t>domain scientists and computational scientists</a:t>
            </a:r>
            <a:endParaRPr lang="en-US" sz="1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7239000" y="2743200"/>
            <a:ext cx="2057400" cy="914400"/>
            <a:chOff x="7239000" y="2286000"/>
            <a:chExt cx="2057400" cy="914400"/>
          </a:xfrm>
        </p:grpSpPr>
        <p:sp>
          <p:nvSpPr>
            <p:cNvPr id="46" name="Cloud Callout 45"/>
            <p:cNvSpPr/>
            <p:nvPr/>
          </p:nvSpPr>
          <p:spPr>
            <a:xfrm>
              <a:off x="7239000" y="2286000"/>
              <a:ext cx="2057400" cy="914400"/>
            </a:xfrm>
            <a:prstGeom prst="cloudCallou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391400" y="2362200"/>
              <a:ext cx="1752600" cy="6232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e.g., DSLs, diagrams/equations for data and control dependencies</a:t>
              </a:r>
            </a:p>
            <a:p>
              <a:r>
                <a:rPr lang="en-US" sz="1200" dirty="0" smtClean="0"/>
                <a:t> </a:t>
              </a: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152400" y="3200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</a:rPr>
              <a:t>computational scientists and computer scientists</a:t>
            </a:r>
            <a:endParaRPr lang="en-US" sz="1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52400" y="5257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Auto-tuning and optimization system</a:t>
            </a:r>
            <a:endParaRPr lang="en-US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52400" y="39624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</a:rPr>
              <a:t>computer scientists and software engineers</a:t>
            </a:r>
            <a:endParaRPr lang="en-US" sz="1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7581900" y="3733800"/>
            <a:ext cx="1524000" cy="685800"/>
            <a:chOff x="7620000" y="3581400"/>
            <a:chExt cx="1524000" cy="685800"/>
          </a:xfrm>
        </p:grpSpPr>
        <p:sp>
          <p:nvSpPr>
            <p:cNvPr id="71" name="Cloud Callout 70"/>
            <p:cNvSpPr/>
            <p:nvPr/>
          </p:nvSpPr>
          <p:spPr>
            <a:xfrm>
              <a:off x="7620000" y="3581400"/>
              <a:ext cx="1524000" cy="685800"/>
            </a:xfrm>
            <a:prstGeom prst="cloudCallou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732889" y="3667125"/>
              <a:ext cx="1298222" cy="259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e.g., DSLs, HLLs </a:t>
              </a:r>
            </a:p>
            <a:p>
              <a:r>
                <a:rPr lang="en-US" sz="1200" dirty="0" smtClean="0"/>
                <a:t> </a:t>
              </a:r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152400" y="45720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</a:rPr>
              <a:t>oftware and systems engineers</a:t>
            </a:r>
            <a:endParaRPr lang="en-US" sz="1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7505700" y="4495800"/>
            <a:ext cx="1600200" cy="1397000"/>
            <a:chOff x="7620000" y="4876800"/>
            <a:chExt cx="1600200" cy="1397000"/>
          </a:xfrm>
        </p:grpSpPr>
        <p:sp>
          <p:nvSpPr>
            <p:cNvPr id="74" name="Cloud Callout 73"/>
            <p:cNvSpPr/>
            <p:nvPr/>
          </p:nvSpPr>
          <p:spPr>
            <a:xfrm>
              <a:off x="7620000" y="4876800"/>
              <a:ext cx="1524000" cy="1397000"/>
            </a:xfrm>
            <a:prstGeom prst="cloudCallou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772400" y="5029200"/>
              <a:ext cx="14478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e.g., specifying  data and computation mappings, data movement, resilience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9971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9" grpId="0"/>
      <p:bldP spid="51" grpId="0"/>
      <p:bldP spid="65" grpId="0"/>
      <p:bldP spid="57" grpId="0"/>
      <p:bldP spid="6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2781</TotalTime>
  <Words>789</Words>
  <Application>Microsoft Macintosh PowerPoint</Application>
  <PresentationFormat>On-screen Show (4:3)</PresentationFormat>
  <Paragraphs>173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Office Theme</vt:lpstr>
      <vt:lpstr>Custom Design</vt:lpstr>
      <vt:lpstr>1_Custom Design</vt:lpstr>
      <vt:lpstr>X-Stack  PI and Coordination Meeting</vt:lpstr>
      <vt:lpstr>PowerPoint Presentation</vt:lpstr>
      <vt:lpstr>Acknowledgements</vt:lpstr>
      <vt:lpstr>PowerPoint Presentation</vt:lpstr>
      <vt:lpstr>Coordinating Projects</vt:lpstr>
      <vt:lpstr>PowerPoint Presentation</vt:lpstr>
      <vt:lpstr>Vision in Progress</vt:lpstr>
      <vt:lpstr>Exascale Application Development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Sonia Sachs</cp:lastModifiedBy>
  <cp:revision>213</cp:revision>
  <cp:lastPrinted>2012-09-18T16:15:12Z</cp:lastPrinted>
  <dcterms:created xsi:type="dcterms:W3CDTF">2006-08-16T00:00:00Z</dcterms:created>
  <dcterms:modified xsi:type="dcterms:W3CDTF">2014-05-28T14:02:35Z</dcterms:modified>
</cp:coreProperties>
</file>