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6"/>
  </p:notesMasterIdLst>
  <p:handoutMasterIdLst>
    <p:handoutMasterId r:id="rId7"/>
  </p:handoutMasterIdLst>
  <p:sldIdLst>
    <p:sldId id="404" r:id="rId2"/>
    <p:sldId id="408" r:id="rId3"/>
    <p:sldId id="409" r:id="rId4"/>
    <p:sldId id="410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6D5F"/>
    <a:srgbClr val="FFFFA2"/>
    <a:srgbClr val="36731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2" autoAdjust="0"/>
    <p:restoredTop sz="72152" autoAdjust="0"/>
  </p:normalViewPr>
  <p:slideViewPr>
    <p:cSldViewPr>
      <p:cViewPr varScale="1">
        <p:scale>
          <a:sx n="51" d="100"/>
          <a:sy n="51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4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70" y="-8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16742CB2-31B4-7E48-A6AD-A454F02D3E84}" type="datetimeFigureOut">
              <a:rPr lang="en-US" smtClean="0"/>
              <a:pPr/>
              <a:t>9/28/2012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2E4C6802-2DD4-194F-BDC2-30C285B4E6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572999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/>
          <a:lstStyle>
            <a:lvl1pPr algn="r">
              <a:defRPr sz="1200"/>
            </a:lvl1pPr>
          </a:lstStyle>
          <a:p>
            <a:fld id="{552A171B-F280-487E-AB57-9E09D7D6F475}" type="datetimeFigureOut">
              <a:rPr lang="en-US" smtClean="0"/>
              <a:pPr/>
              <a:t>9/28/2012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0" tIns="46582" rIns="93160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0" tIns="46582" rIns="93160" bIns="465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0" tIns="46582" rIns="93160" bIns="46582" rtlCol="0" anchor="b"/>
          <a:lstStyle>
            <a:lvl1pPr algn="r">
              <a:defRPr sz="1200"/>
            </a:lvl1pPr>
          </a:lstStyle>
          <a:p>
            <a:fld id="{F4A6DD1E-07AB-4857-BE57-82B520E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7988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A6DD1E-07AB-4857-BE57-82B520EA68A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4286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200" b="1" dirty="0" smtClean="0">
                <a:solidFill>
                  <a:srgbClr val="8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HLIR</a:t>
            </a:r>
            <a:r>
              <a:rPr lang="en-US" sz="1200" b="1" dirty="0" smtClean="0">
                <a:solidFill>
                  <a:srgbClr val="8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: </a:t>
            </a:r>
            <a:r>
              <a:rPr lang="en-US" sz="1200" dirty="0" smtClean="0">
                <a:solidFill>
                  <a:srgbClr val="008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describes the structure of the program e.g., GDGs, PIL, AST (type-checked). May have domain-specific constructs</a:t>
            </a:r>
            <a:endParaRPr lang="en-US" sz="1200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algn="l"/>
            <a:r>
              <a:rPr lang="en-US" sz="1200" dirty="0" smtClean="0">
                <a:solidFill>
                  <a:srgbClr val="008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Some abstract machine model parameters may be needed here?</a:t>
            </a:r>
          </a:p>
          <a:p>
            <a:pPr algn="l"/>
            <a:endParaRPr lang="en-US" sz="1200" dirty="0" smtClean="0">
              <a:solidFill>
                <a:srgbClr val="8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algn="l"/>
            <a:endParaRPr lang="en-US" sz="1200" dirty="0" smtClean="0">
              <a:solidFill>
                <a:srgbClr val="8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algn="l"/>
            <a:r>
              <a:rPr lang="en-US" sz="1200" b="1" dirty="0" smtClean="0">
                <a:solidFill>
                  <a:srgbClr val="8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LLIR: </a:t>
            </a:r>
            <a:r>
              <a:rPr lang="en-US" sz="1200" dirty="0" smtClean="0">
                <a:solidFill>
                  <a:srgbClr val="8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Representation of C/F/C++-level serial code, thread, and </a:t>
            </a:r>
            <a:r>
              <a:rPr lang="en-US" sz="1200" dirty="0" err="1" smtClean="0">
                <a:solidFill>
                  <a:srgbClr val="8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comm</a:t>
            </a:r>
            <a:endParaRPr lang="en-US" sz="1200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algn="l"/>
            <a:r>
              <a:rPr lang="en-US" sz="1200" dirty="0" smtClean="0">
                <a:solidFill>
                  <a:srgbClr val="008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E.g., (LLVM, or some other serial) plus </a:t>
            </a:r>
            <a:r>
              <a:rPr lang="en-US" sz="1200" dirty="0" err="1" smtClean="0">
                <a:solidFill>
                  <a:srgbClr val="008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comm+threads</a:t>
            </a:r>
            <a:r>
              <a:rPr lang="en-US" sz="1200" dirty="0" smtClean="0">
                <a:solidFill>
                  <a:srgbClr val="008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(XPI, Swarm, OCR, APGAS, UPCR</a:t>
            </a:r>
            <a:endParaRPr lang="en-US" sz="1200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algn="l"/>
            <a:r>
              <a:rPr lang="en-US" sz="1200" smtClean="0">
                <a:solidFill>
                  <a:srgbClr val="008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Also need an abstract machine model instance to generate code to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6AB9F-E5C9-4608-9F73-211D270AC9B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XStack</a:t>
            </a:r>
            <a:r>
              <a:rPr lang="en-US" dirty="0" smtClean="0"/>
              <a:t> 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0FD8-C4D8-4FC8-ACE5-C8022F3C3B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25938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rgbClr val="367317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2"/>
                </a:solidFill>
                <a:latin typeface="+mn-lt"/>
              </a:defRPr>
            </a:lvl4pPr>
            <a:lvl5pPr>
              <a:defRPr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>
            <a:lvl1pPr>
              <a:defRPr sz="3200">
                <a:solidFill>
                  <a:srgbClr val="3673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7F0FD8-C4D8-4FC8-ACE5-C8022F3C3B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XStack</a:t>
            </a:r>
            <a:r>
              <a:rPr lang="en-US" dirty="0" smtClean="0"/>
              <a:t> Review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XStack</a:t>
            </a:r>
            <a:r>
              <a:rPr lang="en-US" dirty="0" smtClean="0"/>
              <a:t>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7F0FD8-C4D8-4FC8-ACE5-C8022F3C3B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638925"/>
            <a:ext cx="2895600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XStack</a:t>
            </a:r>
            <a:r>
              <a:rPr lang="en-US" dirty="0" smtClean="0"/>
              <a:t>  Review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9/18/12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X-Stack Kickoff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289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685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14400"/>
            <a:ext cx="8410575" cy="5259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7064"/>
            <a:ext cx="533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Xstack</a:t>
            </a:r>
            <a:r>
              <a:rPr lang="en-US" dirty="0" smtClean="0"/>
              <a:t> Kickoff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4464" y="6351654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F7F0FD8-C4D8-4FC8-ACE5-C8022F3C3B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4" r:id="rId3"/>
    <p:sldLayoutId id="2147483685" r:id="rId4"/>
    <p:sldLayoutId id="2147483686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752600"/>
            <a:ext cx="8534400" cy="4495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600" i="1" dirty="0" smtClean="0">
                <a:solidFill>
                  <a:schemeClr val="tx1"/>
                </a:solidFill>
              </a:rPr>
              <a:t>X-Stack Front-End</a:t>
            </a:r>
            <a:br>
              <a:rPr lang="en-US" sz="3600" i="1" dirty="0" smtClean="0">
                <a:solidFill>
                  <a:schemeClr val="tx1"/>
                </a:solidFill>
              </a:rPr>
            </a:br>
            <a:r>
              <a:rPr lang="en-US" sz="3600" i="1" dirty="0" smtClean="0">
                <a:solidFill>
                  <a:schemeClr val="tx1"/>
                </a:solidFill>
              </a:rPr>
              <a:t/>
            </a:r>
            <a:br>
              <a:rPr lang="en-US" sz="3600" i="1" dirty="0" smtClean="0">
                <a:solidFill>
                  <a:schemeClr val="tx1"/>
                </a:solidFill>
              </a:rPr>
            </a:br>
            <a:r>
              <a:rPr lang="en-US" sz="2200" b="0" i="1" dirty="0" smtClean="0">
                <a:solidFill>
                  <a:schemeClr val="tx1"/>
                </a:solidFill>
              </a:rPr>
              <a:t>Katherine Yelick, Organizer</a:t>
            </a:r>
            <a:br>
              <a:rPr lang="en-US" sz="2200" b="0" i="1" dirty="0" smtClean="0">
                <a:solidFill>
                  <a:schemeClr val="tx1"/>
                </a:solidFill>
              </a:rPr>
            </a:br>
            <a:r>
              <a:rPr lang="en-US" sz="2200" b="0" i="1" dirty="0" smtClean="0">
                <a:solidFill>
                  <a:schemeClr val="tx1"/>
                </a:solidFill>
              </a:rPr>
              <a:t>Tina </a:t>
            </a:r>
            <a:r>
              <a:rPr lang="en-US" sz="2200" b="0" i="1" dirty="0" err="1" smtClean="0">
                <a:solidFill>
                  <a:schemeClr val="tx1"/>
                </a:solidFill>
              </a:rPr>
              <a:t>Macaluso</a:t>
            </a:r>
            <a:r>
              <a:rPr lang="en-US" sz="2200" b="0" i="1" dirty="0" smtClean="0">
                <a:solidFill>
                  <a:schemeClr val="tx1"/>
                </a:solidFill>
              </a:rPr>
              <a:t>, Scribe</a:t>
            </a:r>
            <a:br>
              <a:rPr lang="en-US" sz="2200" b="0" i="1" dirty="0" smtClean="0">
                <a:solidFill>
                  <a:schemeClr val="tx1"/>
                </a:solidFill>
              </a:rPr>
            </a:br>
            <a:r>
              <a:rPr lang="en-US" sz="2200" b="0" i="1" dirty="0" smtClean="0">
                <a:solidFill>
                  <a:schemeClr val="tx1"/>
                </a:solidFill>
              </a:rPr>
              <a:t>Mary Hall, Presenter</a:t>
            </a:r>
            <a:br>
              <a:rPr lang="en-US" sz="2200" b="0" i="1" dirty="0" smtClean="0">
                <a:solidFill>
                  <a:schemeClr val="tx1"/>
                </a:solidFill>
              </a:rPr>
            </a:br>
            <a:r>
              <a:rPr lang="en-US" sz="2200" b="0" i="1" dirty="0" smtClean="0">
                <a:solidFill>
                  <a:schemeClr val="tx1"/>
                </a:solidFill>
              </a:rPr>
              <a:t>Participants: John Bell, Jim </a:t>
            </a:r>
            <a:r>
              <a:rPr lang="en-US" sz="2200" b="0" i="1" dirty="0" err="1" smtClean="0">
                <a:solidFill>
                  <a:schemeClr val="tx1"/>
                </a:solidFill>
              </a:rPr>
              <a:t>Belak</a:t>
            </a:r>
            <a:r>
              <a:rPr lang="en-US" sz="2200" b="0" i="1" dirty="0" smtClean="0">
                <a:solidFill>
                  <a:schemeClr val="tx1"/>
                </a:solidFill>
              </a:rPr>
              <a:t>, </a:t>
            </a:r>
            <a:r>
              <a:rPr lang="en-US" sz="2200" b="0" i="1" dirty="0" err="1" smtClean="0">
                <a:solidFill>
                  <a:schemeClr val="tx1"/>
                </a:solidFill>
              </a:rPr>
              <a:t>Milind</a:t>
            </a:r>
            <a:r>
              <a:rPr lang="en-US" sz="2200" b="0" i="1" dirty="0" smtClean="0">
                <a:solidFill>
                  <a:schemeClr val="tx1"/>
                </a:solidFill>
              </a:rPr>
              <a:t> </a:t>
            </a:r>
            <a:r>
              <a:rPr lang="en-US" sz="2200" b="0" i="1" dirty="0" err="1" smtClean="0">
                <a:solidFill>
                  <a:schemeClr val="tx1"/>
                </a:solidFill>
              </a:rPr>
              <a:t>Kulkarni</a:t>
            </a:r>
            <a:r>
              <a:rPr lang="en-US" sz="2200" b="0" i="1" dirty="0" smtClean="0">
                <a:solidFill>
                  <a:schemeClr val="tx1"/>
                </a:solidFill>
              </a:rPr>
              <a:t>, David Padua,</a:t>
            </a:r>
            <a:br>
              <a:rPr lang="en-US" sz="2200" b="0" i="1" dirty="0" smtClean="0">
                <a:solidFill>
                  <a:schemeClr val="tx1"/>
                </a:solidFill>
              </a:rPr>
            </a:br>
            <a:r>
              <a:rPr lang="en-US" sz="2200" b="0" i="1" dirty="0" smtClean="0">
                <a:solidFill>
                  <a:schemeClr val="tx1"/>
                </a:solidFill>
              </a:rPr>
              <a:t> Armando Solar-</a:t>
            </a:r>
            <a:r>
              <a:rPr lang="en-US" sz="2200" b="0" i="1" dirty="0" err="1" smtClean="0">
                <a:solidFill>
                  <a:schemeClr val="tx1"/>
                </a:solidFill>
              </a:rPr>
              <a:t>Lezama</a:t>
            </a:r>
            <a:r>
              <a:rPr lang="en-US" sz="2200" b="0" i="1" dirty="0" smtClean="0">
                <a:solidFill>
                  <a:schemeClr val="tx1"/>
                </a:solidFill>
              </a:rPr>
              <a:t>, Vijay </a:t>
            </a:r>
            <a:r>
              <a:rPr lang="en-US" sz="2200" b="0" i="1" dirty="0" err="1" smtClean="0">
                <a:solidFill>
                  <a:schemeClr val="tx1"/>
                </a:solidFill>
              </a:rPr>
              <a:t>Saraswat</a:t>
            </a:r>
            <a:r>
              <a:rPr lang="en-US" sz="2200" b="0" i="1" dirty="0" smtClean="0">
                <a:solidFill>
                  <a:schemeClr val="tx1"/>
                </a:solidFill>
              </a:rPr>
              <a:t>, John Daley, </a:t>
            </a:r>
            <a:br>
              <a:rPr lang="en-US" sz="2200" b="0" i="1" dirty="0" smtClean="0">
                <a:solidFill>
                  <a:schemeClr val="tx1"/>
                </a:solidFill>
              </a:rPr>
            </a:br>
            <a:r>
              <a:rPr lang="en-US" sz="2200" b="0" i="1" dirty="0" smtClean="0">
                <a:solidFill>
                  <a:schemeClr val="tx1"/>
                </a:solidFill>
              </a:rPr>
              <a:t>Andrew </a:t>
            </a:r>
            <a:r>
              <a:rPr lang="en-US" sz="2200" b="0" i="1" dirty="0" err="1">
                <a:solidFill>
                  <a:schemeClr val="tx1"/>
                </a:solidFill>
              </a:rPr>
              <a:t>Lumsdaine</a:t>
            </a:r>
            <a:r>
              <a:rPr lang="en-US" sz="2200" b="0" i="1" dirty="0">
                <a:solidFill>
                  <a:schemeClr val="tx1"/>
                </a:solidFill>
              </a:rPr>
              <a:t>, </a:t>
            </a:r>
            <a:r>
              <a:rPr lang="en-US" sz="2200" b="0" i="1" dirty="0" smtClean="0">
                <a:solidFill>
                  <a:schemeClr val="tx1"/>
                </a:solidFill>
              </a:rPr>
              <a:t>John </a:t>
            </a:r>
            <a:r>
              <a:rPr lang="en-US" sz="2200" b="0" i="1" dirty="0" err="1" smtClean="0">
                <a:solidFill>
                  <a:schemeClr val="tx1"/>
                </a:solidFill>
              </a:rPr>
              <a:t>Shalf</a:t>
            </a:r>
            <a:r>
              <a:rPr lang="en-US" sz="2200" b="0" i="1" dirty="0" smtClean="0">
                <a:solidFill>
                  <a:schemeClr val="tx1"/>
                </a:solidFill>
              </a:rPr>
              <a:t>, Dan Quinlan, </a:t>
            </a:r>
            <a:r>
              <a:rPr lang="en-US" sz="2200" b="0" i="1" dirty="0" err="1" smtClean="0">
                <a:solidFill>
                  <a:schemeClr val="tx1"/>
                </a:solidFill>
              </a:rPr>
              <a:t>Thuc</a:t>
            </a:r>
            <a:r>
              <a:rPr lang="en-US" sz="2200" b="0" i="1" dirty="0" smtClean="0">
                <a:solidFill>
                  <a:schemeClr val="tx1"/>
                </a:solidFill>
              </a:rPr>
              <a:t> Hoang, Richard </a:t>
            </a:r>
            <a:r>
              <a:rPr lang="en-US" sz="2200" b="0" i="1" dirty="0" err="1">
                <a:solidFill>
                  <a:schemeClr val="tx1"/>
                </a:solidFill>
              </a:rPr>
              <a:t>Lethin</a:t>
            </a:r>
            <a:r>
              <a:rPr lang="en-US" sz="2200" b="0" i="1" dirty="0">
                <a:solidFill>
                  <a:schemeClr val="tx1"/>
                </a:solidFill>
              </a:rPr>
              <a:t> and Benoit </a:t>
            </a:r>
            <a:r>
              <a:rPr lang="en-US" sz="2200" b="0" i="1" dirty="0" smtClean="0">
                <a:solidFill>
                  <a:schemeClr val="tx1"/>
                </a:solidFill>
              </a:rPr>
              <a:t>Meister</a:t>
            </a:r>
            <a:r>
              <a:rPr lang="en-US" sz="2400" b="0" i="1" dirty="0" smtClean="0">
                <a:solidFill>
                  <a:schemeClr val="tx1"/>
                </a:solidFill>
              </a:rPr>
              <a:t/>
            </a:r>
            <a:br>
              <a:rPr lang="en-US" sz="2400" b="0" i="1" dirty="0" smtClean="0">
                <a:solidFill>
                  <a:schemeClr val="tx1"/>
                </a:solidFill>
              </a:rPr>
            </a:br>
            <a:endParaRPr lang="en-US" sz="2200" b="0" i="1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727864" cy="1524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4400" y="0"/>
            <a:ext cx="1576552" cy="1524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6171004" y="-17676"/>
            <a:ext cx="2972996" cy="15416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3263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02481129"/>
              </p:ext>
            </p:extLst>
          </p:nvPr>
        </p:nvGraphicFramePr>
        <p:xfrm>
          <a:off x="304800" y="817881"/>
          <a:ext cx="8839200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906"/>
                <a:gridCol w="711829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Resilience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Programming model (all), OS/RT</a:t>
                      </a:r>
                      <a:r>
                        <a:rPr lang="en-US" baseline="0" dirty="0" smtClean="0"/>
                        <a:t> approach (DEGAS, GVR), Compiler (D-TEC), Compiler/RT (</a:t>
                      </a:r>
                      <a:r>
                        <a:rPr lang="en-US" baseline="0" dirty="0" err="1" smtClean="0"/>
                        <a:t>Traleika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Undetected </a:t>
                      </a:r>
                      <a:r>
                        <a:rPr lang="en-US" baseline="0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Resilience Sensitivity (D-TEC,</a:t>
                      </a:r>
                      <a:r>
                        <a:rPr lang="en-US" baseline="0" dirty="0" smtClean="0"/>
                        <a:t> Corvette, SLEEC,GVR)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Spatial locality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Wide SIMD</a:t>
                      </a:r>
                      <a:r>
                        <a:rPr lang="en-US" baseline="0" dirty="0" smtClean="0"/>
                        <a:t> and h</a:t>
                      </a:r>
                      <a:r>
                        <a:rPr lang="en-US" dirty="0" smtClean="0"/>
                        <a:t>ow independent/configurable? S</a:t>
                      </a:r>
                      <a:r>
                        <a:rPr lang="en-US" baseline="0" dirty="0" smtClean="0"/>
                        <a:t>catter/gather (MEMISA)? Language/DSL </a:t>
                      </a:r>
                      <a:r>
                        <a:rPr lang="en-US" baseline="0" dirty="0" err="1" smtClean="0"/>
                        <a:t>repr</a:t>
                      </a:r>
                      <a:r>
                        <a:rPr lang="en-US" baseline="0" dirty="0" smtClean="0"/>
                        <a:t> (DAX,DEGAS), Compiler (DAX,X-TUNE,D-TEC), Library interface selection (SLEEC), Library (HTA: </a:t>
                      </a:r>
                      <a:r>
                        <a:rPr lang="en-US" baseline="0" dirty="0" err="1" smtClean="0"/>
                        <a:t>Traleika</a:t>
                      </a:r>
                      <a:r>
                        <a:rPr lang="en-US" baseline="0" dirty="0" smtClean="0"/>
                        <a:t> &amp; DAX)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Temporal locality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Scratchpad memories, communication avoidance, Non-Cache-Coherent,</a:t>
                      </a:r>
                    </a:p>
                    <a:p>
                      <a:r>
                        <a:rPr lang="en-US" dirty="0" smtClean="0"/>
                        <a:t>Language/DSL </a:t>
                      </a:r>
                      <a:r>
                        <a:rPr lang="en-US" dirty="0" err="1" smtClean="0"/>
                        <a:t>repr</a:t>
                      </a:r>
                      <a:r>
                        <a:rPr lang="en-US" dirty="0" smtClean="0"/>
                        <a:t> (DEGAS,D-TEC), Compiler (X-TUNE,D-</a:t>
                      </a:r>
                      <a:r>
                        <a:rPr lang="en-US" dirty="0" err="1" smtClean="0"/>
                        <a:t>TEC,Traleika</a:t>
                      </a:r>
                      <a:r>
                        <a:rPr lang="en-US" dirty="0" smtClean="0"/>
                        <a:t>/DAX:R-Stream), Library (</a:t>
                      </a:r>
                      <a:r>
                        <a:rPr lang="en-US" dirty="0" err="1" smtClean="0"/>
                        <a:t>Traleika</a:t>
                      </a:r>
                      <a:r>
                        <a:rPr lang="en-US" dirty="0" smtClean="0"/>
                        <a:t>/DAX:HTA)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Large # threads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Lightweight</a:t>
                      </a:r>
                      <a:r>
                        <a:rPr lang="en-US" baseline="0" dirty="0" smtClean="0"/>
                        <a:t> threads, synchronization mechanisms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Language/Library (</a:t>
                      </a:r>
                      <a:r>
                        <a:rPr lang="en-US" dirty="0" err="1" smtClean="0"/>
                        <a:t>D-TEC,Xpress,DAX:Traleika:codelets,DEGAS</a:t>
                      </a:r>
                      <a:r>
                        <a:rPr lang="en-US" dirty="0" smtClean="0"/>
                        <a:t>), Compiler (X-TUNE,D-TEC)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Dynamic</a:t>
                      </a:r>
                      <a:r>
                        <a:rPr lang="en-US" baseline="0" dirty="0" smtClean="0"/>
                        <a:t> threads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Varying performance,</a:t>
                      </a:r>
                      <a:r>
                        <a:rPr lang="en-US" baseline="0" dirty="0" smtClean="0"/>
                        <a:t> Dynamic l</a:t>
                      </a:r>
                      <a:r>
                        <a:rPr lang="en-US" dirty="0" smtClean="0"/>
                        <a:t>aunch</a:t>
                      </a:r>
                      <a:r>
                        <a:rPr lang="en-US" baseline="0" dirty="0" smtClean="0"/>
                        <a:t> and m</a:t>
                      </a:r>
                      <a:r>
                        <a:rPr lang="en-US" dirty="0" smtClean="0"/>
                        <a:t>igration, latency hiding</a:t>
                      </a:r>
                    </a:p>
                    <a:p>
                      <a:r>
                        <a:rPr lang="en-US" dirty="0" smtClean="0"/>
                        <a:t>Library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Traleika,DAX:HTA,R-Stream,DEGAS,XPRESS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Heterogeneity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Explicit (</a:t>
                      </a:r>
                      <a:r>
                        <a:rPr lang="en-US" dirty="0" err="1" smtClean="0"/>
                        <a:t>DEGAS,Traleika,SLEEC,DAX,D</a:t>
                      </a:r>
                      <a:r>
                        <a:rPr lang="en-US" dirty="0" smtClean="0"/>
                        <a:t>-TEC,X-TUNE),</a:t>
                      </a:r>
                      <a:r>
                        <a:rPr lang="en-US" baseline="0" dirty="0" smtClean="0"/>
                        <a:t> Implicit (D-TEC,X-</a:t>
                      </a:r>
                      <a:r>
                        <a:rPr lang="en-US" baseline="0" dirty="0" err="1" smtClean="0"/>
                        <a:t>TUNE,Traleika</a:t>
                      </a:r>
                      <a:r>
                        <a:rPr lang="en-US" baseline="0" dirty="0" smtClean="0"/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Exascale 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7F0FD8-C4D8-4FC8-ACE5-C8022F3C3BA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XStack Review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052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32262191"/>
              </p:ext>
            </p:extLst>
          </p:nvPr>
        </p:nvGraphicFramePr>
        <p:xfrm>
          <a:off x="228600" y="914400"/>
          <a:ext cx="861060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693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Mapping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 High-level compiler/runtime IR?  Common execution model? Common</a:t>
                      </a:r>
                      <a:r>
                        <a:rPr lang="en-US" baseline="0" dirty="0" smtClean="0"/>
                        <a:t> abstract machine model? </a:t>
                      </a:r>
                      <a:r>
                        <a:rPr lang="en-US" dirty="0" smtClean="0"/>
                        <a:t>[must capture above attributes]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Legacy Apps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Off-node Communication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Bandwidth tapering or topology, nesting collectives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DEGAS, Xpress,</a:t>
                      </a:r>
                      <a:r>
                        <a:rPr lang="en-US" baseline="0" dirty="0" smtClean="0"/>
                        <a:t> D-TEC, </a:t>
                      </a:r>
                      <a:r>
                        <a:rPr lang="en-US" baseline="0" dirty="0" err="1" smtClean="0"/>
                        <a:t>Traleika</a:t>
                      </a:r>
                      <a:r>
                        <a:rPr lang="en-US" baseline="0" dirty="0" smtClean="0"/>
                        <a:t>, DAX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 over performance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Feedback to user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Portability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SIMD</a:t>
                      </a:r>
                      <a:r>
                        <a:rPr lang="en-US" baseline="0" dirty="0" smtClean="0"/>
                        <a:t> vs. Spatial locality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Exascale 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7F0FD8-C4D8-4FC8-ACE5-C8022F3C3BA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XStack Review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891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2667763" y="3067245"/>
            <a:ext cx="512063" cy="9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b="1" dirty="0">
              <a:latin typeface="+mn-lt"/>
            </a:endParaRPr>
          </a:p>
        </p:txBody>
      </p:sp>
      <p:pic>
        <p:nvPicPr>
          <p:cNvPr id="19" name="Picture 18" descr="Back en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4012" y="2262544"/>
            <a:ext cx="3438525" cy="280987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647950" y="2019302"/>
            <a:ext cx="1180729" cy="639762"/>
            <a:chOff x="2438400" y="1284348"/>
            <a:chExt cx="1295400" cy="639762"/>
          </a:xfrm>
          <a:noFill/>
        </p:grpSpPr>
        <p:sp>
          <p:nvSpPr>
            <p:cNvPr id="4" name="Oval 3"/>
            <p:cNvSpPr/>
            <p:nvPr/>
          </p:nvSpPr>
          <p:spPr>
            <a:xfrm>
              <a:off x="2438400" y="1284348"/>
              <a:ext cx="1295400" cy="639762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743200" y="1390710"/>
              <a:ext cx="761999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latin typeface="+mn-lt"/>
                </a:rPr>
                <a:t>Parallel Language</a:t>
              </a:r>
              <a:endParaRPr lang="en-US" sz="1000" b="1" dirty="0">
                <a:latin typeface="+mn-lt"/>
              </a:endParaRPr>
            </a:p>
          </p:txBody>
        </p:sp>
      </p:grpSp>
      <p:grpSp>
        <p:nvGrpSpPr>
          <p:cNvPr id="7" name="Group 10"/>
          <p:cNvGrpSpPr/>
          <p:nvPr/>
        </p:nvGrpSpPr>
        <p:grpSpPr>
          <a:xfrm>
            <a:off x="2726813" y="3855823"/>
            <a:ext cx="893501" cy="1192427"/>
            <a:chOff x="2895600" y="5105400"/>
            <a:chExt cx="838200" cy="838200"/>
          </a:xfrm>
          <a:noFill/>
        </p:grpSpPr>
        <p:sp>
          <p:nvSpPr>
            <p:cNvPr id="12" name="Rounded Rectangle 11"/>
            <p:cNvSpPr/>
            <p:nvPr/>
          </p:nvSpPr>
          <p:spPr>
            <a:xfrm>
              <a:off x="2895600" y="5105400"/>
              <a:ext cx="838200" cy="838200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71800" y="5389602"/>
              <a:ext cx="762000" cy="25961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DSL X1…Xn compilers</a:t>
              </a:r>
              <a:endParaRPr lang="en-US" sz="900" b="1" dirty="0"/>
            </a:p>
          </p:txBody>
        </p:sp>
      </p:grpSp>
      <p:sp>
        <p:nvSpPr>
          <p:cNvPr id="10" name="Snip and Round Single Corner Rectangle 9"/>
          <p:cNvSpPr/>
          <p:nvPr/>
        </p:nvSpPr>
        <p:spPr>
          <a:xfrm>
            <a:off x="2782114" y="5337673"/>
            <a:ext cx="838200" cy="569804"/>
          </a:xfrm>
          <a:prstGeom prst="snip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58314" y="5459801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DSLs Generator</a:t>
            </a:r>
            <a:endParaRPr lang="en-US" sz="9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179826" y="5048249"/>
            <a:ext cx="0" cy="289424"/>
          </a:xfrm>
          <a:prstGeom prst="straightConnector1">
            <a:avLst/>
          </a:prstGeom>
          <a:solidFill>
            <a:schemeClr val="bg1"/>
          </a:solidFill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43825" y="1757197"/>
            <a:ext cx="419100" cy="2854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591425" y="3384400"/>
            <a:ext cx="5715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+mn-lt"/>
              </a:rPr>
              <a:t>Runtime</a:t>
            </a:r>
            <a:endParaRPr lang="en-US" sz="800" b="1" dirty="0">
              <a:latin typeface="+mn-lt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512311" y="4133789"/>
            <a:ext cx="887989" cy="53346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609725" y="4267200"/>
            <a:ext cx="71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Program in DSL Xi</a:t>
            </a:r>
            <a:endParaRPr 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cxnSp>
        <p:nvCxnSpPr>
          <p:cNvPr id="43" name="Straight Arrow Connector 42"/>
          <p:cNvCxnSpPr>
            <a:stCxn id="4" idx="4"/>
          </p:cNvCxnSpPr>
          <p:nvPr/>
        </p:nvCxnSpPr>
        <p:spPr>
          <a:xfrm>
            <a:off x="3238315" y="2659064"/>
            <a:ext cx="828860" cy="865483"/>
          </a:xfrm>
          <a:prstGeom prst="straightConnector1">
            <a:avLst/>
          </a:prstGeom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3" idx="3"/>
          </p:cNvCxnSpPr>
          <p:nvPr/>
        </p:nvCxnSpPr>
        <p:spPr>
          <a:xfrm flipV="1">
            <a:off x="3620314" y="3795402"/>
            <a:ext cx="446861" cy="649394"/>
          </a:xfrm>
          <a:prstGeom prst="straightConnector1">
            <a:avLst/>
          </a:prstGeom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400300" y="4419600"/>
            <a:ext cx="326513" cy="0"/>
          </a:xfrm>
          <a:prstGeom prst="straightConnector1">
            <a:avLst/>
          </a:prstGeom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1885187" y="2994014"/>
            <a:ext cx="762763" cy="455970"/>
            <a:chOff x="1905000" y="3067245"/>
            <a:chExt cx="1274826" cy="571305"/>
          </a:xfrm>
        </p:grpSpPr>
        <p:sp>
          <p:nvSpPr>
            <p:cNvPr id="55" name="Rounded Rectangle 54"/>
            <p:cNvSpPr/>
            <p:nvPr/>
          </p:nvSpPr>
          <p:spPr>
            <a:xfrm>
              <a:off x="1905000" y="3067245"/>
              <a:ext cx="1274826" cy="571305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981201" y="3105150"/>
              <a:ext cx="1181100" cy="462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+mn-lt"/>
                </a:rPr>
                <a:t>Migration Process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16911" y="2923692"/>
            <a:ext cx="1295400" cy="660360"/>
            <a:chOff x="2438400" y="1284348"/>
            <a:chExt cx="1295400" cy="660360"/>
          </a:xfrm>
        </p:grpSpPr>
        <p:sp>
          <p:nvSpPr>
            <p:cNvPr id="53" name="Oval 52"/>
            <p:cNvSpPr/>
            <p:nvPr/>
          </p:nvSpPr>
          <p:spPr>
            <a:xfrm>
              <a:off x="2438400" y="1284348"/>
              <a:ext cx="1295400" cy="639762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743200" y="1390710"/>
              <a:ext cx="762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latin typeface="+mn-lt"/>
                </a:rPr>
                <a:t>Existing MPI + X  code</a:t>
              </a:r>
              <a:endParaRPr lang="en-US" sz="1000" b="1" dirty="0">
                <a:latin typeface="+mn-lt"/>
              </a:endParaRPr>
            </a:p>
          </p:txBody>
        </p:sp>
      </p:grpSp>
      <p:cxnSp>
        <p:nvCxnSpPr>
          <p:cNvPr id="61" name="Straight Arrow Connector 60"/>
          <p:cNvCxnSpPr>
            <a:stCxn id="53" idx="6"/>
            <a:endCxn id="55" idx="1"/>
          </p:cNvCxnSpPr>
          <p:nvPr/>
        </p:nvCxnSpPr>
        <p:spPr>
          <a:xfrm flipV="1">
            <a:off x="1512311" y="3221999"/>
            <a:ext cx="372876" cy="21574"/>
          </a:xfrm>
          <a:prstGeom prst="straightConnector1">
            <a:avLst/>
          </a:prstGeom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5" idx="3"/>
            <a:endCxn id="50" idx="1"/>
          </p:cNvCxnSpPr>
          <p:nvPr/>
        </p:nvCxnSpPr>
        <p:spPr>
          <a:xfrm>
            <a:off x="2647950" y="3221999"/>
            <a:ext cx="1419225" cy="459623"/>
          </a:xfrm>
          <a:prstGeom prst="straightConnector1">
            <a:avLst/>
          </a:prstGeom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200524" y="6080264"/>
            <a:ext cx="2200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+mn-lt"/>
              </a:rPr>
              <a:t>HLC: High Level Intermediate Representations</a:t>
            </a:r>
          </a:p>
          <a:p>
            <a:r>
              <a:rPr lang="en-US" sz="1000" b="1" dirty="0" smtClean="0">
                <a:latin typeface="+mn-lt"/>
              </a:rPr>
              <a:t>LLC: Low Level Intermediate Representations</a:t>
            </a:r>
            <a:endParaRPr lang="en-US" sz="1000" b="1" dirty="0">
              <a:latin typeface="+mn-lt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653337" y="5184182"/>
            <a:ext cx="1019175" cy="818509"/>
            <a:chOff x="5667375" y="5167312"/>
            <a:chExt cx="1019175" cy="818509"/>
          </a:xfrm>
        </p:grpSpPr>
        <p:grpSp>
          <p:nvGrpSpPr>
            <p:cNvPr id="62" name="Group 70"/>
            <p:cNvGrpSpPr/>
            <p:nvPr/>
          </p:nvGrpSpPr>
          <p:grpSpPr>
            <a:xfrm>
              <a:off x="5667375" y="5167312"/>
              <a:ext cx="1019175" cy="709613"/>
              <a:chOff x="5667375" y="5314949"/>
              <a:chExt cx="1019175" cy="709613"/>
            </a:xfrm>
          </p:grpSpPr>
          <p:sp>
            <p:nvSpPr>
              <p:cNvPr id="66" name="Down Arrow 65"/>
              <p:cNvSpPr/>
              <p:nvPr/>
            </p:nvSpPr>
            <p:spPr>
              <a:xfrm>
                <a:off x="5991225" y="5314949"/>
                <a:ext cx="304800" cy="257176"/>
              </a:xfrm>
              <a:prstGeom prst="downArrow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5667375" y="5572125"/>
                <a:ext cx="1019175" cy="452437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5705475" y="5477990"/>
              <a:ext cx="98107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+mn-lt"/>
                </a:rPr>
                <a:t>Runtime optimized code</a:t>
              </a:r>
            </a:p>
            <a:p>
              <a:endParaRPr lang="en-US" sz="900" dirty="0">
                <a:latin typeface="+mn-lt"/>
              </a:endParaRP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7436644" y="2125664"/>
            <a:ext cx="1452562" cy="3058518"/>
          </a:xfrm>
          <a:prstGeom prst="round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867524" y="3598278"/>
            <a:ext cx="276225" cy="1762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6657975" y="3241219"/>
            <a:ext cx="685799" cy="657096"/>
            <a:chOff x="3762376" y="2938022"/>
            <a:chExt cx="685799" cy="567178"/>
          </a:xfrm>
          <a:solidFill>
            <a:schemeClr val="bg1"/>
          </a:solidFill>
        </p:grpSpPr>
        <p:sp>
          <p:nvSpPr>
            <p:cNvPr id="28" name="Rounded Rectangle 27"/>
            <p:cNvSpPr/>
            <p:nvPr/>
          </p:nvSpPr>
          <p:spPr>
            <a:xfrm>
              <a:off x="3762376" y="2938022"/>
              <a:ext cx="685799" cy="567178"/>
            </a:xfrm>
            <a:prstGeom prst="roundRect">
              <a:avLst>
                <a:gd name="adj" fmla="val 20878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62387" y="3130804"/>
              <a:ext cx="509588" cy="19924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LLIR</a:t>
              </a:r>
              <a:endParaRPr lang="en-US" sz="900" b="1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057775" y="1331551"/>
            <a:ext cx="1295400" cy="602324"/>
            <a:chOff x="2438400" y="1284348"/>
            <a:chExt cx="1295400" cy="677979"/>
          </a:xfrm>
        </p:grpSpPr>
        <p:sp>
          <p:nvSpPr>
            <p:cNvPr id="26" name="Oval 25"/>
            <p:cNvSpPr/>
            <p:nvPr/>
          </p:nvSpPr>
          <p:spPr>
            <a:xfrm>
              <a:off x="2438400" y="1284348"/>
              <a:ext cx="1295400" cy="639762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743200" y="1390710"/>
              <a:ext cx="762000" cy="571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+mn-lt"/>
                </a:rPr>
                <a:t>Existing MPI  + X code</a:t>
              </a:r>
              <a:endParaRPr lang="en-US" sz="900" b="1" dirty="0">
                <a:latin typeface="+mn-lt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067175" y="3241219"/>
            <a:ext cx="685799" cy="633580"/>
            <a:chOff x="3762376" y="3114676"/>
            <a:chExt cx="685799" cy="390524"/>
          </a:xfrm>
          <a:noFill/>
        </p:grpSpPr>
        <p:sp>
          <p:nvSpPr>
            <p:cNvPr id="35" name="Rounded Rectangle 34"/>
            <p:cNvSpPr/>
            <p:nvPr/>
          </p:nvSpPr>
          <p:spPr>
            <a:xfrm>
              <a:off x="3762376" y="3114676"/>
              <a:ext cx="685799" cy="390524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62387" y="3243354"/>
              <a:ext cx="509588" cy="14227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HLIR</a:t>
              </a:r>
              <a:endParaRPr lang="en-US" sz="900" b="1" dirty="0"/>
            </a:p>
          </p:txBody>
        </p:sp>
      </p:grpSp>
      <p:cxnSp>
        <p:nvCxnSpPr>
          <p:cNvPr id="40" name="Straight Arrow Connector 39"/>
          <p:cNvCxnSpPr>
            <a:stCxn id="35" idx="3"/>
          </p:cNvCxnSpPr>
          <p:nvPr/>
        </p:nvCxnSpPr>
        <p:spPr>
          <a:xfrm>
            <a:off x="4752974" y="3558009"/>
            <a:ext cx="666750" cy="0"/>
          </a:xfrm>
          <a:prstGeom prst="straightConnector1">
            <a:avLst/>
          </a:prstGeom>
          <a:ln w="19050">
            <a:solidFill>
              <a:schemeClr val="tx2"/>
            </a:solidFill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6" idx="4"/>
            <a:endCxn id="50" idx="0"/>
          </p:cNvCxnSpPr>
          <p:nvPr/>
        </p:nvCxnSpPr>
        <p:spPr>
          <a:xfrm>
            <a:off x="5705475" y="1899923"/>
            <a:ext cx="0" cy="336280"/>
          </a:xfrm>
          <a:prstGeom prst="straightConnector1">
            <a:avLst/>
          </a:prstGeom>
          <a:ln w="19050" cmpd="sng">
            <a:solidFill>
              <a:schemeClr val="tx2"/>
            </a:solidFill>
            <a:headEnd type="none"/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4067175" y="2236203"/>
            <a:ext cx="3276599" cy="2890837"/>
          </a:xfrm>
          <a:prstGeom prst="round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2" name="Group 71"/>
          <p:cNvGrpSpPr/>
          <p:nvPr/>
        </p:nvGrpSpPr>
        <p:grpSpPr>
          <a:xfrm>
            <a:off x="5381624" y="5127040"/>
            <a:ext cx="1019175" cy="818509"/>
            <a:chOff x="5667375" y="5167312"/>
            <a:chExt cx="1019175" cy="818509"/>
          </a:xfrm>
        </p:grpSpPr>
        <p:grpSp>
          <p:nvGrpSpPr>
            <p:cNvPr id="71" name="Group 70"/>
            <p:cNvGrpSpPr/>
            <p:nvPr/>
          </p:nvGrpSpPr>
          <p:grpSpPr>
            <a:xfrm>
              <a:off x="5667375" y="5167312"/>
              <a:ext cx="1019175" cy="709613"/>
              <a:chOff x="5667375" y="5314949"/>
              <a:chExt cx="1019175" cy="709613"/>
            </a:xfrm>
          </p:grpSpPr>
          <p:sp>
            <p:nvSpPr>
              <p:cNvPr id="68" name="Down Arrow 67"/>
              <p:cNvSpPr/>
              <p:nvPr/>
            </p:nvSpPr>
            <p:spPr>
              <a:xfrm>
                <a:off x="5991225" y="5314949"/>
                <a:ext cx="304800" cy="257176"/>
              </a:xfrm>
              <a:prstGeom prst="downArrow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>
                <a:off x="5667375" y="5572125"/>
                <a:ext cx="1019175" cy="452437"/>
              </a:xfrm>
              <a:prstGeom prst="roundRect">
                <a:avLst/>
              </a:prstGeom>
              <a:solidFill>
                <a:schemeClr val="bg1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5705475" y="5477990"/>
              <a:ext cx="98107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latin typeface="+mn-lt"/>
                </a:rPr>
                <a:t>Compiler-optimized code</a:t>
              </a:r>
            </a:p>
            <a:p>
              <a:endParaRPr lang="en-US" sz="900" dirty="0">
                <a:latin typeface="+mn-lt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410075" y="4093517"/>
            <a:ext cx="914399" cy="914461"/>
            <a:chOff x="4048126" y="5095081"/>
            <a:chExt cx="1066800" cy="1181954"/>
          </a:xfrm>
        </p:grpSpPr>
        <p:pic>
          <p:nvPicPr>
            <p:cNvPr id="74" name="Picture 73" descr="womanprogrammer-vector-660723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48126" y="5095081"/>
              <a:ext cx="883007" cy="929481"/>
            </a:xfrm>
            <a:prstGeom prst="rect">
              <a:avLst/>
            </a:prstGeom>
          </p:spPr>
        </p:pic>
        <p:sp>
          <p:nvSpPr>
            <p:cNvPr id="76" name="TextBox 75"/>
            <p:cNvSpPr txBox="1"/>
            <p:nvPr/>
          </p:nvSpPr>
          <p:spPr>
            <a:xfrm>
              <a:off x="4048126" y="5876925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>
                      <a:lumMod val="65000"/>
                    </a:schemeClr>
                  </a:solidFill>
                  <a:latin typeface="+mn-lt"/>
                </a:rPr>
                <a:t>Performance Programmer</a:t>
              </a:r>
              <a:endParaRPr lang="en-US" sz="1000" b="1" dirty="0">
                <a:solidFill>
                  <a:schemeClr val="bg1">
                    <a:lumMod val="65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548263" y="5048250"/>
            <a:ext cx="1024400" cy="1238708"/>
            <a:chOff x="1609725" y="5219699"/>
            <a:chExt cx="1024400" cy="1238708"/>
          </a:xfrm>
        </p:grpSpPr>
        <p:sp>
          <p:nvSpPr>
            <p:cNvPr id="79" name="TextBox 78"/>
            <p:cNvSpPr txBox="1"/>
            <p:nvPr/>
          </p:nvSpPr>
          <p:spPr>
            <a:xfrm>
              <a:off x="1719726" y="6058297"/>
              <a:ext cx="914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>
                      <a:lumMod val="65000"/>
                    </a:schemeClr>
                  </a:solidFill>
                  <a:latin typeface="+mn-lt"/>
                </a:rPr>
                <a:t>DSL Designers</a:t>
              </a:r>
              <a:endParaRPr lang="en-US" sz="1000" b="1" dirty="0">
                <a:solidFill>
                  <a:schemeClr val="bg1">
                    <a:lumMod val="65000"/>
                  </a:schemeClr>
                </a:solidFill>
                <a:latin typeface="+mn-lt"/>
              </a:endParaRPr>
            </a:p>
          </p:txBody>
        </p:sp>
        <p:pic>
          <p:nvPicPr>
            <p:cNvPr id="82" name="Picture 81" descr="HPC programmer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09725" y="5219699"/>
              <a:ext cx="815821" cy="838598"/>
            </a:xfrm>
            <a:prstGeom prst="rect">
              <a:avLst/>
            </a:prstGeom>
          </p:spPr>
        </p:pic>
      </p:grpSp>
      <p:grpSp>
        <p:nvGrpSpPr>
          <p:cNvPr id="93" name="Group 92"/>
          <p:cNvGrpSpPr/>
          <p:nvPr/>
        </p:nvGrpSpPr>
        <p:grpSpPr>
          <a:xfrm>
            <a:off x="104775" y="3795402"/>
            <a:ext cx="1113559" cy="1357770"/>
            <a:chOff x="148968" y="3938587"/>
            <a:chExt cx="1113559" cy="1357770"/>
          </a:xfrm>
        </p:grpSpPr>
        <p:sp>
          <p:nvSpPr>
            <p:cNvPr id="83" name="TextBox 82"/>
            <p:cNvSpPr txBox="1"/>
            <p:nvPr/>
          </p:nvSpPr>
          <p:spPr>
            <a:xfrm>
              <a:off x="348128" y="4896247"/>
              <a:ext cx="914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>
                      <a:lumMod val="65000"/>
                    </a:schemeClr>
                  </a:solidFill>
                  <a:latin typeface="+mn-lt"/>
                </a:rPr>
                <a:t>Domain Expert</a:t>
              </a:r>
              <a:endParaRPr lang="en-US" sz="1000" b="1" dirty="0">
                <a:solidFill>
                  <a:schemeClr val="bg1">
                    <a:lumMod val="65000"/>
                  </a:schemeClr>
                </a:solidFill>
                <a:latin typeface="+mn-lt"/>
              </a:endParaRPr>
            </a:p>
          </p:txBody>
        </p:sp>
        <p:pic>
          <p:nvPicPr>
            <p:cNvPr id="85" name="Picture 84" descr="domain expert cartoon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8968" y="3938587"/>
              <a:ext cx="1113559" cy="957660"/>
            </a:xfrm>
            <a:prstGeom prst="rect">
              <a:avLst/>
            </a:prstGeom>
          </p:spPr>
        </p:pic>
      </p:grpSp>
      <p:grpSp>
        <p:nvGrpSpPr>
          <p:cNvPr id="106" name="Group 105"/>
          <p:cNvGrpSpPr/>
          <p:nvPr/>
        </p:nvGrpSpPr>
        <p:grpSpPr>
          <a:xfrm>
            <a:off x="1512311" y="1616805"/>
            <a:ext cx="1048059" cy="1042259"/>
            <a:chOff x="1171575" y="1715292"/>
            <a:chExt cx="1048059" cy="1042259"/>
          </a:xfrm>
        </p:grpSpPr>
        <p:sp>
          <p:nvSpPr>
            <p:cNvPr id="80" name="TextBox 79"/>
            <p:cNvSpPr txBox="1"/>
            <p:nvPr/>
          </p:nvSpPr>
          <p:spPr>
            <a:xfrm>
              <a:off x="1262527" y="2357441"/>
              <a:ext cx="914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>
                      <a:lumMod val="65000"/>
                    </a:schemeClr>
                  </a:solidFill>
                  <a:latin typeface="+mn-lt"/>
                </a:rPr>
                <a:t>HPC Programmer</a:t>
              </a:r>
              <a:endParaRPr lang="en-US" sz="1000" b="1" dirty="0">
                <a:solidFill>
                  <a:schemeClr val="bg1">
                    <a:lumMod val="65000"/>
                  </a:schemeClr>
                </a:solidFill>
                <a:latin typeface="+mn-lt"/>
              </a:endParaRPr>
            </a:p>
          </p:txBody>
        </p:sp>
        <p:pic>
          <p:nvPicPr>
            <p:cNvPr id="87" name="Picture 2" descr=" occupation occupations people work working programmer   occu_bw_082_ss clip art people occupations 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71575" y="1715292"/>
              <a:ext cx="1048059" cy="62389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8" name="Straight Arrow Connector 107"/>
          <p:cNvCxnSpPr/>
          <p:nvPr/>
        </p:nvCxnSpPr>
        <p:spPr>
          <a:xfrm flipV="1">
            <a:off x="1218334" y="3524547"/>
            <a:ext cx="848591" cy="390524"/>
          </a:xfrm>
          <a:prstGeom prst="straightConnector1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1171575" y="3971352"/>
            <a:ext cx="293977" cy="324873"/>
          </a:xfrm>
          <a:prstGeom prst="straightConnector1">
            <a:avLst/>
          </a:prstGeom>
          <a:ln w="9525">
            <a:prstDash val="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80" idx="2"/>
            <a:endCxn id="55" idx="0"/>
          </p:cNvCxnSpPr>
          <p:nvPr/>
        </p:nvCxnSpPr>
        <p:spPr>
          <a:xfrm>
            <a:off x="2060463" y="2659064"/>
            <a:ext cx="206106" cy="334950"/>
          </a:xfrm>
          <a:prstGeom prst="straightConnector1">
            <a:avLst/>
          </a:prstGeom>
          <a:ln w="9525">
            <a:prstDash val="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endCxn id="4" idx="2"/>
          </p:cNvCxnSpPr>
          <p:nvPr/>
        </p:nvCxnSpPr>
        <p:spPr>
          <a:xfrm>
            <a:off x="2266569" y="2339183"/>
            <a:ext cx="381381" cy="0"/>
          </a:xfrm>
          <a:prstGeom prst="straightConnector1">
            <a:avLst/>
          </a:prstGeom>
          <a:ln w="9525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endCxn id="10" idx="2"/>
          </p:cNvCxnSpPr>
          <p:nvPr/>
        </p:nvCxnSpPr>
        <p:spPr>
          <a:xfrm>
            <a:off x="2400300" y="5622575"/>
            <a:ext cx="381814" cy="0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Rounded Rectangle 141"/>
          <p:cNvSpPr/>
          <p:nvPr/>
        </p:nvSpPr>
        <p:spPr>
          <a:xfrm>
            <a:off x="7484266" y="3384399"/>
            <a:ext cx="678659" cy="374499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Runtimes 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104775" y="1155700"/>
            <a:ext cx="5062162" cy="543566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553200" y="1082962"/>
            <a:ext cx="2590800" cy="5508397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16911" y="6286958"/>
            <a:ext cx="95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X-Stack Front end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189085" y="6309839"/>
            <a:ext cx="95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X-Stack Back end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152400"/>
            <a:ext cx="9029318" cy="889575"/>
            <a:chOff x="0" y="152400"/>
            <a:chExt cx="9029318" cy="889575"/>
          </a:xfrm>
        </p:grpSpPr>
        <p:sp>
          <p:nvSpPr>
            <p:cNvPr id="14" name="TextBox 13"/>
            <p:cNvSpPr txBox="1"/>
            <p:nvPr/>
          </p:nvSpPr>
          <p:spPr>
            <a:xfrm>
              <a:off x="152400" y="152400"/>
              <a:ext cx="3733800" cy="838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0" y="457200"/>
              <a:ext cx="9029318" cy="584775"/>
              <a:chOff x="0" y="498187"/>
              <a:chExt cx="9029318" cy="584775"/>
            </a:xfrm>
          </p:grpSpPr>
          <p:cxnSp>
            <p:nvCxnSpPr>
              <p:cNvPr id="90" name="Straight Arrow Connector 89"/>
              <p:cNvCxnSpPr/>
              <p:nvPr/>
            </p:nvCxnSpPr>
            <p:spPr>
              <a:xfrm flipV="1">
                <a:off x="7267574" y="790575"/>
                <a:ext cx="1761744" cy="19050"/>
              </a:xfrm>
              <a:prstGeom prst="straightConnector1">
                <a:avLst/>
              </a:prstGeom>
              <a:ln w="19050">
                <a:solidFill>
                  <a:srgbClr val="92D05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/>
              <p:nvPr/>
            </p:nvCxnSpPr>
            <p:spPr>
              <a:xfrm flipH="1">
                <a:off x="0" y="809625"/>
                <a:ext cx="2060463" cy="0"/>
              </a:xfrm>
              <a:prstGeom prst="straightConnector1">
                <a:avLst/>
              </a:prstGeom>
              <a:ln w="19050">
                <a:solidFill>
                  <a:srgbClr val="92D05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extBox 95"/>
              <p:cNvSpPr txBox="1"/>
              <p:nvPr/>
            </p:nvSpPr>
            <p:spPr>
              <a:xfrm>
                <a:off x="2060463" y="498187"/>
                <a:ext cx="5200649" cy="584775"/>
              </a:xfrm>
              <a:prstGeom prst="rect">
                <a:avLst/>
              </a:prstGeom>
              <a:noFill/>
              <a:ln w="19050"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+mn-lt"/>
                  </a:rPr>
                  <a:t>Energy Efficiency, Resilience, Programmability, Scalability, Performance Portability, Interoperability</a:t>
                </a:r>
                <a:endParaRPr lang="en-US" sz="1600" dirty="0">
                  <a:latin typeface="+mn-lt"/>
                </a:endParaRPr>
              </a:p>
            </p:txBody>
          </p:sp>
        </p:grpSp>
      </p:grpSp>
      <p:sp>
        <p:nvSpPr>
          <p:cNvPr id="16" name="Rectangle 15"/>
          <p:cNvSpPr/>
          <p:nvPr/>
        </p:nvSpPr>
        <p:spPr>
          <a:xfrm>
            <a:off x="2971800" y="283"/>
            <a:ext cx="3339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Agenda – Second Day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77000" y="838200"/>
            <a:ext cx="25146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Need Feedback to Apps (e.g., profiler performance)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553200" y="5715000"/>
            <a:ext cx="1905000" cy="646331"/>
          </a:xfrm>
          <a:prstGeom prst="rect">
            <a:avLst/>
          </a:prstGeom>
          <a:solidFill>
            <a:schemeClr val="bg1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Need Feedback from Architecture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781800" y="1447800"/>
            <a:ext cx="2590800" cy="3139321"/>
          </a:xfrm>
          <a:prstGeom prst="rect">
            <a:avLst/>
          </a:prstGeom>
          <a:solidFill>
            <a:schemeClr val="bg1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LLIR: </a:t>
            </a:r>
            <a:r>
              <a:rPr lang="en-US" dirty="0" smtClean="0">
                <a:solidFill>
                  <a:srgbClr val="800000"/>
                </a:solidFill>
              </a:rPr>
              <a:t>Representation of C/F/C++-level serial code, thread, and </a:t>
            </a:r>
            <a:r>
              <a:rPr lang="en-US" dirty="0" err="1" smtClean="0">
                <a:solidFill>
                  <a:srgbClr val="800000"/>
                </a:solidFill>
              </a:rPr>
              <a:t>comm</a:t>
            </a:r>
            <a:endParaRPr lang="en-US" dirty="0" smtClean="0">
              <a:solidFill>
                <a:srgbClr val="800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E.g., (LLVM, or some other serial) plus </a:t>
            </a:r>
            <a:r>
              <a:rPr lang="en-US" dirty="0" err="1" smtClean="0">
                <a:solidFill>
                  <a:srgbClr val="008000"/>
                </a:solidFill>
              </a:rPr>
              <a:t>comm+threads</a:t>
            </a:r>
            <a:r>
              <a:rPr lang="en-US" dirty="0" smtClean="0">
                <a:solidFill>
                  <a:srgbClr val="008000"/>
                </a:solidFill>
              </a:rPr>
              <a:t> (XPI, Swarm, OCR, APGAS, UPCR</a:t>
            </a:r>
          </a:p>
          <a:p>
            <a:endParaRPr lang="en-US" dirty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Also need an abstract machine model instance to generate code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114800" y="3810000"/>
            <a:ext cx="2590800" cy="2862323"/>
          </a:xfrm>
          <a:prstGeom prst="rect">
            <a:avLst/>
          </a:prstGeom>
          <a:solidFill>
            <a:schemeClr val="bg1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HLIR</a:t>
            </a:r>
            <a:r>
              <a:rPr lang="en-US" dirty="0" smtClean="0">
                <a:solidFill>
                  <a:srgbClr val="800000"/>
                </a:solidFill>
              </a:rPr>
              <a:t>: </a:t>
            </a:r>
            <a:r>
              <a:rPr lang="en-US" dirty="0" smtClean="0">
                <a:solidFill>
                  <a:srgbClr val="008000"/>
                </a:solidFill>
              </a:rPr>
              <a:t>describes the structure of the program e.g., GDGs, PIL, AST (type-checked). May have domain-specific constructs</a:t>
            </a:r>
          </a:p>
          <a:p>
            <a:endParaRPr lang="en-US" dirty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Some abstract machine model parameters may be needed here?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690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6" grpId="0" animBg="1"/>
      <p:bldP spid="88" grpId="0" animBg="1"/>
      <p:bldP spid="89" grpId="0" animBg="1"/>
    </p:bldLst>
  </p:timing>
</p:sld>
</file>

<file path=ppt/theme/theme1.xml><?xml version="1.0" encoding="utf-8"?>
<a:theme xmlns:a="http://schemas.openxmlformats.org/drawingml/2006/main" name="Basic_G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27031</TotalTime>
  <Words>444</Words>
  <Application>Microsoft Office PowerPoint</Application>
  <PresentationFormat>On-screen Show (4:3)</PresentationFormat>
  <Paragraphs>75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Basic_Green</vt:lpstr>
      <vt:lpstr>X-Stack Front-End  Katherine Yelick, Organizer Tina Macaluso, Scribe Mary Hall, Presenter Participants: John Bell, Jim Belak, Milind Kulkarni, David Padua,  Armando Solar-Lezama, Vijay Saraswat, John Daley,  Andrew Lumsdaine, John Shalf, Dan Quinlan, Thuc Hoang, Richard Lethin and Benoit Meister </vt:lpstr>
      <vt:lpstr>Exascale Challenges</vt:lpstr>
      <vt:lpstr>Exascale Challenges</vt:lpstr>
      <vt:lpstr>Slide 4</vt:lpstr>
    </vt:vector>
  </TitlesOfParts>
  <Company>Office of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ASCR Update August 24, 2010</dc:title>
  <dc:creator>hellaba</dc:creator>
  <cp:lastModifiedBy>sachson</cp:lastModifiedBy>
  <cp:revision>404</cp:revision>
  <dcterms:created xsi:type="dcterms:W3CDTF">2012-05-20T17:35:52Z</dcterms:created>
  <dcterms:modified xsi:type="dcterms:W3CDTF">2012-09-28T19:22:46Z</dcterms:modified>
</cp:coreProperties>
</file>