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3"/>
  </p:notesMasterIdLst>
  <p:sldIdLst>
    <p:sldId id="264" r:id="rId2"/>
    <p:sldId id="265" r:id="rId3"/>
    <p:sldId id="307" r:id="rId4"/>
    <p:sldId id="266" r:id="rId5"/>
    <p:sldId id="267" r:id="rId6"/>
    <p:sldId id="269" r:id="rId7"/>
    <p:sldId id="308" r:id="rId8"/>
    <p:sldId id="273" r:id="rId9"/>
    <p:sldId id="277" r:id="rId10"/>
    <p:sldId id="278" r:id="rId11"/>
    <p:sldId id="280" r:id="rId12"/>
    <p:sldId id="282" r:id="rId13"/>
    <p:sldId id="285" r:id="rId14"/>
    <p:sldId id="289" r:id="rId15"/>
    <p:sldId id="293" r:id="rId16"/>
    <p:sldId id="296" r:id="rId17"/>
    <p:sldId id="297" r:id="rId18"/>
    <p:sldId id="298" r:id="rId19"/>
    <p:sldId id="316" r:id="rId20"/>
    <p:sldId id="317" r:id="rId21"/>
    <p:sldId id="301" r:id="rId22"/>
    <p:sldId id="315" r:id="rId23"/>
    <p:sldId id="302" r:id="rId24"/>
    <p:sldId id="303" r:id="rId25"/>
    <p:sldId id="309" r:id="rId26"/>
    <p:sldId id="310" r:id="rId27"/>
    <p:sldId id="306" r:id="rId28"/>
    <p:sldId id="313" r:id="rId29"/>
    <p:sldId id="314" r:id="rId30"/>
    <p:sldId id="311" r:id="rId31"/>
    <p:sldId id="31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9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88C460-84E9-4F1A-954F-CA01D8237882}" type="datetimeFigureOut">
              <a:rPr lang="en-US" smtClean="0"/>
              <a:pPr/>
              <a:t>3/23/2013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62508-8537-4492-88CD-723D35C8E1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26843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C27ED-E10D-7C4B-964F-D853E5A17AD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B3FE4-B49D-4A8B-9478-362313EC9E2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3225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1671638"/>
            <a:ext cx="7696200" cy="1069975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5838" y="3505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079" name="Picture 7" descr="title header_Blue_6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7" descr="doe_blac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4963" y="6456363"/>
            <a:ext cx="9604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8" descr="title footer_Blue_64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94500"/>
            <a:ext cx="91440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57800" y="6553200"/>
            <a:ext cx="3581400" cy="228600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en-US" sz="1200" b="1" kern="1200" smtClean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XStack PI Meeting (03/22/2013)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105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105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 u="none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57800" y="6553200"/>
            <a:ext cx="3581400" cy="228600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rgbClr val="000099"/>
                </a:solidFill>
              </a:defRPr>
            </a:lvl1pPr>
          </a:lstStyle>
          <a:p>
            <a:r>
              <a:rPr lang="en-US" smtClean="0"/>
              <a:t>XStack PI Meeting (03/22/2013)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57800" y="6553200"/>
            <a:ext cx="3581400" cy="228600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rgbClr val="000099"/>
                </a:solidFill>
              </a:defRPr>
            </a:lvl1pPr>
          </a:lstStyle>
          <a:p>
            <a:r>
              <a:rPr lang="en-US" smtClean="0"/>
              <a:t>XStack PI Meeting (03/22/2013)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57800" y="6553200"/>
            <a:ext cx="3581400" cy="228600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rgbClr val="000099"/>
                </a:solidFill>
              </a:defRPr>
            </a:lvl1pPr>
          </a:lstStyle>
          <a:p>
            <a:r>
              <a:rPr lang="en-US" smtClean="0"/>
              <a:t>XStack PI Meeting (03/22/2013)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5" descr="slide footer_blue_646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324600"/>
            <a:ext cx="9144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31" name="Picture 7" descr="slide header_646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57800" y="6553200"/>
            <a:ext cx="3581400" cy="228600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rgbClr val="000099"/>
                </a:solidFill>
              </a:defRPr>
            </a:lvl1pPr>
          </a:lstStyle>
          <a:p>
            <a:r>
              <a:rPr lang="en-US" smtClean="0"/>
              <a:t>XStack PI Meeting (03/22/2013)</a:t>
            </a:r>
            <a:endParaRPr lang="en-US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990600" y="6553200"/>
            <a:ext cx="2971800" cy="228600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Pavan Balaji, Argonne National Laboratory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1F497D"/>
        </a:buClr>
        <a:buFont typeface="Wingdings" pitchFamily="2" charset="2"/>
        <a:buChar char="§"/>
        <a:defRPr sz="24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1F497D"/>
        </a:buClr>
        <a:buChar char="–"/>
        <a:defRPr sz="2000">
          <a:solidFill>
            <a:schemeClr val="bg2">
              <a:lumMod val="10000"/>
            </a:schemeClr>
          </a:solidFill>
          <a:latin typeface="+mn-lt"/>
        </a:defRPr>
      </a:lvl2pPr>
      <a:lvl3pPr marL="11430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1F497D"/>
        </a:buClr>
        <a:buChar char="•"/>
        <a:defRPr sz="1800">
          <a:solidFill>
            <a:schemeClr val="bg2">
              <a:lumMod val="10000"/>
            </a:schemeClr>
          </a:solidFill>
          <a:latin typeface="+mn-lt"/>
        </a:defRPr>
      </a:lvl3pPr>
      <a:lvl4pPr marL="16002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1F497D"/>
        </a:buClr>
        <a:buChar char="–"/>
        <a:defRPr sz="1800">
          <a:solidFill>
            <a:schemeClr val="bg2">
              <a:lumMod val="10000"/>
            </a:schemeClr>
          </a:solidFill>
          <a:latin typeface="+mn-lt"/>
        </a:defRPr>
      </a:lvl4pPr>
      <a:lvl5pPr marL="20574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800">
          <a:solidFill>
            <a:schemeClr val="bg2">
              <a:lumMod val="10000"/>
            </a:schemeClr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1447800"/>
            <a:ext cx="7543800" cy="2362200"/>
          </a:xfrm>
        </p:spPr>
        <p:txBody>
          <a:bodyPr/>
          <a:lstStyle/>
          <a:p>
            <a:pPr lvl="0" algn="ctr">
              <a:defRPr/>
            </a:pPr>
            <a:r>
              <a:rPr lang="en-US" sz="2400" dirty="0" smtClean="0"/>
              <a:t>Exploring Efficient Data Movement Strategies for </a:t>
            </a:r>
            <a:r>
              <a:rPr lang="en-US" sz="2400" dirty="0" err="1" smtClean="0"/>
              <a:t>Exascale</a:t>
            </a:r>
            <a:r>
              <a:rPr lang="en-US" sz="2400" dirty="0" smtClean="0"/>
              <a:t> Systems with</a:t>
            </a:r>
            <a:br>
              <a:rPr lang="en-US" sz="2400" dirty="0" smtClean="0"/>
            </a:br>
            <a:r>
              <a:rPr lang="en-US" sz="2400" dirty="0" smtClean="0"/>
              <a:t>Deep Memory Hierarchies</a:t>
            </a:r>
            <a:br>
              <a:rPr lang="en-US" sz="2400" dirty="0" smtClean="0"/>
            </a:br>
            <a:r>
              <a:rPr lang="en-US" sz="2400" i="1" dirty="0" smtClean="0">
                <a:solidFill>
                  <a:srgbClr val="FFC000"/>
                </a:solidFill>
              </a:rPr>
              <a:t>Heterogeneous Memory</a:t>
            </a:r>
            <a:br>
              <a:rPr lang="en-US" sz="2400" i="1" dirty="0" smtClean="0">
                <a:solidFill>
                  <a:srgbClr val="FFC000"/>
                </a:solidFill>
              </a:rPr>
            </a:br>
            <a:r>
              <a:rPr lang="en-US" sz="2400" dirty="0" smtClean="0"/>
              <a:t>(or)</a:t>
            </a:r>
            <a:br>
              <a:rPr lang="en-US" sz="2400" dirty="0" smtClean="0"/>
            </a:br>
            <a:r>
              <a:rPr lang="en-US" sz="2400" dirty="0" smtClean="0"/>
              <a:t>DMEM: Data Movement for </a:t>
            </a:r>
            <a:r>
              <a:rPr lang="en-US" sz="2400" dirty="0" err="1" smtClean="0"/>
              <a:t>hEterogeneous</a:t>
            </a:r>
            <a:r>
              <a:rPr lang="en-US" sz="2400" dirty="0" smtClean="0"/>
              <a:t> Memory</a:t>
            </a:r>
            <a:endParaRPr lang="en-US" sz="2400" i="1" dirty="0">
              <a:solidFill>
                <a:srgbClr val="FFC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85838" y="4572000"/>
            <a:ext cx="4119562" cy="1600200"/>
          </a:xfrm>
        </p:spPr>
        <p:txBody>
          <a:bodyPr/>
          <a:lstStyle/>
          <a:p>
            <a:r>
              <a:rPr lang="en-US" b="1" i="1" dirty="0" err="1" smtClean="0">
                <a:solidFill>
                  <a:schemeClr val="accent4">
                    <a:lumMod val="75000"/>
                  </a:schemeClr>
                </a:solidFill>
              </a:rPr>
              <a:t>Pavan</a:t>
            </a:r>
            <a:r>
              <a:rPr lang="en-US" b="1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accent4">
                    <a:lumMod val="75000"/>
                  </a:schemeClr>
                </a:solidFill>
              </a:rPr>
              <a:t>Balaji</a:t>
            </a:r>
            <a:r>
              <a:rPr lang="en-US" b="1" i="1" dirty="0" smtClean="0">
                <a:solidFill>
                  <a:schemeClr val="accent4">
                    <a:lumMod val="75000"/>
                  </a:schemeClr>
                </a:solidFill>
              </a:rPr>
              <a:t> (PI), Computer Scientist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Antonio Pena, Postdoctoral Researcher</a:t>
            </a:r>
          </a:p>
          <a:p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Argonne National Laboratory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2743200" y="2438400"/>
            <a:ext cx="3886200" cy="1588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itle 3"/>
          <p:cNvSpPr txBox="1">
            <a:spLocks/>
          </p:cNvSpPr>
          <p:nvPr/>
        </p:nvSpPr>
        <p:spPr bwMode="auto">
          <a:xfrm>
            <a:off x="914400" y="2971800"/>
            <a:ext cx="769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1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5181600"/>
            <a:ext cx="3429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C00000"/>
                </a:solidFill>
              </a:rPr>
              <a:t>Project Dates: Sep. 2012 to Aug. 2017</a:t>
            </a:r>
            <a:endParaRPr lang="en-US" sz="16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en-US" dirty="0" smtClean="0"/>
              <a:t>Programming Heterogeneous Memory Systems (</a:t>
            </a:r>
            <a:r>
              <a:rPr lang="en-US" dirty="0" err="1" smtClean="0"/>
              <a:t>e.g</a:t>
            </a:r>
            <a:r>
              <a:rPr lang="en-US" dirty="0" smtClean="0"/>
              <a:t>: MPI+CUDA)</a:t>
            </a:r>
            <a:endParaRPr lang="en-US" i="1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XStack PI Meeting (03/22/2013)</a:t>
            </a:r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1295401" y="1552137"/>
            <a:ext cx="755340" cy="68548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Calibri" pitchFamily="34" charset="0"/>
              </a:rPr>
              <a:t>GPU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device memory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7915421" y="1552135"/>
            <a:ext cx="771379" cy="68548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Calibri" pitchFamily="34" charset="0"/>
              </a:rPr>
              <a:t>GPU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616161"/>
                </a:solidFill>
                <a:latin typeface="Calibri" pitchFamily="34" charset="0"/>
              </a:rPr>
              <a:t>device memory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284806" y="2972975"/>
            <a:ext cx="705788" cy="68548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Calibri" pitchFamily="34" charset="0"/>
              </a:rPr>
              <a:t>CPU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 smtClean="0">
                <a:latin typeface="Calibri" pitchFamily="34" charset="0"/>
              </a:rPr>
              <a:t>main memory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079587" y="2972975"/>
            <a:ext cx="702213" cy="68548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616161"/>
                </a:solidFill>
                <a:latin typeface="Calibri" pitchFamily="34" charset="0"/>
              </a:rPr>
              <a:t>CPU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616161"/>
                </a:solidFill>
                <a:latin typeface="Calibri" pitchFamily="34" charset="0"/>
              </a:rPr>
              <a:t>main memory</a:t>
            </a:r>
          </a:p>
        </p:txBody>
      </p:sp>
      <p:cxnSp>
        <p:nvCxnSpPr>
          <p:cNvPr id="9" name="Straight Connector 8"/>
          <p:cNvCxnSpPr>
            <a:stCxn id="4" idx="2"/>
            <a:endCxn id="6" idx="1"/>
          </p:cNvCxnSpPr>
          <p:nvPr/>
        </p:nvCxnSpPr>
        <p:spPr bwMode="auto">
          <a:xfrm rot="16200000" flipH="1">
            <a:off x="1939889" y="1970798"/>
            <a:ext cx="1078098" cy="1611735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lgDash"/>
            <a:round/>
            <a:headEnd type="arrow" w="med" len="med"/>
            <a:tailEnd type="arrow" w="med" len="med"/>
          </a:ln>
          <a:effectLst/>
        </p:spPr>
      </p:cxnSp>
      <p:cxnSp>
        <p:nvCxnSpPr>
          <p:cNvPr id="10" name="Straight Connector 9"/>
          <p:cNvCxnSpPr>
            <a:stCxn id="5" idx="2"/>
            <a:endCxn id="7" idx="3"/>
          </p:cNvCxnSpPr>
          <p:nvPr/>
        </p:nvCxnSpPr>
        <p:spPr bwMode="auto">
          <a:xfrm rot="5400000">
            <a:off x="7002406" y="2017010"/>
            <a:ext cx="1078100" cy="1519311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lgDash"/>
            <a:round/>
            <a:headEnd type="arrow" w="med" len="med"/>
            <a:tailEnd type="arrow" w="med" len="med"/>
          </a:ln>
          <a:effectLst/>
        </p:spPr>
      </p:cxnSp>
      <p:cxnSp>
        <p:nvCxnSpPr>
          <p:cNvPr id="13" name="Straight Connector 12"/>
          <p:cNvCxnSpPr>
            <a:stCxn id="7" idx="1"/>
            <a:endCxn id="6" idx="3"/>
          </p:cNvCxnSpPr>
          <p:nvPr/>
        </p:nvCxnSpPr>
        <p:spPr bwMode="auto">
          <a:xfrm rot="10800000">
            <a:off x="3990595" y="3315715"/>
            <a:ext cx="2088993" cy="1588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33" name="TextBox 32"/>
          <p:cNvSpPr txBox="1"/>
          <p:nvPr/>
        </p:nvSpPr>
        <p:spPr>
          <a:xfrm rot="2063737">
            <a:off x="2310554" y="2534371"/>
            <a:ext cx="565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PCIe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 rot="19599410">
            <a:off x="7117311" y="2565947"/>
            <a:ext cx="551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PCIe</a:t>
            </a:r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4715100" y="3060844"/>
            <a:ext cx="7713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Network</a:t>
            </a:r>
            <a:endParaRPr lang="en-US" sz="1200" dirty="0"/>
          </a:p>
        </p:txBody>
      </p:sp>
      <p:sp>
        <p:nvSpPr>
          <p:cNvPr id="36" name="Oval 35"/>
          <p:cNvSpPr/>
          <p:nvPr/>
        </p:nvSpPr>
        <p:spPr bwMode="auto">
          <a:xfrm>
            <a:off x="762001" y="1066800"/>
            <a:ext cx="2926801" cy="2509911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5379000" y="1066800"/>
            <a:ext cx="2926801" cy="2509911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971801" y="1917909"/>
            <a:ext cx="6664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chemeClr val="bg2">
                    <a:lumMod val="10000"/>
                  </a:schemeClr>
                </a:solidFill>
              </a:rPr>
              <a:t>Rank = 0</a:t>
            </a:r>
            <a:endParaRPr lang="en-US" sz="105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417213" y="1917909"/>
            <a:ext cx="7455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chemeClr val="bg2">
                    <a:lumMod val="10000"/>
                  </a:schemeClr>
                </a:solidFill>
              </a:rPr>
              <a:t>Rank = 1</a:t>
            </a:r>
            <a:endParaRPr lang="en-US" sz="105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/>
          <a:srcRect t="30086"/>
          <a:stretch>
            <a:fillRect/>
          </a:stretch>
        </p:blipFill>
        <p:spPr>
          <a:xfrm>
            <a:off x="76200" y="4194642"/>
            <a:ext cx="4800600" cy="1946660"/>
          </a:xfrm>
          <a:prstGeom prst="rect">
            <a:avLst/>
          </a:prstGeom>
        </p:spPr>
      </p:pic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4800600" y="3733800"/>
            <a:ext cx="4191000" cy="2743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800" b="1" dirty="0" smtClean="0"/>
              <a:t>Programmability/Productivity</a:t>
            </a:r>
            <a:r>
              <a:rPr lang="en-US" sz="1800" dirty="0" smtClean="0"/>
              <a:t>: Manual data movement leading to complex, non-portable codes</a:t>
            </a:r>
          </a:p>
          <a:p>
            <a:pPr>
              <a:lnSpc>
                <a:spcPct val="100000"/>
              </a:lnSpc>
            </a:pPr>
            <a:r>
              <a:rPr lang="en-US" sz="1800" b="1" dirty="0" smtClean="0"/>
              <a:t>Performance</a:t>
            </a:r>
            <a:r>
              <a:rPr lang="en-US" sz="1800" dirty="0" smtClean="0"/>
              <a:t>:</a:t>
            </a:r>
          </a:p>
          <a:p>
            <a:pPr lvl="1">
              <a:lnSpc>
                <a:spcPct val="100000"/>
              </a:lnSpc>
            </a:pPr>
            <a:r>
              <a:rPr lang="en-US" sz="1600" dirty="0" smtClean="0"/>
              <a:t>Manual copy between host and GPU memory serializes PCIe, Interconnect</a:t>
            </a:r>
          </a:p>
          <a:p>
            <a:pPr lvl="2">
              <a:lnSpc>
                <a:spcPct val="100000"/>
              </a:lnSpc>
            </a:pPr>
            <a:r>
              <a:rPr lang="en-US" sz="1400" dirty="0" smtClean="0"/>
              <a:t>Difficult for user to do optimal pipelining or utilize DMA engine efficiently</a:t>
            </a:r>
          </a:p>
          <a:p>
            <a:pPr lvl="1">
              <a:lnSpc>
                <a:spcPct val="100000"/>
              </a:lnSpc>
            </a:pPr>
            <a:r>
              <a:rPr lang="en-US" sz="1600" dirty="0" smtClean="0"/>
              <a:t>Architecture-specific optimizations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DMEM: A Model for Unified Data Movement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XStack PI Meeting (03/22/2013)</a:t>
            </a:r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62000" y="1333860"/>
            <a:ext cx="875374" cy="339365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11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Main Memory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811463" y="2079985"/>
            <a:ext cx="782641" cy="669433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CPU</a:t>
            </a:r>
            <a:endParaRPr lang="en-US" sz="1400" dirty="0">
              <a:solidFill>
                <a:schemeClr val="bg2">
                  <a:lumMod val="10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605463" y="2079985"/>
            <a:ext cx="712167" cy="669433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CPU</a:t>
            </a:r>
            <a:endParaRPr lang="en-US" sz="1400" dirty="0">
              <a:solidFill>
                <a:schemeClr val="bg2">
                  <a:lumMod val="10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8" name="Straight Connector 9"/>
          <p:cNvCxnSpPr>
            <a:cxnSpLocks noChangeShapeType="1"/>
            <a:stCxn id="5" idx="3"/>
            <a:endCxn id="6" idx="1"/>
          </p:cNvCxnSpPr>
          <p:nvPr/>
        </p:nvCxnSpPr>
        <p:spPr bwMode="auto">
          <a:xfrm>
            <a:off x="1637374" y="1503543"/>
            <a:ext cx="1174089" cy="911159"/>
          </a:xfrm>
          <a:prstGeom prst="line">
            <a:avLst/>
          </a:prstGeom>
          <a:noFill/>
          <a:ln w="28575" algn="ctr">
            <a:solidFill>
              <a:schemeClr val="tx1"/>
            </a:solidFill>
            <a:prstDash val="lgDash"/>
            <a:round/>
            <a:headEnd type="arrow" w="med" len="med"/>
            <a:tailEnd type="arrow" w="med" len="med"/>
          </a:ln>
        </p:spPr>
      </p:cxnSp>
      <p:cxnSp>
        <p:nvCxnSpPr>
          <p:cNvPr id="9" name="Straight Connector 10"/>
          <p:cNvCxnSpPr>
            <a:cxnSpLocks noChangeShapeType="1"/>
            <a:stCxn id="20" idx="1"/>
            <a:endCxn id="7" idx="3"/>
          </p:cNvCxnSpPr>
          <p:nvPr/>
        </p:nvCxnSpPr>
        <p:spPr bwMode="auto">
          <a:xfrm rot="10800000" flipV="1">
            <a:off x="6317630" y="1503542"/>
            <a:ext cx="1218232" cy="911159"/>
          </a:xfrm>
          <a:prstGeom prst="line">
            <a:avLst/>
          </a:prstGeom>
          <a:noFill/>
          <a:ln w="28575" algn="ctr">
            <a:solidFill>
              <a:schemeClr val="tx1"/>
            </a:solidFill>
            <a:prstDash val="lgDash"/>
            <a:round/>
            <a:headEnd type="arrow" w="med" len="med"/>
            <a:tailEnd type="arrow" w="med" len="med"/>
          </a:ln>
        </p:spPr>
      </p:cxnSp>
      <p:cxnSp>
        <p:nvCxnSpPr>
          <p:cNvPr id="10" name="Straight Connector 11"/>
          <p:cNvCxnSpPr>
            <a:cxnSpLocks noChangeShapeType="1"/>
            <a:stCxn id="7" idx="1"/>
            <a:endCxn id="6" idx="3"/>
          </p:cNvCxnSpPr>
          <p:nvPr/>
        </p:nvCxnSpPr>
        <p:spPr bwMode="auto">
          <a:xfrm rot="10800000">
            <a:off x="3594105" y="2414702"/>
            <a:ext cx="2011359" cy="1588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4241800" y="2167298"/>
            <a:ext cx="863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Network</a:t>
            </a:r>
          </a:p>
        </p:txBody>
      </p:sp>
      <p:sp>
        <p:nvSpPr>
          <p:cNvPr id="12" name="TextBox 17"/>
          <p:cNvSpPr txBox="1">
            <a:spLocks noChangeArrowheads="1"/>
          </p:cNvSpPr>
          <p:nvPr/>
        </p:nvSpPr>
        <p:spPr bwMode="auto">
          <a:xfrm>
            <a:off x="2438400" y="1470385"/>
            <a:ext cx="70813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Rank = 0</a:t>
            </a:r>
          </a:p>
        </p:txBody>
      </p:sp>
      <p:sp>
        <p:nvSpPr>
          <p:cNvPr id="13" name="TextBox 18"/>
          <p:cNvSpPr txBox="1">
            <a:spLocks noChangeArrowheads="1"/>
          </p:cNvSpPr>
          <p:nvPr/>
        </p:nvSpPr>
        <p:spPr bwMode="auto">
          <a:xfrm>
            <a:off x="5943600" y="1394185"/>
            <a:ext cx="70813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Rank = 1</a:t>
            </a: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774700" y="1978385"/>
            <a:ext cx="875374" cy="339365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11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GPU Memory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Calibri" pitchFamily="34" charset="0"/>
            </a:endParaRPr>
          </a:p>
        </p:txBody>
      </p:sp>
      <p:sp>
        <p:nvSpPr>
          <p:cNvPr id="15" name="Rectangle 26"/>
          <p:cNvSpPr>
            <a:spLocks noChangeArrowheads="1"/>
          </p:cNvSpPr>
          <p:nvPr/>
        </p:nvSpPr>
        <p:spPr bwMode="auto">
          <a:xfrm>
            <a:off x="774700" y="2597510"/>
            <a:ext cx="875374" cy="339365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11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NVRAM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Calibri" pitchFamily="34" charset="0"/>
            </a:endParaRPr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auto">
          <a:xfrm>
            <a:off x="785812" y="3242035"/>
            <a:ext cx="875374" cy="339365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11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Unreliable Memory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17" name="Straight Connector 29"/>
          <p:cNvCxnSpPr>
            <a:cxnSpLocks noChangeShapeType="1"/>
            <a:stCxn id="14" idx="3"/>
            <a:endCxn id="6" idx="1"/>
          </p:cNvCxnSpPr>
          <p:nvPr/>
        </p:nvCxnSpPr>
        <p:spPr bwMode="auto">
          <a:xfrm>
            <a:off x="1650074" y="2148068"/>
            <a:ext cx="1161389" cy="266634"/>
          </a:xfrm>
          <a:prstGeom prst="line">
            <a:avLst/>
          </a:prstGeom>
          <a:noFill/>
          <a:ln w="28575" algn="ctr">
            <a:solidFill>
              <a:schemeClr val="tx1"/>
            </a:solidFill>
            <a:prstDash val="lgDash"/>
            <a:round/>
            <a:headEnd type="arrow" w="med" len="med"/>
            <a:tailEnd type="arrow" w="med" len="med"/>
          </a:ln>
        </p:spPr>
      </p:cxnSp>
      <p:cxnSp>
        <p:nvCxnSpPr>
          <p:cNvPr id="18" name="Straight Connector 32"/>
          <p:cNvCxnSpPr>
            <a:cxnSpLocks noChangeShapeType="1"/>
            <a:stCxn id="15" idx="3"/>
            <a:endCxn id="6" idx="1"/>
          </p:cNvCxnSpPr>
          <p:nvPr/>
        </p:nvCxnSpPr>
        <p:spPr bwMode="auto">
          <a:xfrm flipV="1">
            <a:off x="1650074" y="2414702"/>
            <a:ext cx="1161389" cy="352491"/>
          </a:xfrm>
          <a:prstGeom prst="line">
            <a:avLst/>
          </a:prstGeom>
          <a:noFill/>
          <a:ln w="28575" algn="ctr">
            <a:solidFill>
              <a:schemeClr val="tx1"/>
            </a:solidFill>
            <a:prstDash val="lgDash"/>
            <a:round/>
            <a:headEnd type="arrow" w="med" len="med"/>
            <a:tailEnd type="arrow" w="med" len="med"/>
          </a:ln>
        </p:spPr>
      </p:cxnSp>
      <p:cxnSp>
        <p:nvCxnSpPr>
          <p:cNvPr id="19" name="Straight Connector 35"/>
          <p:cNvCxnSpPr>
            <a:cxnSpLocks noChangeShapeType="1"/>
            <a:stCxn id="16" idx="3"/>
            <a:endCxn id="6" idx="1"/>
          </p:cNvCxnSpPr>
          <p:nvPr/>
        </p:nvCxnSpPr>
        <p:spPr bwMode="auto">
          <a:xfrm flipV="1">
            <a:off x="1661186" y="2414702"/>
            <a:ext cx="1150277" cy="997016"/>
          </a:xfrm>
          <a:prstGeom prst="line">
            <a:avLst/>
          </a:prstGeom>
          <a:noFill/>
          <a:ln w="28575" algn="ctr">
            <a:solidFill>
              <a:schemeClr val="tx1"/>
            </a:solidFill>
            <a:prstDash val="lgDash"/>
            <a:round/>
            <a:headEnd type="arrow" w="med" len="med"/>
            <a:tailEnd type="arrow" w="med" len="med"/>
          </a:ln>
        </p:spPr>
      </p:cxnSp>
      <p:sp>
        <p:nvSpPr>
          <p:cNvPr id="20" name="Rectangle 42"/>
          <p:cNvSpPr>
            <a:spLocks noChangeArrowheads="1"/>
          </p:cNvSpPr>
          <p:nvPr/>
        </p:nvSpPr>
        <p:spPr bwMode="auto">
          <a:xfrm>
            <a:off x="7535862" y="1333860"/>
            <a:ext cx="846137" cy="339365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11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Main Memory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Calibri" pitchFamily="34" charset="0"/>
            </a:endParaRPr>
          </a:p>
        </p:txBody>
      </p:sp>
      <p:sp>
        <p:nvSpPr>
          <p:cNvPr id="21" name="Rectangle 43"/>
          <p:cNvSpPr>
            <a:spLocks noChangeArrowheads="1"/>
          </p:cNvSpPr>
          <p:nvPr/>
        </p:nvSpPr>
        <p:spPr bwMode="auto">
          <a:xfrm>
            <a:off x="7548562" y="1978385"/>
            <a:ext cx="846137" cy="339365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11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GPU Memory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Calibri" pitchFamily="34" charset="0"/>
            </a:endParaRPr>
          </a:p>
        </p:txBody>
      </p:sp>
      <p:sp>
        <p:nvSpPr>
          <p:cNvPr id="22" name="Rectangle 44"/>
          <p:cNvSpPr>
            <a:spLocks noChangeArrowheads="1"/>
          </p:cNvSpPr>
          <p:nvPr/>
        </p:nvSpPr>
        <p:spPr bwMode="auto">
          <a:xfrm>
            <a:off x="7548562" y="2597510"/>
            <a:ext cx="846137" cy="339365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11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NVRAM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Calibri" pitchFamily="34" charset="0"/>
            </a:endParaRPr>
          </a:p>
        </p:txBody>
      </p:sp>
      <p:sp>
        <p:nvSpPr>
          <p:cNvPr id="23" name="Rectangle 45"/>
          <p:cNvSpPr>
            <a:spLocks noChangeArrowheads="1"/>
          </p:cNvSpPr>
          <p:nvPr/>
        </p:nvSpPr>
        <p:spPr bwMode="auto">
          <a:xfrm>
            <a:off x="7559674" y="3242035"/>
            <a:ext cx="846137" cy="339365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11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Unreliable Memory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24" name="Straight Connector 47"/>
          <p:cNvCxnSpPr>
            <a:cxnSpLocks noChangeShapeType="1"/>
            <a:stCxn id="21" idx="1"/>
            <a:endCxn id="7" idx="3"/>
          </p:cNvCxnSpPr>
          <p:nvPr/>
        </p:nvCxnSpPr>
        <p:spPr bwMode="auto">
          <a:xfrm rot="10800000" flipV="1">
            <a:off x="6317630" y="2148068"/>
            <a:ext cx="1230932" cy="266634"/>
          </a:xfrm>
          <a:prstGeom prst="line">
            <a:avLst/>
          </a:prstGeom>
          <a:noFill/>
          <a:ln w="28575" algn="ctr">
            <a:solidFill>
              <a:schemeClr val="tx1"/>
            </a:solidFill>
            <a:prstDash val="lgDash"/>
            <a:round/>
            <a:headEnd type="arrow" w="med" len="med"/>
            <a:tailEnd type="arrow" w="med" len="med"/>
          </a:ln>
        </p:spPr>
      </p:cxnSp>
      <p:cxnSp>
        <p:nvCxnSpPr>
          <p:cNvPr id="25" name="Straight Connector 50"/>
          <p:cNvCxnSpPr>
            <a:cxnSpLocks noChangeShapeType="1"/>
            <a:stCxn id="22" idx="1"/>
            <a:endCxn id="7" idx="3"/>
          </p:cNvCxnSpPr>
          <p:nvPr/>
        </p:nvCxnSpPr>
        <p:spPr bwMode="auto">
          <a:xfrm rot="10800000">
            <a:off x="6317630" y="2414703"/>
            <a:ext cx="1230932" cy="352491"/>
          </a:xfrm>
          <a:prstGeom prst="line">
            <a:avLst/>
          </a:prstGeom>
          <a:noFill/>
          <a:ln w="28575" algn="ctr">
            <a:solidFill>
              <a:schemeClr val="tx1"/>
            </a:solidFill>
            <a:prstDash val="lgDash"/>
            <a:round/>
            <a:headEnd type="arrow" w="med" len="med"/>
            <a:tailEnd type="arrow" w="med" len="med"/>
          </a:ln>
        </p:spPr>
      </p:cxnSp>
      <p:cxnSp>
        <p:nvCxnSpPr>
          <p:cNvPr id="26" name="Straight Connector 53"/>
          <p:cNvCxnSpPr>
            <a:cxnSpLocks noChangeShapeType="1"/>
            <a:stCxn id="23" idx="1"/>
            <a:endCxn id="7" idx="3"/>
          </p:cNvCxnSpPr>
          <p:nvPr/>
        </p:nvCxnSpPr>
        <p:spPr bwMode="auto">
          <a:xfrm rot="10800000">
            <a:off x="6317630" y="2414702"/>
            <a:ext cx="1242044" cy="997016"/>
          </a:xfrm>
          <a:prstGeom prst="line">
            <a:avLst/>
          </a:prstGeom>
          <a:noFill/>
          <a:ln w="28575" algn="ctr">
            <a:solidFill>
              <a:schemeClr val="tx1"/>
            </a:solidFill>
            <a:prstDash val="lgDash"/>
            <a:round/>
            <a:headEnd type="arrow" w="med" len="med"/>
            <a:tailEnd type="arrow" w="med" len="med"/>
          </a:ln>
        </p:spPr>
      </p:cxnSp>
      <p:sp>
        <p:nvSpPr>
          <p:cNvPr id="27" name="TextBox 26"/>
          <p:cNvSpPr txBox="1"/>
          <p:nvPr/>
        </p:nvSpPr>
        <p:spPr>
          <a:xfrm>
            <a:off x="850170" y="3846493"/>
            <a:ext cx="31884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2">
                    <a:lumMod val="10000"/>
                  </a:schemeClr>
                </a:solidFill>
                <a:latin typeface="Lucida Console" pitchFamily="49" charset="0"/>
              </a:rPr>
              <a:t>if(rank == 0)</a:t>
            </a:r>
          </a:p>
          <a:p>
            <a:r>
              <a:rPr lang="en-US" sz="1400" b="1" dirty="0" smtClean="0">
                <a:solidFill>
                  <a:schemeClr val="bg2">
                    <a:lumMod val="10000"/>
                  </a:schemeClr>
                </a:solidFill>
                <a:latin typeface="Lucida Console" pitchFamily="49" charset="0"/>
              </a:rPr>
              <a:t>{</a:t>
            </a:r>
          </a:p>
          <a:p>
            <a:r>
              <a:rPr lang="en-US" sz="1400" b="1" dirty="0" smtClean="0">
                <a:solidFill>
                  <a:schemeClr val="bg2">
                    <a:lumMod val="10000"/>
                  </a:schemeClr>
                </a:solidFill>
                <a:latin typeface="Lucida Console" pitchFamily="49" charset="0"/>
              </a:rPr>
              <a:t>  </a:t>
            </a:r>
            <a:r>
              <a:rPr lang="en-US" sz="1400" b="1" dirty="0" err="1" smtClean="0">
                <a:solidFill>
                  <a:schemeClr val="bg2">
                    <a:lumMod val="10000"/>
                  </a:schemeClr>
                </a:solidFill>
                <a:latin typeface="Lucida Console" pitchFamily="49" charset="0"/>
              </a:rPr>
              <a:t>MPI_Send</a:t>
            </a:r>
            <a:r>
              <a:rPr lang="en-US" sz="1400" b="1" dirty="0" smtClean="0">
                <a:solidFill>
                  <a:schemeClr val="bg2">
                    <a:lumMod val="10000"/>
                  </a:schemeClr>
                </a:solidFill>
                <a:latin typeface="Lucida Console" pitchFamily="49" charset="0"/>
              </a:rPr>
              <a:t>(</a:t>
            </a:r>
            <a:r>
              <a:rPr lang="en-US" sz="1400" b="1" dirty="0" err="1" smtClean="0">
                <a:solidFill>
                  <a:srgbClr val="C00000"/>
                </a:solidFill>
                <a:latin typeface="Lucida Console" pitchFamily="49" charset="0"/>
              </a:rPr>
              <a:t>any_buf</a:t>
            </a:r>
            <a:r>
              <a:rPr lang="en-US" sz="1400" b="1" dirty="0" smtClean="0">
                <a:solidFill>
                  <a:schemeClr val="bg2">
                    <a:lumMod val="10000"/>
                  </a:schemeClr>
                </a:solidFill>
                <a:latin typeface="Lucida Console" pitchFamily="49" charset="0"/>
              </a:rPr>
              <a:t>, .. ..);</a:t>
            </a:r>
          </a:p>
          <a:p>
            <a:r>
              <a:rPr lang="en-US" sz="1400" b="1" dirty="0" smtClean="0">
                <a:solidFill>
                  <a:schemeClr val="bg2">
                    <a:lumMod val="10000"/>
                  </a:schemeClr>
                </a:solidFill>
                <a:latin typeface="Lucida Console" pitchFamily="49" charset="0"/>
              </a:rPr>
              <a:t>}</a:t>
            </a:r>
            <a:endParaRPr lang="en-US" sz="1400" b="1" dirty="0">
              <a:solidFill>
                <a:schemeClr val="bg2">
                  <a:lumMod val="10000"/>
                </a:schemeClr>
              </a:solidFill>
              <a:latin typeface="Lucida Console" pitchFamily="49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44565" y="3804438"/>
            <a:ext cx="34564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2">
                    <a:lumMod val="10000"/>
                  </a:schemeClr>
                </a:solidFill>
                <a:latin typeface="Lucida Console" pitchFamily="49" charset="0"/>
              </a:rPr>
              <a:t>if(rank == 1)</a:t>
            </a:r>
          </a:p>
          <a:p>
            <a:r>
              <a:rPr lang="en-US" sz="1400" b="1" dirty="0" smtClean="0">
                <a:solidFill>
                  <a:schemeClr val="bg2">
                    <a:lumMod val="10000"/>
                  </a:schemeClr>
                </a:solidFill>
                <a:latin typeface="Lucida Console" pitchFamily="49" charset="0"/>
              </a:rPr>
              <a:t>{</a:t>
            </a:r>
          </a:p>
          <a:p>
            <a:r>
              <a:rPr lang="en-US" sz="1400" b="1" dirty="0" smtClean="0">
                <a:solidFill>
                  <a:schemeClr val="bg2">
                    <a:lumMod val="10000"/>
                  </a:schemeClr>
                </a:solidFill>
                <a:latin typeface="Lucida Console" pitchFamily="49" charset="0"/>
              </a:rPr>
              <a:t>  </a:t>
            </a:r>
            <a:r>
              <a:rPr lang="en-US" sz="1400" b="1" dirty="0" err="1" smtClean="0">
                <a:solidFill>
                  <a:schemeClr val="bg2">
                    <a:lumMod val="10000"/>
                  </a:schemeClr>
                </a:solidFill>
                <a:latin typeface="Lucida Console" pitchFamily="49" charset="0"/>
              </a:rPr>
              <a:t>MPI_Recv</a:t>
            </a:r>
            <a:r>
              <a:rPr lang="en-US" sz="1400" b="1" dirty="0" smtClean="0">
                <a:solidFill>
                  <a:schemeClr val="bg2">
                    <a:lumMod val="10000"/>
                  </a:schemeClr>
                </a:solidFill>
                <a:latin typeface="Lucida Console" pitchFamily="49" charset="0"/>
              </a:rPr>
              <a:t>(</a:t>
            </a:r>
            <a:r>
              <a:rPr lang="en-US" sz="1400" b="1" dirty="0" err="1" smtClean="0">
                <a:solidFill>
                  <a:srgbClr val="C00000"/>
                </a:solidFill>
                <a:latin typeface="Lucida Console" pitchFamily="49" charset="0"/>
              </a:rPr>
              <a:t>any_buf</a:t>
            </a:r>
            <a:r>
              <a:rPr lang="en-US" sz="1400" b="1" dirty="0" smtClean="0">
                <a:solidFill>
                  <a:schemeClr val="bg2">
                    <a:lumMod val="10000"/>
                  </a:schemeClr>
                </a:solidFill>
                <a:latin typeface="Lucida Console" pitchFamily="49" charset="0"/>
              </a:rPr>
              <a:t>, .. ..);</a:t>
            </a:r>
          </a:p>
          <a:p>
            <a:r>
              <a:rPr lang="en-US" sz="1400" b="1" dirty="0" smtClean="0">
                <a:solidFill>
                  <a:schemeClr val="bg2">
                    <a:lumMod val="10000"/>
                  </a:schemeClr>
                </a:solidFill>
                <a:latin typeface="Lucida Console" pitchFamily="49" charset="0"/>
              </a:rPr>
              <a:t>}</a:t>
            </a:r>
            <a:endParaRPr lang="en-US" sz="1400" b="1" dirty="0">
              <a:solidFill>
                <a:schemeClr val="bg2">
                  <a:lumMod val="10000"/>
                </a:schemeClr>
              </a:solidFill>
              <a:latin typeface="Lucida Console" pitchFamily="49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8600" y="5638800"/>
            <a:ext cx="861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C00000"/>
                </a:solidFill>
              </a:rPr>
              <a:t>“MPI-ACC: An Integrated and Extensible Approach to Data Movement in Accelerator-Based Systems”, </a:t>
            </a:r>
            <a:r>
              <a:rPr lang="en-US" sz="1400" b="1" i="1" dirty="0" err="1" smtClean="0">
                <a:solidFill>
                  <a:srgbClr val="C00000"/>
                </a:solidFill>
              </a:rPr>
              <a:t>Ashwin</a:t>
            </a:r>
            <a:r>
              <a:rPr lang="en-US" sz="1400" b="1" i="1" dirty="0" smtClean="0">
                <a:solidFill>
                  <a:srgbClr val="C00000"/>
                </a:solidFill>
              </a:rPr>
              <a:t> </a:t>
            </a:r>
            <a:r>
              <a:rPr lang="en-US" sz="1400" b="1" i="1" dirty="0" err="1" smtClean="0">
                <a:solidFill>
                  <a:srgbClr val="C00000"/>
                </a:solidFill>
              </a:rPr>
              <a:t>Aji</a:t>
            </a:r>
            <a:r>
              <a:rPr lang="en-US" sz="1400" b="1" i="1" dirty="0" smtClean="0">
                <a:solidFill>
                  <a:srgbClr val="C00000"/>
                </a:solidFill>
              </a:rPr>
              <a:t>, James S. </a:t>
            </a:r>
            <a:r>
              <a:rPr lang="en-US" sz="1400" b="1" i="1" dirty="0" err="1" smtClean="0">
                <a:solidFill>
                  <a:srgbClr val="C00000"/>
                </a:solidFill>
              </a:rPr>
              <a:t>Dinan</a:t>
            </a:r>
            <a:r>
              <a:rPr lang="en-US" sz="1400" b="1" i="1" dirty="0" smtClean="0">
                <a:solidFill>
                  <a:srgbClr val="C00000"/>
                </a:solidFill>
              </a:rPr>
              <a:t>, Darius T. </a:t>
            </a:r>
            <a:r>
              <a:rPr lang="en-US" sz="1400" b="1" i="1" dirty="0" err="1" smtClean="0">
                <a:solidFill>
                  <a:srgbClr val="C00000"/>
                </a:solidFill>
              </a:rPr>
              <a:t>Buntinas</a:t>
            </a:r>
            <a:r>
              <a:rPr lang="en-US" sz="1400" b="1" i="1" dirty="0" smtClean="0">
                <a:solidFill>
                  <a:srgbClr val="C00000"/>
                </a:solidFill>
              </a:rPr>
              <a:t>, </a:t>
            </a:r>
            <a:r>
              <a:rPr lang="en-US" sz="1400" b="1" i="1" dirty="0" err="1" smtClean="0">
                <a:solidFill>
                  <a:srgbClr val="C00000"/>
                </a:solidFill>
              </a:rPr>
              <a:t>Pavan</a:t>
            </a:r>
            <a:r>
              <a:rPr lang="en-US" sz="1400" b="1" i="1" dirty="0" smtClean="0">
                <a:solidFill>
                  <a:srgbClr val="C00000"/>
                </a:solidFill>
              </a:rPr>
              <a:t> </a:t>
            </a:r>
            <a:r>
              <a:rPr lang="en-US" sz="1400" b="1" i="1" dirty="0" err="1" smtClean="0">
                <a:solidFill>
                  <a:srgbClr val="C00000"/>
                </a:solidFill>
              </a:rPr>
              <a:t>Balaji</a:t>
            </a:r>
            <a:r>
              <a:rPr lang="en-US" sz="1400" b="1" i="1" dirty="0" smtClean="0">
                <a:solidFill>
                  <a:srgbClr val="C00000"/>
                </a:solidFill>
              </a:rPr>
              <a:t>, Wu-</a:t>
            </a:r>
            <a:r>
              <a:rPr lang="en-US" sz="1400" b="1" i="1" dirty="0" err="1" smtClean="0">
                <a:solidFill>
                  <a:srgbClr val="C00000"/>
                </a:solidFill>
              </a:rPr>
              <a:t>chun</a:t>
            </a:r>
            <a:r>
              <a:rPr lang="en-US" sz="1400" b="1" i="1" dirty="0" smtClean="0">
                <a:solidFill>
                  <a:srgbClr val="C00000"/>
                </a:solidFill>
              </a:rPr>
              <a:t> </a:t>
            </a:r>
            <a:r>
              <a:rPr lang="en-US" sz="1400" b="1" i="1" dirty="0" err="1" smtClean="0">
                <a:solidFill>
                  <a:srgbClr val="C00000"/>
                </a:solidFill>
              </a:rPr>
              <a:t>Feng</a:t>
            </a:r>
            <a:r>
              <a:rPr lang="en-US" sz="1400" b="1" i="1" dirty="0" smtClean="0">
                <a:solidFill>
                  <a:srgbClr val="C00000"/>
                </a:solidFill>
              </a:rPr>
              <a:t>, Keith R. </a:t>
            </a:r>
            <a:r>
              <a:rPr lang="en-US" sz="1400" b="1" i="1" dirty="0" err="1" smtClean="0">
                <a:solidFill>
                  <a:srgbClr val="C00000"/>
                </a:solidFill>
              </a:rPr>
              <a:t>Bisset</a:t>
            </a:r>
            <a:r>
              <a:rPr lang="en-US" sz="1400" b="1" i="1" dirty="0" smtClean="0">
                <a:solidFill>
                  <a:srgbClr val="C00000"/>
                </a:solidFill>
              </a:rPr>
              <a:t> and Rajeev S. </a:t>
            </a:r>
            <a:r>
              <a:rPr lang="en-US" sz="1400" b="1" i="1" dirty="0" err="1" smtClean="0">
                <a:solidFill>
                  <a:srgbClr val="C00000"/>
                </a:solidFill>
              </a:rPr>
              <a:t>Thakur</a:t>
            </a:r>
            <a:r>
              <a:rPr lang="en-US" sz="1400" b="1" i="1" dirty="0" smtClean="0">
                <a:solidFill>
                  <a:srgbClr val="C00000"/>
                </a:solidFill>
              </a:rPr>
              <a:t>. IEEE International Conference on High Performance Computing and Communications (HPCC), 2012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 bwMode="auto">
          <a:xfrm flipV="1">
            <a:off x="4656408" y="2138289"/>
            <a:ext cx="4403188" cy="0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DMEM Runtime Optimizations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066800"/>
            <a:ext cx="4572000" cy="2819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Topology-aware pipelining of data</a:t>
            </a:r>
          </a:p>
          <a:p>
            <a:r>
              <a:rPr lang="en-US" sz="2000" dirty="0" smtClean="0"/>
              <a:t>Caching of meta-data (e.g., handles)</a:t>
            </a:r>
          </a:p>
          <a:p>
            <a:r>
              <a:rPr lang="en-US" sz="2000" dirty="0" smtClean="0"/>
              <a:t>Multi-stream data transfer when possible (e.g., newer accelerators)</a:t>
            </a:r>
          </a:p>
          <a:p>
            <a:r>
              <a:rPr lang="en-US" sz="2000" dirty="0" smtClean="0"/>
              <a:t>Architecture-specific optimizations: GPU Direct</a:t>
            </a:r>
          </a:p>
        </p:txBody>
      </p:sp>
      <p:sp>
        <p:nvSpPr>
          <p:cNvPr id="39" name="Footer Placeholder 3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XStack PI Meeting (03/22/2013)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008114" y="1242252"/>
          <a:ext cx="3470031" cy="3708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5559"/>
                <a:gridCol w="385559"/>
                <a:gridCol w="385559"/>
                <a:gridCol w="385559"/>
                <a:gridCol w="385559"/>
                <a:gridCol w="385559"/>
                <a:gridCol w="385559"/>
                <a:gridCol w="385559"/>
                <a:gridCol w="385559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loud 5"/>
          <p:cNvSpPr/>
          <p:nvPr/>
        </p:nvSpPr>
        <p:spPr bwMode="auto">
          <a:xfrm>
            <a:off x="5148773" y="2630667"/>
            <a:ext cx="3230896" cy="1941342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739618" y="3117948"/>
          <a:ext cx="393896" cy="3708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93896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412534" y="3270348"/>
          <a:ext cx="393896" cy="3708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93896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7113586" y="2916300"/>
          <a:ext cx="393896" cy="3708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93896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265986" y="3462604"/>
          <a:ext cx="393896" cy="3708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93896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053790" y="3826024"/>
          <a:ext cx="393896" cy="3708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93896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6" name="Straight Arrow Connector 15"/>
          <p:cNvCxnSpPr/>
          <p:nvPr/>
        </p:nvCxnSpPr>
        <p:spPr bwMode="auto">
          <a:xfrm rot="5400000">
            <a:off x="4732400" y="4671449"/>
            <a:ext cx="2417691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5405316" y="4866053"/>
            <a:ext cx="2417691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rot="5400000">
            <a:off x="5460803" y="4993450"/>
            <a:ext cx="1575182" cy="158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rot="5400000">
            <a:off x="5979756" y="4526073"/>
            <a:ext cx="2417691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rot="5400000">
            <a:off x="6244700" y="5044241"/>
            <a:ext cx="2417691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arrow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flipV="1">
            <a:off x="4628272" y="5219114"/>
            <a:ext cx="4403188" cy="0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7732541" y="1758453"/>
            <a:ext cx="1417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GPU (Device)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876108" y="4849782"/>
            <a:ext cx="1198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CPU (Host)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8078110" y="5227270"/>
            <a:ext cx="994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873760" y="2146378"/>
            <a:ext cx="1198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CPU (Host)</a:t>
            </a:r>
            <a:endParaRPr lang="en-US" dirty="0"/>
          </a:p>
        </p:txBody>
      </p:sp>
      <p:sp>
        <p:nvSpPr>
          <p:cNvPr id="24" name="Up-Down Arrow 23"/>
          <p:cNvSpPr/>
          <p:nvPr/>
        </p:nvSpPr>
        <p:spPr bwMode="auto">
          <a:xfrm>
            <a:off x="6535624" y="1601356"/>
            <a:ext cx="484632" cy="1041031"/>
          </a:xfrm>
          <a:prstGeom prst="upDownArrow">
            <a:avLst/>
          </a:prstGeom>
          <a:solidFill>
            <a:schemeClr val="bg1"/>
          </a:solidFill>
          <a:ln w="952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6" name="Up-Down Arrow 25"/>
          <p:cNvSpPr/>
          <p:nvPr/>
        </p:nvSpPr>
        <p:spPr bwMode="auto">
          <a:xfrm>
            <a:off x="7099518" y="1601356"/>
            <a:ext cx="484632" cy="1041031"/>
          </a:xfrm>
          <a:prstGeom prst="upDownArrow">
            <a:avLst/>
          </a:prstGeom>
          <a:solidFill>
            <a:schemeClr val="bg1"/>
          </a:solidFill>
          <a:ln w="952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9" name="Up-Down Arrow 28"/>
          <p:cNvSpPr/>
          <p:nvPr/>
        </p:nvSpPr>
        <p:spPr bwMode="auto">
          <a:xfrm>
            <a:off x="5971730" y="1601356"/>
            <a:ext cx="484632" cy="1041031"/>
          </a:xfrm>
          <a:prstGeom prst="upDownArrow">
            <a:avLst/>
          </a:prstGeom>
          <a:solidFill>
            <a:schemeClr val="bg1"/>
          </a:solidFill>
          <a:ln w="952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8093" y="881828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GPU Buffer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28272" y="2260597"/>
            <a:ext cx="1231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Host side </a:t>
            </a:r>
          </a:p>
          <a:p>
            <a:r>
              <a:rPr lang="en-US" dirty="0" smtClean="0"/>
              <a:t>Buffer pool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 bwMode="auto">
          <a:xfrm>
            <a:off x="228600" y="4179332"/>
            <a:ext cx="2133600" cy="2286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362200" y="4484132"/>
            <a:ext cx="2133600" cy="228600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28600" y="5322332"/>
            <a:ext cx="640080" cy="2286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925830" y="5627132"/>
            <a:ext cx="640080" cy="228600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925830" y="5322332"/>
            <a:ext cx="640080" cy="2286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1653540" y="5322332"/>
            <a:ext cx="640080" cy="2286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1653540" y="5627132"/>
            <a:ext cx="640080" cy="228600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2407920" y="5627132"/>
            <a:ext cx="640080" cy="228600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28600" y="3810000"/>
            <a:ext cx="1935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Without Pipelining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228600" y="4941332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Pipelining</a:t>
            </a:r>
            <a:endParaRPr lang="en-US" dirty="0"/>
          </a:p>
        </p:txBody>
      </p:sp>
      <p:cxnSp>
        <p:nvCxnSpPr>
          <p:cNvPr id="50" name="Straight Arrow Connector 49"/>
          <p:cNvCxnSpPr/>
          <p:nvPr/>
        </p:nvCxnSpPr>
        <p:spPr bwMode="auto">
          <a:xfrm>
            <a:off x="304800" y="6312932"/>
            <a:ext cx="43434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TextBox 50"/>
          <p:cNvSpPr txBox="1"/>
          <p:nvPr/>
        </p:nvSpPr>
        <p:spPr>
          <a:xfrm>
            <a:off x="3886200" y="5931932"/>
            <a:ext cx="596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Time</a:t>
            </a:r>
            <a:endParaRPr lang="en-US" sz="1600" dirty="0"/>
          </a:p>
        </p:txBody>
      </p:sp>
      <p:sp>
        <p:nvSpPr>
          <p:cNvPr id="49" name="TextBox 48"/>
          <p:cNvSpPr txBox="1"/>
          <p:nvPr/>
        </p:nvSpPr>
        <p:spPr>
          <a:xfrm>
            <a:off x="3362771" y="4916269"/>
            <a:ext cx="395242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29% better than manual blocking</a:t>
            </a:r>
          </a:p>
          <a:p>
            <a:r>
              <a:rPr lang="en-US" b="1" dirty="0" smtClean="0"/>
              <a:t>14.6% better than manual non-blocking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838199" y="2743887"/>
            <a:ext cx="4648201" cy="7379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Traditional </a:t>
            </a:r>
            <a:r>
              <a:rPr lang="en-US" altLang="zh-CN" dirty="0" err="1" smtClean="0"/>
              <a:t>Intranode</a:t>
            </a:r>
            <a:r>
              <a:rPr lang="en-US" altLang="zh-CN" dirty="0" smtClean="0"/>
              <a:t> Communication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15000" y="990600"/>
            <a:ext cx="3276600" cy="2133600"/>
          </a:xfrm>
        </p:spPr>
        <p:txBody>
          <a:bodyPr/>
          <a:lstStyle/>
          <a:p>
            <a:r>
              <a:rPr lang="en-US" altLang="zh-CN" sz="1800" dirty="0" smtClean="0"/>
              <a:t>Communication without heterogeneous memory support</a:t>
            </a:r>
          </a:p>
          <a:p>
            <a:pPr lvl="1"/>
            <a:r>
              <a:rPr lang="en-US" altLang="zh-CN" sz="1600" dirty="0" smtClean="0"/>
              <a:t>2 PCIe data copies + 2 main memory copies</a:t>
            </a:r>
          </a:p>
          <a:p>
            <a:pPr lvl="1"/>
            <a:r>
              <a:rPr lang="en-US" altLang="zh-CN" sz="1600" dirty="0" smtClean="0"/>
              <a:t>Transfers are serialized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8600" y="1485647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chemeClr val="bg2">
                    <a:lumMod val="10000"/>
                  </a:schemeClr>
                </a:solidFill>
              </a:rPr>
              <a:t>GPU</a:t>
            </a:r>
            <a:endParaRPr lang="zh-CN" altLang="en-US" sz="1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8600" y="289560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chemeClr val="bg2">
                    <a:lumMod val="10000"/>
                  </a:schemeClr>
                </a:solidFill>
              </a:rPr>
              <a:t>Host</a:t>
            </a:r>
            <a:endParaRPr lang="zh-CN" altLang="en-US" sz="1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38200" y="1402217"/>
            <a:ext cx="1371600" cy="7379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1020499" y="1600200"/>
            <a:ext cx="884501" cy="402501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1033199" y="2911595"/>
            <a:ext cx="871801" cy="402501"/>
          </a:xfrm>
          <a:prstGeom prst="roundRect">
            <a:avLst/>
          </a:prstGeom>
          <a:pattFill prst="wdUpDiag">
            <a:fgClr>
              <a:srgbClr val="00B05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956999" y="1066800"/>
            <a:ext cx="1100401" cy="2616255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altLang="zh-CN" sz="1200" dirty="0" smtClean="0">
                <a:solidFill>
                  <a:schemeClr val="bg2">
                    <a:lumMod val="10000"/>
                  </a:schemeClr>
                </a:solidFill>
              </a:rPr>
              <a:t>Process 0</a:t>
            </a:r>
            <a:endParaRPr lang="zh-CN" altLang="en-US" sz="1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0" name="右箭头 29"/>
          <p:cNvSpPr/>
          <p:nvPr/>
        </p:nvSpPr>
        <p:spPr>
          <a:xfrm rot="5400000">
            <a:off x="1040214" y="2272276"/>
            <a:ext cx="780500" cy="339471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114800" y="1402217"/>
            <a:ext cx="1295400" cy="7379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4" name="圆角矩形 33"/>
          <p:cNvSpPr/>
          <p:nvPr/>
        </p:nvSpPr>
        <p:spPr>
          <a:xfrm>
            <a:off x="4361076" y="1569926"/>
            <a:ext cx="820524" cy="402501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4361076" y="2911595"/>
            <a:ext cx="820524" cy="402501"/>
          </a:xfrm>
          <a:prstGeom prst="roundRect">
            <a:avLst/>
          </a:prstGeom>
          <a:pattFill prst="wdUpDiag">
            <a:fgClr>
              <a:schemeClr val="accent2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7" name="右箭头 36"/>
          <p:cNvSpPr/>
          <p:nvPr/>
        </p:nvSpPr>
        <p:spPr>
          <a:xfrm rot="16200000">
            <a:off x="4343008" y="2280753"/>
            <a:ext cx="780500" cy="322515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2743200" y="2806700"/>
            <a:ext cx="762000" cy="609600"/>
          </a:xfrm>
          <a:prstGeom prst="rect">
            <a:avLst/>
          </a:prstGeom>
          <a:pattFill prst="wdUpDiag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schemeClr val="bg2">
                    <a:lumMod val="10000"/>
                  </a:schemeClr>
                </a:solidFill>
              </a:rPr>
              <a:t>Shared Memory</a:t>
            </a:r>
            <a:endParaRPr lang="zh-CN" altLang="en-US" sz="1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1" name="右箭头 40"/>
          <p:cNvSpPr/>
          <p:nvPr/>
        </p:nvSpPr>
        <p:spPr>
          <a:xfrm>
            <a:off x="2209800" y="2979508"/>
            <a:ext cx="426720" cy="257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2" name="右箭头 41"/>
          <p:cNvSpPr/>
          <p:nvPr/>
        </p:nvSpPr>
        <p:spPr>
          <a:xfrm>
            <a:off x="3688080" y="2963367"/>
            <a:ext cx="426720" cy="257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XStack PI Meeting (03/22/2013)</a:t>
            </a:r>
            <a:endParaRPr lang="en-US"/>
          </a:p>
        </p:txBody>
      </p:sp>
      <p:sp>
        <p:nvSpPr>
          <p:cNvPr id="31" name="圆角矩形 28"/>
          <p:cNvSpPr/>
          <p:nvPr/>
        </p:nvSpPr>
        <p:spPr>
          <a:xfrm>
            <a:off x="4233599" y="1066800"/>
            <a:ext cx="1100401" cy="2616255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altLang="zh-CN" sz="1200" dirty="0" smtClean="0">
                <a:solidFill>
                  <a:schemeClr val="bg2">
                    <a:lumMod val="10000"/>
                  </a:schemeClr>
                </a:solidFill>
              </a:rPr>
              <a:t>Process 1</a:t>
            </a:r>
            <a:endParaRPr lang="zh-CN" altLang="en-US" sz="1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2" name="直角上箭头 35"/>
          <p:cNvSpPr/>
          <p:nvPr/>
        </p:nvSpPr>
        <p:spPr>
          <a:xfrm rot="5400000">
            <a:off x="1580738" y="1924462"/>
            <a:ext cx="1295400" cy="1256477"/>
          </a:xfrm>
          <a:prstGeom prst="bentUpArrow">
            <a:avLst>
              <a:gd name="adj1" fmla="val 12611"/>
              <a:gd name="adj2" fmla="val 25953"/>
              <a:gd name="adj3" fmla="val 183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直角上箭头 36"/>
          <p:cNvSpPr/>
          <p:nvPr/>
        </p:nvSpPr>
        <p:spPr>
          <a:xfrm>
            <a:off x="3352800" y="1828800"/>
            <a:ext cx="1524000" cy="1160606"/>
          </a:xfrm>
          <a:prstGeom prst="bentUpArrow">
            <a:avLst>
              <a:gd name="adj1" fmla="val 12945"/>
              <a:gd name="adj2" fmla="val 25000"/>
              <a:gd name="adj3" fmla="val 199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右箭头 31"/>
          <p:cNvSpPr/>
          <p:nvPr/>
        </p:nvSpPr>
        <p:spPr>
          <a:xfrm>
            <a:off x="1983263" y="1606758"/>
            <a:ext cx="2319270" cy="318108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Direct copy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6" name="内容占位符 2"/>
          <p:cNvSpPr txBox="1">
            <a:spLocks/>
          </p:cNvSpPr>
          <p:nvPr/>
        </p:nvSpPr>
        <p:spPr bwMode="auto">
          <a:xfrm>
            <a:off x="381000" y="3962400"/>
            <a:ext cx="4038600" cy="236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Integration allows direct transfer into shared memory buffer</a:t>
            </a:r>
          </a:p>
          <a:p>
            <a:pPr marL="800100" lvl="1" indent="-342900" fontAlgn="base">
              <a:lnSpc>
                <a:spcPct val="120000"/>
              </a:lnSpc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Sender and receiver drive transfer concurrently</a:t>
            </a:r>
          </a:p>
          <a:p>
            <a:pPr marL="1200150" lvl="2" indent="-285750" fontAlgn="base">
              <a:lnSpc>
                <a:spcPct val="120000"/>
              </a:lnSpc>
              <a:spcAft>
                <a:spcPct val="0"/>
              </a:spcAft>
              <a:buClr>
                <a:srgbClr val="1F497D"/>
              </a:buClr>
              <a:buFontTx/>
              <a:buChar char="–"/>
            </a:pP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</a:rPr>
              <a:t>Pipeline data transfer</a:t>
            </a:r>
          </a:p>
          <a:p>
            <a:pPr marL="1200150" lvl="2" indent="-285750" fontAlgn="base">
              <a:lnSpc>
                <a:spcPct val="120000"/>
              </a:lnSpc>
              <a:spcAft>
                <a:spcPct val="0"/>
              </a:spcAft>
              <a:buClr>
                <a:srgbClr val="1F497D"/>
              </a:buClr>
              <a:buFontTx/>
              <a:buChar char="–"/>
            </a:pP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</a:rPr>
              <a:t>Full utilization of </a:t>
            </a:r>
            <a:r>
              <a:rPr kumimoji="0" lang="en-US" altLang="zh-CN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</a:rPr>
              <a:t>PCIe</a:t>
            </a: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</a:rPr>
              <a:t> links</a:t>
            </a:r>
          </a:p>
        </p:txBody>
      </p:sp>
      <p:sp>
        <p:nvSpPr>
          <p:cNvPr id="47" name="Content Placeholder 2"/>
          <p:cNvSpPr txBox="1">
            <a:spLocks/>
          </p:cNvSpPr>
          <p:nvPr/>
        </p:nvSpPr>
        <p:spPr bwMode="auto">
          <a:xfrm>
            <a:off x="4800600" y="4191000"/>
            <a:ext cx="3962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Direct Copy: DMA-driven peer GPU copy</a:t>
            </a: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Peer-to-peer data transfer between heterogeneous memory regions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6811276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7" grpId="0" animBg="1"/>
      <p:bldP spid="41" grpId="0" animBg="1"/>
      <p:bldP spid="42" grpId="0" animBg="1"/>
      <p:bldP spid="32" grpId="0" animBg="1"/>
      <p:bldP spid="32" grpId="1" animBg="1"/>
      <p:bldP spid="43" grpId="0" animBg="1"/>
      <p:bldP spid="43" grpId="1" animBg="1"/>
      <p:bldP spid="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Shared Memory Performance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4267200"/>
            <a:ext cx="4038600" cy="1858963"/>
          </a:xfrm>
        </p:spPr>
        <p:txBody>
          <a:bodyPr/>
          <a:lstStyle/>
          <a:p>
            <a:r>
              <a:rPr lang="en-US" altLang="zh-CN" sz="2000" dirty="0" smtClean="0"/>
              <a:t>Less impact on D2D case</a:t>
            </a:r>
          </a:p>
          <a:p>
            <a:pPr lvl="1"/>
            <a:r>
              <a:rPr lang="en-US" altLang="zh-CN" sz="1800" dirty="0" smtClean="0"/>
              <a:t>PCIe latency dominant </a:t>
            </a:r>
          </a:p>
          <a:p>
            <a:r>
              <a:rPr lang="en-US" altLang="zh-CN" sz="2000" dirty="0" smtClean="0"/>
              <a:t>Improvement: 6.7% (D2D), 15.7% (H2D), 10.9% (D2H)</a:t>
            </a:r>
            <a:endParaRPr lang="zh-CN" altLang="en-US" sz="2000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0" y="4267200"/>
            <a:ext cx="4419600" cy="22860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zh-CN" sz="2000" dirty="0" smtClean="0"/>
              <a:t>Bandwidth discrepancy in different  PCIe bus directions</a:t>
            </a:r>
          </a:p>
          <a:p>
            <a:pPr>
              <a:spcBef>
                <a:spcPts val="0"/>
              </a:spcBef>
            </a:pPr>
            <a:r>
              <a:rPr lang="en-US" altLang="zh-CN" sz="2000" dirty="0" smtClean="0"/>
              <a:t>Improvement: 56.5% (D2D), 48.7% (H2D), 27.9% (D2H)</a:t>
            </a:r>
          </a:p>
          <a:p>
            <a:pPr>
              <a:spcBef>
                <a:spcPts val="0"/>
              </a:spcBef>
            </a:pPr>
            <a:r>
              <a:rPr lang="en-US" altLang="zh-CN" sz="2000" dirty="0" smtClean="0"/>
              <a:t>Nearly saturates peak (6 GB/sec) in D2H case</a:t>
            </a:r>
            <a:endParaRPr lang="zh-CN" altLang="en-US" sz="20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229" y="1089159"/>
            <a:ext cx="4353971" cy="3025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90639"/>
            <a:ext cx="4191000" cy="307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XStack PI Meeting (03/22/2013)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7026491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 smtClean="0"/>
              <a:t>Direct DMA Performance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609600"/>
          </a:xfrm>
        </p:spPr>
        <p:txBody>
          <a:bodyPr/>
          <a:lstStyle/>
          <a:p>
            <a:r>
              <a:rPr lang="en-US" altLang="zh-CN" dirty="0" smtClean="0"/>
              <a:t>Bandwidth nearly reaches the peak bandwidth of the system</a:t>
            </a:r>
            <a:endParaRPr lang="zh-CN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XStack PI Meeting (03/22/2013)</a:t>
            </a:r>
            <a:endParaRPr 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801416"/>
            <a:ext cx="459834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5643" y="1801416"/>
            <a:ext cx="458835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8600" y="5562600"/>
            <a:ext cx="861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C00000"/>
                </a:solidFill>
              </a:rPr>
              <a:t>“DMA-Assisted, </a:t>
            </a:r>
            <a:r>
              <a:rPr lang="en-US" sz="1400" b="1" i="1" dirty="0" err="1" smtClean="0">
                <a:solidFill>
                  <a:srgbClr val="C00000"/>
                </a:solidFill>
              </a:rPr>
              <a:t>Intranode</a:t>
            </a:r>
            <a:r>
              <a:rPr lang="en-US" sz="1400" b="1" i="1" dirty="0" smtClean="0">
                <a:solidFill>
                  <a:srgbClr val="C00000"/>
                </a:solidFill>
              </a:rPr>
              <a:t> Communication in GPU Accelerated Systems”, </a:t>
            </a:r>
            <a:r>
              <a:rPr lang="en-US" sz="1400" b="1" i="1" dirty="0" err="1" smtClean="0">
                <a:solidFill>
                  <a:srgbClr val="C00000"/>
                </a:solidFill>
              </a:rPr>
              <a:t>Feng</a:t>
            </a:r>
            <a:r>
              <a:rPr lang="en-US" sz="1400" b="1" i="1" dirty="0" smtClean="0">
                <a:solidFill>
                  <a:srgbClr val="C00000"/>
                </a:solidFill>
              </a:rPr>
              <a:t> </a:t>
            </a:r>
            <a:r>
              <a:rPr lang="en-US" sz="1400" b="1" i="1" dirty="0" err="1" smtClean="0">
                <a:solidFill>
                  <a:srgbClr val="C00000"/>
                </a:solidFill>
              </a:rPr>
              <a:t>Ji</a:t>
            </a:r>
            <a:r>
              <a:rPr lang="en-US" sz="1400" b="1" i="1" dirty="0" smtClean="0">
                <a:solidFill>
                  <a:srgbClr val="C00000"/>
                </a:solidFill>
              </a:rPr>
              <a:t>, </a:t>
            </a:r>
            <a:r>
              <a:rPr lang="en-US" sz="1400" b="1" i="1" dirty="0" err="1" smtClean="0">
                <a:solidFill>
                  <a:srgbClr val="C00000"/>
                </a:solidFill>
              </a:rPr>
              <a:t>Ashwin</a:t>
            </a:r>
            <a:r>
              <a:rPr lang="en-US" sz="1400" b="1" i="1" dirty="0" smtClean="0">
                <a:solidFill>
                  <a:srgbClr val="C00000"/>
                </a:solidFill>
              </a:rPr>
              <a:t> </a:t>
            </a:r>
            <a:r>
              <a:rPr lang="en-US" sz="1400" b="1" i="1" dirty="0" err="1" smtClean="0">
                <a:solidFill>
                  <a:srgbClr val="C00000"/>
                </a:solidFill>
              </a:rPr>
              <a:t>Aji</a:t>
            </a:r>
            <a:r>
              <a:rPr lang="en-US" sz="1400" b="1" i="1" dirty="0" smtClean="0">
                <a:solidFill>
                  <a:srgbClr val="C00000"/>
                </a:solidFill>
              </a:rPr>
              <a:t>, James S. </a:t>
            </a:r>
            <a:r>
              <a:rPr lang="en-US" sz="1400" b="1" i="1" dirty="0" err="1" smtClean="0">
                <a:solidFill>
                  <a:srgbClr val="C00000"/>
                </a:solidFill>
              </a:rPr>
              <a:t>Dinan</a:t>
            </a:r>
            <a:r>
              <a:rPr lang="en-US" sz="1400" b="1" i="1" dirty="0" smtClean="0">
                <a:solidFill>
                  <a:srgbClr val="C00000"/>
                </a:solidFill>
              </a:rPr>
              <a:t>, Darius T. </a:t>
            </a:r>
            <a:r>
              <a:rPr lang="en-US" sz="1400" b="1" i="1" dirty="0" err="1" smtClean="0">
                <a:solidFill>
                  <a:srgbClr val="C00000"/>
                </a:solidFill>
              </a:rPr>
              <a:t>Buntinas</a:t>
            </a:r>
            <a:r>
              <a:rPr lang="en-US" sz="1400" b="1" i="1" dirty="0" smtClean="0">
                <a:solidFill>
                  <a:srgbClr val="C00000"/>
                </a:solidFill>
              </a:rPr>
              <a:t>, </a:t>
            </a:r>
            <a:r>
              <a:rPr lang="en-US" sz="1400" b="1" i="1" dirty="0" err="1" smtClean="0">
                <a:solidFill>
                  <a:srgbClr val="C00000"/>
                </a:solidFill>
              </a:rPr>
              <a:t>Pavan</a:t>
            </a:r>
            <a:r>
              <a:rPr lang="en-US" sz="1400" b="1" i="1" dirty="0" smtClean="0">
                <a:solidFill>
                  <a:srgbClr val="C00000"/>
                </a:solidFill>
              </a:rPr>
              <a:t> </a:t>
            </a:r>
            <a:r>
              <a:rPr lang="en-US" sz="1400" b="1" i="1" dirty="0" err="1" smtClean="0">
                <a:solidFill>
                  <a:srgbClr val="C00000"/>
                </a:solidFill>
              </a:rPr>
              <a:t>Balaji</a:t>
            </a:r>
            <a:r>
              <a:rPr lang="en-US" sz="1400" b="1" i="1" dirty="0" smtClean="0">
                <a:solidFill>
                  <a:srgbClr val="C00000"/>
                </a:solidFill>
              </a:rPr>
              <a:t>, Rajeev S. </a:t>
            </a:r>
            <a:r>
              <a:rPr lang="en-US" sz="1400" b="1" i="1" dirty="0" err="1" smtClean="0">
                <a:solidFill>
                  <a:srgbClr val="C00000"/>
                </a:solidFill>
              </a:rPr>
              <a:t>Thakur</a:t>
            </a:r>
            <a:r>
              <a:rPr lang="en-US" sz="1400" b="1" i="1" dirty="0" smtClean="0">
                <a:solidFill>
                  <a:srgbClr val="C00000"/>
                </a:solidFill>
              </a:rPr>
              <a:t>, Wu-</a:t>
            </a:r>
            <a:r>
              <a:rPr lang="en-US" sz="1400" b="1" i="1" dirty="0" err="1" smtClean="0">
                <a:solidFill>
                  <a:srgbClr val="C00000"/>
                </a:solidFill>
              </a:rPr>
              <a:t>chun</a:t>
            </a:r>
            <a:r>
              <a:rPr lang="en-US" sz="1400" b="1" i="1" dirty="0" smtClean="0">
                <a:solidFill>
                  <a:srgbClr val="C00000"/>
                </a:solidFill>
              </a:rPr>
              <a:t> </a:t>
            </a:r>
            <a:r>
              <a:rPr lang="en-US" sz="1400" b="1" i="1" dirty="0" err="1" smtClean="0">
                <a:solidFill>
                  <a:srgbClr val="C00000"/>
                </a:solidFill>
              </a:rPr>
              <a:t>Feng</a:t>
            </a:r>
            <a:r>
              <a:rPr lang="en-US" sz="1400" b="1" i="1" dirty="0" smtClean="0">
                <a:solidFill>
                  <a:srgbClr val="C00000"/>
                </a:solidFill>
              </a:rPr>
              <a:t> and </a:t>
            </a:r>
            <a:r>
              <a:rPr lang="en-US" sz="1400" b="1" i="1" dirty="0" err="1" smtClean="0">
                <a:solidFill>
                  <a:srgbClr val="C00000"/>
                </a:solidFill>
              </a:rPr>
              <a:t>Xiaosong</a:t>
            </a:r>
            <a:r>
              <a:rPr lang="en-US" sz="1400" b="1" i="1" dirty="0" smtClean="0">
                <a:solidFill>
                  <a:srgbClr val="C00000"/>
                </a:solidFill>
              </a:rPr>
              <a:t> Ma. IEEE International Conference on High Performance Computing and Communications (HPCC), 2012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dirty="0"/>
              <a:t>– </a:t>
            </a:r>
            <a:r>
              <a:rPr lang="en-US" dirty="0" smtClean="0"/>
              <a:t>2D Stencil </a:t>
            </a:r>
            <a:r>
              <a:rPr lang="en-US" dirty="0"/>
              <a:t>Computation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XStack PI Meeting (03/22/2013)</a:t>
            </a:r>
            <a:endParaRPr lang="en-US"/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73038" y="969962"/>
            <a:ext cx="2222500" cy="140176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" name="Group 3"/>
          <p:cNvGraphicFramePr>
            <a:graphicFrameLocks noGrp="1"/>
          </p:cNvGraphicFramePr>
          <p:nvPr/>
        </p:nvGraphicFramePr>
        <p:xfrm>
          <a:off x="1046163" y="1233487"/>
          <a:ext cx="1265237" cy="1473200"/>
        </p:xfrm>
        <a:graphic>
          <a:graphicData uri="http://schemas.openxmlformats.org/drawingml/2006/table">
            <a:tbl>
              <a:tblPr/>
              <a:tblGrid>
                <a:gridCol w="315912"/>
                <a:gridCol w="317500"/>
                <a:gridCol w="315913"/>
                <a:gridCol w="315912"/>
              </a:tblGrid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DejaVu San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DejaVu San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DejaVu San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DejaVu San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DejaVu San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DejaVu San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DejaVu San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DejaVu San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DejaVu San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DejaVu San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DejaVu San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DejaVu San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DejaVu San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DejaVu San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DejaVu San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DejaVu San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AutoShape 60"/>
          <p:cNvSpPr>
            <a:spLocks noChangeArrowheads="1"/>
          </p:cNvSpPr>
          <p:nvPr/>
        </p:nvSpPr>
        <p:spPr bwMode="auto">
          <a:xfrm>
            <a:off x="6761163" y="971550"/>
            <a:ext cx="2222500" cy="1401762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" name="Group 61"/>
          <p:cNvGraphicFramePr>
            <a:graphicFrameLocks noGrp="1"/>
          </p:cNvGraphicFramePr>
          <p:nvPr/>
        </p:nvGraphicFramePr>
        <p:xfrm>
          <a:off x="6878638" y="1233487"/>
          <a:ext cx="1263650" cy="1473200"/>
        </p:xfrm>
        <a:graphic>
          <a:graphicData uri="http://schemas.openxmlformats.org/drawingml/2006/table">
            <a:tbl>
              <a:tblPr/>
              <a:tblGrid>
                <a:gridCol w="315912"/>
                <a:gridCol w="317500"/>
                <a:gridCol w="315913"/>
                <a:gridCol w="314325"/>
              </a:tblGrid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DejaVu San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DejaVu San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DejaVu San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DejaVu San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DejaVu San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DejaVu San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DejaVu San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DejaVu San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DejaVu San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DejaVu San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DejaVu San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DejaVu San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DejaVu San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DejaVu San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DejaVu San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DejaVu San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sp>
        <p:nvSpPr>
          <p:cNvPr id="10" name="AutoShape 118"/>
          <p:cNvSpPr>
            <a:spLocks noChangeArrowheads="1"/>
          </p:cNvSpPr>
          <p:nvPr/>
        </p:nvSpPr>
        <p:spPr bwMode="auto">
          <a:xfrm>
            <a:off x="6761163" y="4391025"/>
            <a:ext cx="2222500" cy="1401762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" name="Group 119"/>
          <p:cNvGraphicFramePr>
            <a:graphicFrameLocks noGrp="1"/>
          </p:cNvGraphicFramePr>
          <p:nvPr/>
        </p:nvGraphicFramePr>
        <p:xfrm>
          <a:off x="6915150" y="4654550"/>
          <a:ext cx="1263650" cy="1473200"/>
        </p:xfrm>
        <a:graphic>
          <a:graphicData uri="http://schemas.openxmlformats.org/drawingml/2006/table">
            <a:tbl>
              <a:tblPr/>
              <a:tblGrid>
                <a:gridCol w="315913"/>
                <a:gridCol w="317500"/>
                <a:gridCol w="315912"/>
                <a:gridCol w="314325"/>
              </a:tblGrid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DejaVu San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DejaVu San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DejaVu San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DejaVu San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DejaVu San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DejaVu San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DejaVu San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DejaVu San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DejaVu San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DejaVu San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DejaVu San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DejaVu San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DejaVu San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DejaVu San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DejaVu San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DejaVu San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sp>
        <p:nvSpPr>
          <p:cNvPr id="12" name="AutoShape 176"/>
          <p:cNvSpPr>
            <a:spLocks noChangeArrowheads="1"/>
          </p:cNvSpPr>
          <p:nvPr/>
        </p:nvSpPr>
        <p:spPr bwMode="auto">
          <a:xfrm>
            <a:off x="173038" y="4391025"/>
            <a:ext cx="2222500" cy="1401762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" name="Group 177"/>
          <p:cNvGraphicFramePr>
            <a:graphicFrameLocks noGrp="1"/>
          </p:cNvGraphicFramePr>
          <p:nvPr/>
        </p:nvGraphicFramePr>
        <p:xfrm>
          <a:off x="1047750" y="4654550"/>
          <a:ext cx="1263650" cy="1473200"/>
        </p:xfrm>
        <a:graphic>
          <a:graphicData uri="http://schemas.openxmlformats.org/drawingml/2006/table">
            <a:tbl>
              <a:tblPr/>
              <a:tblGrid>
                <a:gridCol w="315913"/>
                <a:gridCol w="317500"/>
                <a:gridCol w="315912"/>
                <a:gridCol w="314325"/>
              </a:tblGrid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DejaVu San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DejaVu San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DejaVu San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DejaVu San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DejaVu San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DejaVu San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DejaVu San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DejaVu San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DejaVu San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DejaVu San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DejaVu San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DejaVu San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DejaVu San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DejaVu San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DejaVu San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DejaVu San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  <p:sp>
        <p:nvSpPr>
          <p:cNvPr id="14" name="Text Box 234"/>
          <p:cNvSpPr txBox="1">
            <a:spLocks noChangeArrowheads="1"/>
          </p:cNvSpPr>
          <p:nvPr/>
        </p:nvSpPr>
        <p:spPr bwMode="auto">
          <a:xfrm>
            <a:off x="212725" y="5426075"/>
            <a:ext cx="676275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>
                <a:solidFill>
                  <a:srgbClr val="404040"/>
                </a:solidFill>
              </a:rPr>
              <a:t>GPU</a:t>
            </a:r>
          </a:p>
        </p:txBody>
      </p:sp>
      <p:sp>
        <p:nvSpPr>
          <p:cNvPr id="15" name="Text Box 235"/>
          <p:cNvSpPr txBox="1">
            <a:spLocks noChangeArrowheads="1"/>
          </p:cNvSpPr>
          <p:nvPr/>
        </p:nvSpPr>
        <p:spPr bwMode="auto">
          <a:xfrm>
            <a:off x="212725" y="1970087"/>
            <a:ext cx="676275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>
                <a:solidFill>
                  <a:srgbClr val="404040"/>
                </a:solidFill>
              </a:rPr>
              <a:t>GPU</a:t>
            </a:r>
          </a:p>
        </p:txBody>
      </p:sp>
      <p:sp>
        <p:nvSpPr>
          <p:cNvPr id="16" name="Text Box 236"/>
          <p:cNvSpPr txBox="1">
            <a:spLocks noChangeArrowheads="1"/>
          </p:cNvSpPr>
          <p:nvPr/>
        </p:nvSpPr>
        <p:spPr bwMode="auto">
          <a:xfrm>
            <a:off x="8275638" y="1970087"/>
            <a:ext cx="676275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>
                <a:solidFill>
                  <a:srgbClr val="404040"/>
                </a:solidFill>
              </a:rPr>
              <a:t>GPU</a:t>
            </a:r>
          </a:p>
        </p:txBody>
      </p:sp>
      <p:sp>
        <p:nvSpPr>
          <p:cNvPr id="17" name="Text Box 237"/>
          <p:cNvSpPr txBox="1">
            <a:spLocks noChangeArrowheads="1"/>
          </p:cNvSpPr>
          <p:nvPr/>
        </p:nvSpPr>
        <p:spPr bwMode="auto">
          <a:xfrm>
            <a:off x="8275638" y="5427662"/>
            <a:ext cx="676275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>
                <a:solidFill>
                  <a:srgbClr val="404040"/>
                </a:solidFill>
              </a:rPr>
              <a:t>GPU</a:t>
            </a:r>
          </a:p>
        </p:txBody>
      </p:sp>
      <p:sp>
        <p:nvSpPr>
          <p:cNvPr id="18" name="AutoShape 238"/>
          <p:cNvSpPr>
            <a:spLocks noChangeArrowheads="1"/>
          </p:cNvSpPr>
          <p:nvPr/>
        </p:nvSpPr>
        <p:spPr bwMode="auto">
          <a:xfrm>
            <a:off x="3305175" y="2184400"/>
            <a:ext cx="898525" cy="89852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404040"/>
                </a:solidFill>
              </a:rPr>
              <a:t>CPU</a:t>
            </a:r>
          </a:p>
        </p:txBody>
      </p:sp>
      <p:sp>
        <p:nvSpPr>
          <p:cNvPr id="19" name="AutoShape 239"/>
          <p:cNvSpPr>
            <a:spLocks noChangeArrowheads="1"/>
          </p:cNvSpPr>
          <p:nvPr/>
        </p:nvSpPr>
        <p:spPr bwMode="auto">
          <a:xfrm>
            <a:off x="4960938" y="2184400"/>
            <a:ext cx="898525" cy="89852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404040"/>
                </a:solidFill>
              </a:rPr>
              <a:t>CPU</a:t>
            </a:r>
          </a:p>
        </p:txBody>
      </p:sp>
      <p:sp>
        <p:nvSpPr>
          <p:cNvPr id="20" name="AutoShape 240"/>
          <p:cNvSpPr>
            <a:spLocks noChangeArrowheads="1"/>
          </p:cNvSpPr>
          <p:nvPr/>
        </p:nvSpPr>
        <p:spPr bwMode="auto">
          <a:xfrm>
            <a:off x="4960938" y="3624262"/>
            <a:ext cx="898525" cy="89852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404040"/>
                </a:solidFill>
              </a:rPr>
              <a:t>CPU</a:t>
            </a:r>
          </a:p>
        </p:txBody>
      </p:sp>
      <p:sp>
        <p:nvSpPr>
          <p:cNvPr id="21" name="AutoShape 241"/>
          <p:cNvSpPr>
            <a:spLocks noChangeArrowheads="1"/>
          </p:cNvSpPr>
          <p:nvPr/>
        </p:nvSpPr>
        <p:spPr bwMode="auto">
          <a:xfrm>
            <a:off x="3305175" y="3624262"/>
            <a:ext cx="898525" cy="89852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404040"/>
                </a:solidFill>
              </a:rPr>
              <a:t>CPU</a:t>
            </a:r>
          </a:p>
        </p:txBody>
      </p:sp>
      <p:sp>
        <p:nvSpPr>
          <p:cNvPr id="22" name="Line 242"/>
          <p:cNvSpPr>
            <a:spLocks noChangeShapeType="1"/>
          </p:cNvSpPr>
          <p:nvPr/>
        </p:nvSpPr>
        <p:spPr bwMode="auto">
          <a:xfrm>
            <a:off x="2306638" y="2106612"/>
            <a:ext cx="1000125" cy="508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23" name="AutoShape 243"/>
          <p:cNvCxnSpPr>
            <a:cxnSpLocks noChangeShapeType="1"/>
            <a:stCxn id="18" idx="3"/>
            <a:endCxn id="19" idx="1"/>
          </p:cNvCxnSpPr>
          <p:nvPr/>
        </p:nvCxnSpPr>
        <p:spPr bwMode="auto">
          <a:xfrm>
            <a:off x="4203700" y="2633662"/>
            <a:ext cx="758825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4" name="AutoShape 244"/>
          <p:cNvCxnSpPr>
            <a:cxnSpLocks noChangeShapeType="1"/>
            <a:stCxn id="18" idx="2"/>
            <a:endCxn id="21" idx="0"/>
          </p:cNvCxnSpPr>
          <p:nvPr/>
        </p:nvCxnSpPr>
        <p:spPr bwMode="auto">
          <a:xfrm>
            <a:off x="3754438" y="3082925"/>
            <a:ext cx="1587" cy="5429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5" name="AutoShape 245"/>
          <p:cNvCxnSpPr>
            <a:cxnSpLocks noChangeShapeType="1"/>
            <a:stCxn id="21" idx="3"/>
            <a:endCxn id="20" idx="1"/>
          </p:cNvCxnSpPr>
          <p:nvPr/>
        </p:nvCxnSpPr>
        <p:spPr bwMode="auto">
          <a:xfrm>
            <a:off x="4203700" y="4073525"/>
            <a:ext cx="758825" cy="15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6" name="AutoShape 246"/>
          <p:cNvCxnSpPr>
            <a:cxnSpLocks noChangeShapeType="1"/>
            <a:stCxn id="19" idx="2"/>
            <a:endCxn id="20" idx="0"/>
          </p:cNvCxnSpPr>
          <p:nvPr/>
        </p:nvCxnSpPr>
        <p:spPr bwMode="auto">
          <a:xfrm>
            <a:off x="5410200" y="3082925"/>
            <a:ext cx="1588" cy="5429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27" name="Line 247"/>
          <p:cNvSpPr>
            <a:spLocks noChangeShapeType="1"/>
          </p:cNvSpPr>
          <p:nvPr/>
        </p:nvSpPr>
        <p:spPr bwMode="auto">
          <a:xfrm flipV="1">
            <a:off x="2286000" y="4110037"/>
            <a:ext cx="979488" cy="5635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Line 248"/>
          <p:cNvSpPr>
            <a:spLocks noChangeShapeType="1"/>
          </p:cNvSpPr>
          <p:nvPr/>
        </p:nvSpPr>
        <p:spPr bwMode="auto">
          <a:xfrm flipH="1" flipV="1">
            <a:off x="5876925" y="4083050"/>
            <a:ext cx="1009650" cy="574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Line 249"/>
          <p:cNvSpPr>
            <a:spLocks noChangeShapeType="1"/>
          </p:cNvSpPr>
          <p:nvPr/>
        </p:nvSpPr>
        <p:spPr bwMode="auto">
          <a:xfrm flipH="1">
            <a:off x="5876925" y="2081212"/>
            <a:ext cx="1011238" cy="533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" name="Text Box 250"/>
          <p:cNvSpPr txBox="1">
            <a:spLocks noChangeArrowheads="1"/>
          </p:cNvSpPr>
          <p:nvPr/>
        </p:nvSpPr>
        <p:spPr bwMode="auto">
          <a:xfrm>
            <a:off x="3770313" y="3187700"/>
            <a:ext cx="1647825" cy="333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rgbClr val="404040"/>
                </a:solidFill>
              </a:rPr>
              <a:t>MPI_Isend/Irecv</a:t>
            </a:r>
          </a:p>
        </p:txBody>
      </p:sp>
      <p:sp>
        <p:nvSpPr>
          <p:cNvPr id="31" name="Text Box 251"/>
          <p:cNvSpPr txBox="1">
            <a:spLocks noChangeArrowheads="1"/>
          </p:cNvSpPr>
          <p:nvPr/>
        </p:nvSpPr>
        <p:spPr bwMode="auto">
          <a:xfrm>
            <a:off x="1344613" y="2417762"/>
            <a:ext cx="15367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404040"/>
                </a:solidFill>
              </a:rPr>
              <a:t>cudaMemcpy</a:t>
            </a:r>
          </a:p>
        </p:txBody>
      </p:sp>
      <p:sp>
        <p:nvSpPr>
          <p:cNvPr id="32" name="Text Box 252"/>
          <p:cNvSpPr txBox="1">
            <a:spLocks noChangeArrowheads="1"/>
          </p:cNvSpPr>
          <p:nvPr/>
        </p:nvSpPr>
        <p:spPr bwMode="auto">
          <a:xfrm>
            <a:off x="1344613" y="3894137"/>
            <a:ext cx="15367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404040"/>
                </a:solidFill>
              </a:rPr>
              <a:t>cudaMemcpy</a:t>
            </a:r>
          </a:p>
        </p:txBody>
      </p:sp>
      <p:sp>
        <p:nvSpPr>
          <p:cNvPr id="33" name="Text Box 253"/>
          <p:cNvSpPr txBox="1">
            <a:spLocks noChangeArrowheads="1"/>
          </p:cNvSpPr>
          <p:nvPr/>
        </p:nvSpPr>
        <p:spPr bwMode="auto">
          <a:xfrm>
            <a:off x="6313488" y="3894137"/>
            <a:ext cx="15367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404040"/>
                </a:solidFill>
              </a:rPr>
              <a:t>cudaMemcpy</a:t>
            </a:r>
          </a:p>
        </p:txBody>
      </p:sp>
      <p:sp>
        <p:nvSpPr>
          <p:cNvPr id="34" name="Text Box 254"/>
          <p:cNvSpPr txBox="1">
            <a:spLocks noChangeArrowheads="1"/>
          </p:cNvSpPr>
          <p:nvPr/>
        </p:nvSpPr>
        <p:spPr bwMode="auto">
          <a:xfrm>
            <a:off x="6313488" y="2454275"/>
            <a:ext cx="15367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404040"/>
                </a:solidFill>
              </a:rPr>
              <a:t>cudaMemcpy</a:t>
            </a:r>
          </a:p>
        </p:txBody>
      </p:sp>
      <p:sp>
        <p:nvSpPr>
          <p:cNvPr id="35" name="Text Box 255"/>
          <p:cNvSpPr txBox="1">
            <a:spLocks noChangeArrowheads="1"/>
          </p:cNvSpPr>
          <p:nvPr/>
        </p:nvSpPr>
        <p:spPr bwMode="auto">
          <a:xfrm>
            <a:off x="2578100" y="4859337"/>
            <a:ext cx="4048125" cy="1187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404040"/>
                </a:solidFill>
              </a:rPr>
              <a:t>16 MPI transfers + 16 GPU-CPU xfers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>
              <a:solidFill>
                <a:srgbClr val="404040"/>
              </a:solidFill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>
                <a:solidFill>
                  <a:srgbClr val="404040"/>
                </a:solidFill>
              </a:rPr>
              <a:t>2x number of transfers!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>
              <a:solidFill>
                <a:srgbClr val="404040"/>
              </a:solidFill>
            </a:endParaRPr>
          </a:p>
        </p:txBody>
      </p:sp>
      <p:sp>
        <p:nvSpPr>
          <p:cNvPr id="36" name="Oval 256"/>
          <p:cNvSpPr>
            <a:spLocks noChangeArrowheads="1"/>
          </p:cNvSpPr>
          <p:nvPr/>
        </p:nvSpPr>
        <p:spPr bwMode="auto">
          <a:xfrm>
            <a:off x="6816725" y="914400"/>
            <a:ext cx="422275" cy="1482725"/>
          </a:xfrm>
          <a:prstGeom prst="ellipse">
            <a:avLst/>
          </a:prstGeom>
          <a:noFill/>
          <a:ln w="5472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Text Box 257"/>
          <p:cNvSpPr txBox="1">
            <a:spLocks noChangeArrowheads="1"/>
          </p:cNvSpPr>
          <p:nvPr/>
        </p:nvSpPr>
        <p:spPr bwMode="auto">
          <a:xfrm>
            <a:off x="4735513" y="1117600"/>
            <a:ext cx="198755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>
                <a:solidFill>
                  <a:srgbClr val="404040"/>
                </a:solidFill>
              </a:rPr>
              <a:t>non-contiguous!</a:t>
            </a:r>
          </a:p>
        </p:txBody>
      </p:sp>
      <p:sp>
        <p:nvSpPr>
          <p:cNvPr id="38" name="Text Box 258"/>
          <p:cNvSpPr txBox="1">
            <a:spLocks noChangeArrowheads="1"/>
          </p:cNvSpPr>
          <p:nvPr/>
        </p:nvSpPr>
        <p:spPr bwMode="auto">
          <a:xfrm>
            <a:off x="1184275" y="2927350"/>
            <a:ext cx="1592263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>
                <a:solidFill>
                  <a:srgbClr val="404040"/>
                </a:solidFill>
              </a:rPr>
              <a:t>high latency!</a:t>
            </a:r>
          </a:p>
        </p:txBody>
      </p:sp>
    </p:spTree>
    <p:extLst>
      <p:ext uri="{BB962C8B-B14F-4D97-AF65-F5344CB8AC3E}">
        <p14:creationId xmlns:p14="http://schemas.microsoft.com/office/powerpoint/2010/main" xmlns="" val="8332450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“Compute-capable Memory” Optimizations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142999"/>
          </a:xfrm>
        </p:spPr>
        <p:txBody>
          <a:bodyPr/>
          <a:lstStyle/>
          <a:p>
            <a:r>
              <a:rPr lang="en-US" dirty="0" smtClean="0"/>
              <a:t>Element-wise traversal by different threads</a:t>
            </a:r>
          </a:p>
          <a:p>
            <a:r>
              <a:rPr lang="en-US" dirty="0" smtClean="0"/>
              <a:t>Embarrassingly parallel problem, except for </a:t>
            </a:r>
            <a:r>
              <a:rPr lang="en-US" dirty="0" err="1" smtClean="0"/>
              <a:t>structs</a:t>
            </a:r>
            <a:r>
              <a:rPr lang="en-US" dirty="0" smtClean="0"/>
              <a:t>, where element sizes are not uniform</a:t>
            </a:r>
            <a:endParaRPr lang="en-US" dirty="0"/>
          </a:p>
        </p:txBody>
      </p:sp>
      <p:graphicFrame>
        <p:nvGraphicFramePr>
          <p:cNvPr id="7" name="Group 2"/>
          <p:cNvGraphicFramePr>
            <a:graphicFrameLocks noGrp="1"/>
          </p:cNvGraphicFramePr>
          <p:nvPr/>
        </p:nvGraphicFramePr>
        <p:xfrm>
          <a:off x="1243012" y="3070225"/>
          <a:ext cx="6107113" cy="511175"/>
        </p:xfrm>
        <a:graphic>
          <a:graphicData uri="http://schemas.openxmlformats.org/drawingml/2006/table">
            <a:tbl>
              <a:tblPr/>
              <a:tblGrid>
                <a:gridCol w="508000"/>
                <a:gridCol w="508000"/>
                <a:gridCol w="508000"/>
                <a:gridCol w="508000"/>
                <a:gridCol w="508000"/>
                <a:gridCol w="509588"/>
                <a:gridCol w="508000"/>
                <a:gridCol w="508000"/>
                <a:gridCol w="508000"/>
                <a:gridCol w="511175"/>
                <a:gridCol w="511175"/>
                <a:gridCol w="511175"/>
              </a:tblGrid>
              <a:tr h="5111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B</a:t>
                      </a:r>
                      <a:r>
                        <a:rPr kumimoji="0" lang="en-US" sz="1800" b="0" i="0" u="none" strike="noStrike" cap="none" normalizeH="0" baseline="-33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0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DejaVu San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DejaVu San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B</a:t>
                      </a:r>
                      <a:r>
                        <a:rPr kumimoji="0" lang="en-US" sz="1800" b="0" i="0" u="none" strike="noStrike" cap="none" normalizeH="0" baseline="-33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1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DejaVu San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DejaVu San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B</a:t>
                      </a:r>
                      <a:r>
                        <a:rPr kumimoji="0" lang="en-US" sz="1800" b="0" i="0" u="none" strike="noStrike" cap="none" normalizeH="0" baseline="-33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2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DejaVu San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DejaVu San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B</a:t>
                      </a:r>
                      <a:r>
                        <a:rPr kumimoji="0" lang="en-US" sz="1800" b="0" i="0" u="none" strike="noStrike" cap="none" normalizeH="0" baseline="-33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3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DejaVu San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DejaVu San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</a:tbl>
          </a:graphicData>
        </a:graphic>
      </p:graphicFrame>
      <p:sp>
        <p:nvSpPr>
          <p:cNvPr id="8" name="Line 52"/>
          <p:cNvSpPr>
            <a:spLocks noChangeShapeType="1"/>
          </p:cNvSpPr>
          <p:nvPr/>
        </p:nvSpPr>
        <p:spPr bwMode="auto">
          <a:xfrm flipH="1">
            <a:off x="1679574" y="3581399"/>
            <a:ext cx="1063625" cy="841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Line 53"/>
          <p:cNvSpPr>
            <a:spLocks noChangeShapeType="1"/>
          </p:cNvSpPr>
          <p:nvPr/>
        </p:nvSpPr>
        <p:spPr bwMode="auto">
          <a:xfrm>
            <a:off x="3276599" y="3581400"/>
            <a:ext cx="1100137" cy="8223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0" name="Group 54"/>
          <p:cNvGraphicFramePr>
            <a:graphicFrameLocks noGrp="1"/>
          </p:cNvGraphicFramePr>
          <p:nvPr/>
        </p:nvGraphicFramePr>
        <p:xfrm>
          <a:off x="1668462" y="4416425"/>
          <a:ext cx="2743200" cy="485664"/>
        </p:xfrm>
        <a:graphic>
          <a:graphicData uri="http://schemas.openxmlformats.org/drawingml/2006/table">
            <a:tbl>
              <a:tblPr/>
              <a:tblGrid>
                <a:gridCol w="457200"/>
                <a:gridCol w="457200"/>
                <a:gridCol w="458788"/>
                <a:gridCol w="457200"/>
                <a:gridCol w="457200"/>
                <a:gridCol w="455612"/>
              </a:tblGrid>
              <a:tr h="3873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b</a:t>
                      </a:r>
                      <a:r>
                        <a:rPr kumimoji="0" lang="en-US" sz="1600" b="0" i="0" u="none" strike="noStrike" cap="none" normalizeH="0" baseline="-33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1,0</a:t>
                      </a:r>
                    </a:p>
                  </a:txBody>
                  <a:tcPr marL="90000" marR="90000" marT="60912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DejaVu San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b</a:t>
                      </a:r>
                      <a:r>
                        <a:rPr kumimoji="0" lang="en-US" sz="1600" b="0" i="0" u="none" strike="noStrike" cap="none" normalizeH="0" baseline="-33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1,1</a:t>
                      </a:r>
                    </a:p>
                  </a:txBody>
                  <a:tcPr marL="90000" marR="90000" marT="60912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DejaVu San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b</a:t>
                      </a:r>
                      <a:r>
                        <a:rPr kumimoji="0" lang="en-US" sz="1600" b="0" i="0" u="none" strike="noStrike" cap="none" normalizeH="0" baseline="-33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1,2</a:t>
                      </a:r>
                    </a:p>
                  </a:txBody>
                  <a:tcPr marL="90000" marR="90000" marT="60912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DejaVu San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</a:tbl>
          </a:graphicData>
        </a:graphic>
      </p:graphicFrame>
      <p:sp>
        <p:nvSpPr>
          <p:cNvPr id="11" name="Line 80"/>
          <p:cNvSpPr>
            <a:spLocks noChangeShapeType="1"/>
          </p:cNvSpPr>
          <p:nvPr/>
        </p:nvSpPr>
        <p:spPr bwMode="auto">
          <a:xfrm>
            <a:off x="4522787" y="4583113"/>
            <a:ext cx="14017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2" name="Group 81"/>
          <p:cNvGraphicFramePr>
            <a:graphicFrameLocks noGrp="1"/>
          </p:cNvGraphicFramePr>
          <p:nvPr/>
        </p:nvGraphicFramePr>
        <p:xfrm>
          <a:off x="6024562" y="4416425"/>
          <a:ext cx="1373188" cy="368300"/>
        </p:xfrm>
        <a:graphic>
          <a:graphicData uri="http://schemas.openxmlformats.org/drawingml/2006/table">
            <a:tbl>
              <a:tblPr/>
              <a:tblGrid>
                <a:gridCol w="457200"/>
                <a:gridCol w="458788"/>
                <a:gridCol w="457200"/>
              </a:tblGrid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DejaVu San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DejaVu San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DejaVu San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sp>
        <p:nvSpPr>
          <p:cNvPr id="13" name="Text Box 95"/>
          <p:cNvSpPr txBox="1">
            <a:spLocks noChangeArrowheads="1"/>
          </p:cNvSpPr>
          <p:nvPr/>
        </p:nvSpPr>
        <p:spPr bwMode="auto">
          <a:xfrm>
            <a:off x="4845050" y="4176713"/>
            <a:ext cx="712787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>
                <a:solidFill>
                  <a:srgbClr val="404040"/>
                </a:solidFill>
              </a:rPr>
              <a:t>Pack</a:t>
            </a:r>
          </a:p>
        </p:txBody>
      </p:sp>
      <p:sp>
        <p:nvSpPr>
          <p:cNvPr id="14" name="Line 96"/>
          <p:cNvSpPr>
            <a:spLocks noChangeShapeType="1"/>
          </p:cNvSpPr>
          <p:nvPr/>
        </p:nvSpPr>
        <p:spPr bwMode="auto">
          <a:xfrm flipH="1" flipV="1">
            <a:off x="6032500" y="4757738"/>
            <a:ext cx="438150" cy="5889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Line 97"/>
          <p:cNvSpPr>
            <a:spLocks noChangeShapeType="1"/>
          </p:cNvSpPr>
          <p:nvPr/>
        </p:nvSpPr>
        <p:spPr bwMode="auto">
          <a:xfrm flipV="1">
            <a:off x="6972300" y="4730750"/>
            <a:ext cx="422275" cy="628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Text Box 98"/>
          <p:cNvSpPr txBox="1">
            <a:spLocks noChangeArrowheads="1"/>
          </p:cNvSpPr>
          <p:nvPr/>
        </p:nvSpPr>
        <p:spPr bwMode="auto">
          <a:xfrm>
            <a:off x="7443787" y="5091113"/>
            <a:ext cx="1473200" cy="681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404040"/>
                </a:solidFill>
              </a:rPr>
              <a:t>Recorded by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404040"/>
                </a:solidFill>
              </a:rPr>
              <a:t>Dataloop</a:t>
            </a:r>
          </a:p>
        </p:txBody>
      </p:sp>
      <p:sp>
        <p:nvSpPr>
          <p:cNvPr id="17" name="Line 99"/>
          <p:cNvSpPr>
            <a:spLocks noChangeShapeType="1"/>
          </p:cNvSpPr>
          <p:nvPr/>
        </p:nvSpPr>
        <p:spPr bwMode="auto">
          <a:xfrm flipH="1">
            <a:off x="6997700" y="5440363"/>
            <a:ext cx="46513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Text Box 100"/>
          <p:cNvSpPr txBox="1">
            <a:spLocks noChangeArrowheads="1"/>
          </p:cNvSpPr>
          <p:nvPr/>
        </p:nvSpPr>
        <p:spPr bwMode="auto">
          <a:xfrm>
            <a:off x="5643562" y="5257800"/>
            <a:ext cx="1360488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>
                <a:solidFill>
                  <a:srgbClr val="404040"/>
                </a:solidFill>
              </a:rPr>
              <a:t># elements</a:t>
            </a:r>
          </a:p>
        </p:txBody>
      </p:sp>
      <p:sp>
        <p:nvSpPr>
          <p:cNvPr id="19" name="Text Box 101"/>
          <p:cNvSpPr txBox="1">
            <a:spLocks noChangeArrowheads="1"/>
          </p:cNvSpPr>
          <p:nvPr/>
        </p:nvSpPr>
        <p:spPr bwMode="auto">
          <a:xfrm>
            <a:off x="1435100" y="6165850"/>
            <a:ext cx="5395912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404040"/>
                </a:solidFill>
              </a:rPr>
              <a:t>traverse by </a:t>
            </a:r>
            <a:r>
              <a:rPr lang="en-US" b="1">
                <a:solidFill>
                  <a:srgbClr val="404040"/>
                </a:solidFill>
              </a:rPr>
              <a:t>element #</a:t>
            </a:r>
            <a:r>
              <a:rPr lang="en-US">
                <a:solidFill>
                  <a:srgbClr val="404040"/>
                </a:solidFill>
              </a:rPr>
              <a:t>, read/write using </a:t>
            </a:r>
            <a:r>
              <a:rPr lang="en-US" b="1">
                <a:solidFill>
                  <a:srgbClr val="404040"/>
                </a:solidFill>
              </a:rPr>
              <a:t>extent/size</a:t>
            </a:r>
          </a:p>
        </p:txBody>
      </p:sp>
      <p:sp>
        <p:nvSpPr>
          <p:cNvPr id="20" name="Freeform 102"/>
          <p:cNvSpPr>
            <a:spLocks/>
          </p:cNvSpPr>
          <p:nvPr/>
        </p:nvSpPr>
        <p:spPr bwMode="auto">
          <a:xfrm>
            <a:off x="1143000" y="2189162"/>
            <a:ext cx="400050" cy="825500"/>
          </a:xfrm>
          <a:custGeom>
            <a:avLst/>
            <a:gdLst/>
            <a:ahLst/>
            <a:cxnLst>
              <a:cxn ang="0">
                <a:pos x="416" y="0"/>
              </a:cxn>
              <a:cxn ang="0">
                <a:pos x="722" y="579"/>
              </a:cxn>
              <a:cxn ang="0">
                <a:pos x="262" y="1138"/>
              </a:cxn>
              <a:cxn ang="0">
                <a:pos x="491" y="1679"/>
              </a:cxn>
              <a:cxn ang="0">
                <a:pos x="364" y="2126"/>
              </a:cxn>
              <a:cxn ang="0">
                <a:pos x="389" y="2294"/>
              </a:cxn>
            </a:cxnLst>
            <a:rect l="0" t="0" r="r" b="b"/>
            <a:pathLst>
              <a:path w="1110" h="2295">
                <a:moveTo>
                  <a:pt x="416" y="0"/>
                </a:moveTo>
                <a:cubicBezTo>
                  <a:pt x="472" y="205"/>
                  <a:pt x="921" y="318"/>
                  <a:pt x="722" y="579"/>
                </a:cubicBezTo>
                <a:cubicBezTo>
                  <a:pt x="573" y="772"/>
                  <a:pt x="115" y="884"/>
                  <a:pt x="262" y="1138"/>
                </a:cubicBezTo>
                <a:cubicBezTo>
                  <a:pt x="353" y="1295"/>
                  <a:pt x="1109" y="1602"/>
                  <a:pt x="491" y="1679"/>
                </a:cubicBezTo>
                <a:cubicBezTo>
                  <a:pt x="0" y="1740"/>
                  <a:pt x="364" y="1982"/>
                  <a:pt x="364" y="2126"/>
                </a:cubicBezTo>
                <a:lnTo>
                  <a:pt x="389" y="2294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Freeform 103"/>
          <p:cNvSpPr>
            <a:spLocks/>
          </p:cNvSpPr>
          <p:nvPr/>
        </p:nvSpPr>
        <p:spPr bwMode="auto">
          <a:xfrm>
            <a:off x="1370012" y="2189162"/>
            <a:ext cx="398463" cy="825500"/>
          </a:xfrm>
          <a:custGeom>
            <a:avLst/>
            <a:gdLst/>
            <a:ahLst/>
            <a:cxnLst>
              <a:cxn ang="0">
                <a:pos x="414" y="0"/>
              </a:cxn>
              <a:cxn ang="0">
                <a:pos x="721" y="578"/>
              </a:cxn>
              <a:cxn ang="0">
                <a:pos x="261" y="1137"/>
              </a:cxn>
              <a:cxn ang="0">
                <a:pos x="490" y="1678"/>
              </a:cxn>
              <a:cxn ang="0">
                <a:pos x="363" y="2126"/>
              </a:cxn>
              <a:cxn ang="0">
                <a:pos x="388" y="2293"/>
              </a:cxn>
            </a:cxnLst>
            <a:rect l="0" t="0" r="r" b="b"/>
            <a:pathLst>
              <a:path w="1109" h="2294">
                <a:moveTo>
                  <a:pt x="414" y="0"/>
                </a:moveTo>
                <a:cubicBezTo>
                  <a:pt x="470" y="205"/>
                  <a:pt x="920" y="318"/>
                  <a:pt x="721" y="578"/>
                </a:cubicBezTo>
                <a:cubicBezTo>
                  <a:pt x="571" y="771"/>
                  <a:pt x="113" y="884"/>
                  <a:pt x="261" y="1137"/>
                </a:cubicBezTo>
                <a:cubicBezTo>
                  <a:pt x="353" y="1295"/>
                  <a:pt x="1108" y="1601"/>
                  <a:pt x="490" y="1678"/>
                </a:cubicBezTo>
                <a:cubicBezTo>
                  <a:pt x="0" y="1739"/>
                  <a:pt x="363" y="1982"/>
                  <a:pt x="363" y="2126"/>
                </a:cubicBezTo>
                <a:lnTo>
                  <a:pt x="388" y="2293"/>
                </a:lnTo>
              </a:path>
            </a:pathLst>
          </a:custGeom>
          <a:noFill/>
          <a:ln w="9525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Freeform 104"/>
          <p:cNvSpPr>
            <a:spLocks/>
          </p:cNvSpPr>
          <p:nvPr/>
        </p:nvSpPr>
        <p:spPr bwMode="auto">
          <a:xfrm>
            <a:off x="1595437" y="2189162"/>
            <a:ext cx="400050" cy="825500"/>
          </a:xfrm>
          <a:custGeom>
            <a:avLst/>
            <a:gdLst/>
            <a:ahLst/>
            <a:cxnLst>
              <a:cxn ang="0">
                <a:pos x="415" y="0"/>
              </a:cxn>
              <a:cxn ang="0">
                <a:pos x="722" y="578"/>
              </a:cxn>
              <a:cxn ang="0">
                <a:pos x="262" y="1138"/>
              </a:cxn>
              <a:cxn ang="0">
                <a:pos x="492" y="1678"/>
              </a:cxn>
              <a:cxn ang="0">
                <a:pos x="364" y="2126"/>
              </a:cxn>
              <a:cxn ang="0">
                <a:pos x="389" y="2294"/>
              </a:cxn>
            </a:cxnLst>
            <a:rect l="0" t="0" r="r" b="b"/>
            <a:pathLst>
              <a:path w="1110" h="2295">
                <a:moveTo>
                  <a:pt x="415" y="0"/>
                </a:moveTo>
                <a:cubicBezTo>
                  <a:pt x="472" y="205"/>
                  <a:pt x="921" y="318"/>
                  <a:pt x="722" y="578"/>
                </a:cubicBezTo>
                <a:cubicBezTo>
                  <a:pt x="573" y="771"/>
                  <a:pt x="115" y="884"/>
                  <a:pt x="262" y="1138"/>
                </a:cubicBezTo>
                <a:cubicBezTo>
                  <a:pt x="353" y="1295"/>
                  <a:pt x="1109" y="1602"/>
                  <a:pt x="492" y="1678"/>
                </a:cubicBezTo>
                <a:cubicBezTo>
                  <a:pt x="0" y="1740"/>
                  <a:pt x="363" y="1983"/>
                  <a:pt x="364" y="2126"/>
                </a:cubicBezTo>
                <a:lnTo>
                  <a:pt x="389" y="2294"/>
                </a:lnTo>
              </a:path>
            </a:pathLst>
          </a:custGeom>
          <a:noFill/>
          <a:ln w="9525">
            <a:solidFill>
              <a:srgbClr val="00AE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Freeform 105"/>
          <p:cNvSpPr>
            <a:spLocks/>
          </p:cNvSpPr>
          <p:nvPr/>
        </p:nvSpPr>
        <p:spPr bwMode="auto">
          <a:xfrm>
            <a:off x="1682750" y="4854575"/>
            <a:ext cx="398462" cy="825500"/>
          </a:xfrm>
          <a:custGeom>
            <a:avLst/>
            <a:gdLst/>
            <a:ahLst/>
            <a:cxnLst>
              <a:cxn ang="0">
                <a:pos x="416" y="0"/>
              </a:cxn>
              <a:cxn ang="0">
                <a:pos x="722" y="579"/>
              </a:cxn>
              <a:cxn ang="0">
                <a:pos x="262" y="1138"/>
              </a:cxn>
              <a:cxn ang="0">
                <a:pos x="491" y="1679"/>
              </a:cxn>
              <a:cxn ang="0">
                <a:pos x="364" y="2126"/>
              </a:cxn>
              <a:cxn ang="0">
                <a:pos x="389" y="2294"/>
              </a:cxn>
            </a:cxnLst>
            <a:rect l="0" t="0" r="r" b="b"/>
            <a:pathLst>
              <a:path w="1109" h="2295">
                <a:moveTo>
                  <a:pt x="416" y="0"/>
                </a:moveTo>
                <a:cubicBezTo>
                  <a:pt x="472" y="205"/>
                  <a:pt x="921" y="318"/>
                  <a:pt x="722" y="579"/>
                </a:cubicBezTo>
                <a:cubicBezTo>
                  <a:pt x="573" y="772"/>
                  <a:pt x="114" y="885"/>
                  <a:pt x="262" y="1138"/>
                </a:cubicBezTo>
                <a:cubicBezTo>
                  <a:pt x="353" y="1295"/>
                  <a:pt x="1108" y="1602"/>
                  <a:pt x="491" y="1679"/>
                </a:cubicBezTo>
                <a:cubicBezTo>
                  <a:pt x="0" y="1740"/>
                  <a:pt x="364" y="1982"/>
                  <a:pt x="364" y="2126"/>
                </a:cubicBezTo>
                <a:lnTo>
                  <a:pt x="389" y="2294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Freeform 106"/>
          <p:cNvSpPr>
            <a:spLocks/>
          </p:cNvSpPr>
          <p:nvPr/>
        </p:nvSpPr>
        <p:spPr bwMode="auto">
          <a:xfrm>
            <a:off x="2601912" y="4867275"/>
            <a:ext cx="398463" cy="825500"/>
          </a:xfrm>
          <a:custGeom>
            <a:avLst/>
            <a:gdLst/>
            <a:ahLst/>
            <a:cxnLst>
              <a:cxn ang="0">
                <a:pos x="414" y="0"/>
              </a:cxn>
              <a:cxn ang="0">
                <a:pos x="721" y="578"/>
              </a:cxn>
              <a:cxn ang="0">
                <a:pos x="261" y="1137"/>
              </a:cxn>
              <a:cxn ang="0">
                <a:pos x="491" y="1678"/>
              </a:cxn>
              <a:cxn ang="0">
                <a:pos x="363" y="2126"/>
              </a:cxn>
              <a:cxn ang="0">
                <a:pos x="388" y="2293"/>
              </a:cxn>
            </a:cxnLst>
            <a:rect l="0" t="0" r="r" b="b"/>
            <a:pathLst>
              <a:path w="1109" h="2294">
                <a:moveTo>
                  <a:pt x="414" y="0"/>
                </a:moveTo>
                <a:cubicBezTo>
                  <a:pt x="471" y="204"/>
                  <a:pt x="920" y="318"/>
                  <a:pt x="721" y="578"/>
                </a:cubicBezTo>
                <a:cubicBezTo>
                  <a:pt x="571" y="771"/>
                  <a:pt x="113" y="884"/>
                  <a:pt x="261" y="1137"/>
                </a:cubicBezTo>
                <a:cubicBezTo>
                  <a:pt x="353" y="1295"/>
                  <a:pt x="1108" y="1601"/>
                  <a:pt x="491" y="1678"/>
                </a:cubicBezTo>
                <a:cubicBezTo>
                  <a:pt x="0" y="1739"/>
                  <a:pt x="363" y="1982"/>
                  <a:pt x="363" y="2126"/>
                </a:cubicBezTo>
                <a:lnTo>
                  <a:pt x="388" y="2293"/>
                </a:lnTo>
              </a:path>
            </a:pathLst>
          </a:custGeom>
          <a:noFill/>
          <a:ln w="9525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Freeform 107"/>
          <p:cNvSpPr>
            <a:spLocks/>
          </p:cNvSpPr>
          <p:nvPr/>
        </p:nvSpPr>
        <p:spPr bwMode="auto">
          <a:xfrm>
            <a:off x="3575050" y="4852988"/>
            <a:ext cx="400050" cy="825500"/>
          </a:xfrm>
          <a:custGeom>
            <a:avLst/>
            <a:gdLst/>
            <a:ahLst/>
            <a:cxnLst>
              <a:cxn ang="0">
                <a:pos x="415" y="0"/>
              </a:cxn>
              <a:cxn ang="0">
                <a:pos x="722" y="578"/>
              </a:cxn>
              <a:cxn ang="0">
                <a:pos x="262" y="1138"/>
              </a:cxn>
              <a:cxn ang="0">
                <a:pos x="492" y="1678"/>
              </a:cxn>
              <a:cxn ang="0">
                <a:pos x="364" y="2126"/>
              </a:cxn>
              <a:cxn ang="0">
                <a:pos x="389" y="2294"/>
              </a:cxn>
            </a:cxnLst>
            <a:rect l="0" t="0" r="r" b="b"/>
            <a:pathLst>
              <a:path w="1110" h="2295">
                <a:moveTo>
                  <a:pt x="415" y="0"/>
                </a:moveTo>
                <a:cubicBezTo>
                  <a:pt x="472" y="205"/>
                  <a:pt x="921" y="318"/>
                  <a:pt x="722" y="578"/>
                </a:cubicBezTo>
                <a:cubicBezTo>
                  <a:pt x="573" y="771"/>
                  <a:pt x="115" y="884"/>
                  <a:pt x="262" y="1138"/>
                </a:cubicBezTo>
                <a:cubicBezTo>
                  <a:pt x="354" y="1295"/>
                  <a:pt x="1109" y="1602"/>
                  <a:pt x="492" y="1678"/>
                </a:cubicBezTo>
                <a:cubicBezTo>
                  <a:pt x="0" y="1740"/>
                  <a:pt x="364" y="1982"/>
                  <a:pt x="364" y="2126"/>
                </a:cubicBezTo>
                <a:lnTo>
                  <a:pt x="389" y="2294"/>
                </a:lnTo>
              </a:path>
            </a:pathLst>
          </a:custGeom>
          <a:noFill/>
          <a:ln w="9525">
            <a:solidFill>
              <a:srgbClr val="00AE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Text Box 108"/>
          <p:cNvSpPr txBox="1">
            <a:spLocks noChangeArrowheads="1"/>
          </p:cNvSpPr>
          <p:nvPr/>
        </p:nvSpPr>
        <p:spPr bwMode="auto">
          <a:xfrm>
            <a:off x="1982787" y="2416175"/>
            <a:ext cx="941388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404040"/>
                </a:solidFill>
              </a:rPr>
              <a:t>threads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XStack PI Meeting (03/22/2013)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7149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Memory-attached Computational Capabilities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XStack PI Meeting (03/22/2013)</a:t>
            </a:r>
            <a:endParaRPr lang="en-US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371600"/>
            <a:ext cx="4581525" cy="3200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0575" y="1503548"/>
            <a:ext cx="4391025" cy="30684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7" name="TextBox 26"/>
          <p:cNvSpPr txBox="1"/>
          <p:nvPr/>
        </p:nvSpPr>
        <p:spPr>
          <a:xfrm>
            <a:off x="228600" y="5486400"/>
            <a:ext cx="861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C00000"/>
                </a:solidFill>
              </a:rPr>
              <a:t>“Enabling Fast, Noncontiguous GPU Data Movement in Hybrid MPI+GPU Environments”, John Jenkins, James S. </a:t>
            </a:r>
            <a:r>
              <a:rPr lang="en-US" sz="1400" b="1" i="1" dirty="0" err="1" smtClean="0">
                <a:solidFill>
                  <a:srgbClr val="C00000"/>
                </a:solidFill>
              </a:rPr>
              <a:t>Dinan</a:t>
            </a:r>
            <a:r>
              <a:rPr lang="en-US" sz="1400" b="1" i="1" dirty="0" smtClean="0">
                <a:solidFill>
                  <a:srgbClr val="C00000"/>
                </a:solidFill>
              </a:rPr>
              <a:t>, </a:t>
            </a:r>
            <a:r>
              <a:rPr lang="en-US" sz="1400" b="1" i="1" dirty="0" err="1" smtClean="0">
                <a:solidFill>
                  <a:srgbClr val="C00000"/>
                </a:solidFill>
              </a:rPr>
              <a:t>Pavan</a:t>
            </a:r>
            <a:r>
              <a:rPr lang="en-US" sz="1400" b="1" i="1" dirty="0" smtClean="0">
                <a:solidFill>
                  <a:srgbClr val="C00000"/>
                </a:solidFill>
              </a:rPr>
              <a:t> </a:t>
            </a:r>
            <a:r>
              <a:rPr lang="en-US" sz="1400" b="1" i="1" dirty="0" err="1" smtClean="0">
                <a:solidFill>
                  <a:srgbClr val="C00000"/>
                </a:solidFill>
              </a:rPr>
              <a:t>Balaji</a:t>
            </a:r>
            <a:r>
              <a:rPr lang="en-US" sz="1400" b="1" i="1" dirty="0" smtClean="0">
                <a:solidFill>
                  <a:srgbClr val="C00000"/>
                </a:solidFill>
              </a:rPr>
              <a:t>, </a:t>
            </a:r>
            <a:r>
              <a:rPr lang="en-US" sz="1400" b="1" i="1" dirty="0" err="1" smtClean="0">
                <a:solidFill>
                  <a:srgbClr val="C00000"/>
                </a:solidFill>
              </a:rPr>
              <a:t>Nagiza</a:t>
            </a:r>
            <a:r>
              <a:rPr lang="en-US" sz="1400" b="1" i="1" dirty="0" smtClean="0">
                <a:solidFill>
                  <a:srgbClr val="C00000"/>
                </a:solidFill>
              </a:rPr>
              <a:t> F. </a:t>
            </a:r>
            <a:r>
              <a:rPr lang="en-US" sz="1400" b="1" i="1" dirty="0" err="1" smtClean="0">
                <a:solidFill>
                  <a:srgbClr val="C00000"/>
                </a:solidFill>
              </a:rPr>
              <a:t>Samatova</a:t>
            </a:r>
            <a:r>
              <a:rPr lang="en-US" sz="1400" b="1" i="1" dirty="0" smtClean="0">
                <a:solidFill>
                  <a:srgbClr val="C00000"/>
                </a:solidFill>
              </a:rPr>
              <a:t> and Rajeev S. </a:t>
            </a:r>
            <a:r>
              <a:rPr lang="en-US" sz="1400" b="1" i="1" dirty="0" err="1" smtClean="0">
                <a:solidFill>
                  <a:srgbClr val="C00000"/>
                </a:solidFill>
              </a:rPr>
              <a:t>Thakur</a:t>
            </a:r>
            <a:r>
              <a:rPr lang="en-US" sz="1400" b="1" i="1" dirty="0" smtClean="0">
                <a:solidFill>
                  <a:srgbClr val="C00000"/>
                </a:solidFill>
              </a:rPr>
              <a:t>. IEEE International Conference on Cluster Computing (Cluster), 2012</a:t>
            </a:r>
          </a:p>
        </p:txBody>
      </p:sp>
    </p:spTree>
    <p:extLst>
      <p:ext uri="{BB962C8B-B14F-4D97-AF65-F5344CB8AC3E}">
        <p14:creationId xmlns:p14="http://schemas.microsoft.com/office/powerpoint/2010/main" xmlns="" val="619087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Epidemiology Simulation (</a:t>
            </a:r>
            <a:r>
              <a:rPr lang="en-US" sz="3600" dirty="0" err="1" smtClean="0"/>
              <a:t>EpiSimdemics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3259" y="855785"/>
            <a:ext cx="8229600" cy="36576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000" dirty="0" err="1" smtClean="0"/>
              <a:t>Episimdemics</a:t>
            </a:r>
            <a:r>
              <a:rPr lang="en-US" sz="2000" dirty="0" smtClean="0"/>
              <a:t> models try to understand the </a:t>
            </a:r>
            <a:r>
              <a:rPr lang="en-US" sz="2000" dirty="0" err="1" smtClean="0"/>
              <a:t>spatio</a:t>
            </a:r>
            <a:r>
              <a:rPr lang="en-US" sz="2000" dirty="0" smtClean="0"/>
              <a:t>-temporal diffusion/spread of a contagious disease through social contact networks of populations</a:t>
            </a:r>
          </a:p>
          <a:p>
            <a:pPr lvl="1">
              <a:lnSpc>
                <a:spcPct val="110000"/>
              </a:lnSpc>
            </a:pPr>
            <a:r>
              <a:rPr lang="en-US" sz="1800" dirty="0" smtClean="0"/>
              <a:t>Represents social networks by labeled bipartite graphs with two disjoint sets as People and Locations. </a:t>
            </a:r>
          </a:p>
          <a:p>
            <a:pPr lvl="1">
              <a:lnSpc>
                <a:spcPct val="110000"/>
              </a:lnSpc>
            </a:pPr>
            <a:r>
              <a:rPr lang="en-US" sz="1800" dirty="0" smtClean="0"/>
              <a:t>Duration of interaction between people is modeled using the activities and overlap of stay of different people at different locations.</a:t>
            </a:r>
          </a:p>
          <a:p>
            <a:pPr>
              <a:lnSpc>
                <a:spcPct val="110000"/>
              </a:lnSpc>
            </a:pPr>
            <a:r>
              <a:rPr lang="en-US" sz="2000" dirty="0" smtClean="0"/>
              <a:t>A variant of finite state machines, called probabilistic timed transition systems (PTTSs) is used to represent the within host disease propagation.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857" y="4114800"/>
            <a:ext cx="3657600" cy="2030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8115"/>
            <a:ext cx="1905000" cy="1731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333875"/>
            <a:ext cx="320040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86000" y="6245423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C00000"/>
                </a:solidFill>
              </a:rPr>
              <a:t>PI: </a:t>
            </a:r>
            <a:r>
              <a:rPr lang="en-US" sz="1400" b="1" i="1" dirty="0" err="1" smtClean="0">
                <a:solidFill>
                  <a:srgbClr val="C00000"/>
                </a:solidFill>
              </a:rPr>
              <a:t>Madhav</a:t>
            </a:r>
            <a:r>
              <a:rPr lang="en-US" sz="1400" b="1" i="1" dirty="0" smtClean="0">
                <a:solidFill>
                  <a:srgbClr val="C00000"/>
                </a:solidFill>
              </a:rPr>
              <a:t> </a:t>
            </a:r>
            <a:r>
              <a:rPr lang="en-US" sz="1400" b="1" i="1" dirty="0" err="1" smtClean="0">
                <a:solidFill>
                  <a:srgbClr val="C00000"/>
                </a:solidFill>
              </a:rPr>
              <a:t>Marathe</a:t>
            </a:r>
            <a:r>
              <a:rPr lang="en-US" sz="1400" b="1" i="1" dirty="0" smtClean="0">
                <a:solidFill>
                  <a:srgbClr val="C00000"/>
                </a:solidFill>
              </a:rPr>
              <a:t>, Virginia Tech</a:t>
            </a:r>
            <a:endParaRPr lang="en-US" sz="1400" b="1" i="1" dirty="0">
              <a:solidFill>
                <a:srgbClr val="C00000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XStack PI Meeting (03/22/2013)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325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Architecture Complexity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4724400" cy="5562600"/>
          </a:xfrm>
        </p:spPr>
        <p:txBody>
          <a:bodyPr/>
          <a:lstStyle/>
          <a:p>
            <a:pPr>
              <a:lnSpc>
                <a:spcPct val="105000"/>
              </a:lnSpc>
            </a:pPr>
            <a:r>
              <a:rPr lang="en-US" dirty="0" smtClean="0"/>
              <a:t>Processor heterogeneity is a well known issue</a:t>
            </a:r>
          </a:p>
          <a:p>
            <a:pPr lvl="1">
              <a:lnSpc>
                <a:spcPct val="105000"/>
              </a:lnSpc>
            </a:pPr>
            <a:r>
              <a:rPr lang="en-US" dirty="0" smtClean="0"/>
              <a:t>Heavy weight general purpose cores</a:t>
            </a:r>
          </a:p>
          <a:p>
            <a:pPr lvl="1">
              <a:lnSpc>
                <a:spcPct val="105000"/>
              </a:lnSpc>
            </a:pPr>
            <a:r>
              <a:rPr lang="en-US" dirty="0" smtClean="0"/>
              <a:t>Light weight accelerator cores</a:t>
            </a:r>
          </a:p>
          <a:p>
            <a:pPr lvl="2">
              <a:lnSpc>
                <a:spcPct val="105000"/>
              </a:lnSpc>
            </a:pPr>
            <a:r>
              <a:rPr lang="en-US" dirty="0" smtClean="0"/>
              <a:t>No branch prediction</a:t>
            </a:r>
          </a:p>
          <a:p>
            <a:pPr lvl="2">
              <a:lnSpc>
                <a:spcPct val="105000"/>
              </a:lnSpc>
            </a:pPr>
            <a:r>
              <a:rPr lang="en-US" dirty="0" smtClean="0"/>
              <a:t>In-order instructions</a:t>
            </a:r>
          </a:p>
          <a:p>
            <a:pPr>
              <a:lnSpc>
                <a:spcPct val="105000"/>
              </a:lnSpc>
            </a:pPr>
            <a:r>
              <a:rPr lang="en-US" dirty="0" smtClean="0"/>
              <a:t>Memory heterogeneity: step-child of the heterogeneous computing era</a:t>
            </a:r>
          </a:p>
          <a:p>
            <a:pPr lvl="1">
              <a:lnSpc>
                <a:spcPct val="105000"/>
              </a:lnSpc>
            </a:pPr>
            <a:r>
              <a:rPr lang="en-US" dirty="0" smtClean="0"/>
              <a:t>Main memory</a:t>
            </a:r>
          </a:p>
          <a:p>
            <a:pPr lvl="1">
              <a:lnSpc>
                <a:spcPct val="105000"/>
              </a:lnSpc>
            </a:pPr>
            <a:r>
              <a:rPr lang="en-US" dirty="0" smtClean="0"/>
              <a:t>Scratchpad memory</a:t>
            </a:r>
          </a:p>
          <a:p>
            <a:pPr lvl="1">
              <a:lnSpc>
                <a:spcPct val="105000"/>
              </a:lnSpc>
            </a:pPr>
            <a:r>
              <a:rPr lang="en-US" dirty="0" smtClean="0"/>
              <a:t>Nonvolatile memory</a:t>
            </a:r>
          </a:p>
          <a:p>
            <a:pPr lvl="1">
              <a:lnSpc>
                <a:spcPct val="105000"/>
              </a:lnSpc>
            </a:pPr>
            <a:r>
              <a:rPr lang="en-US" dirty="0" smtClean="0"/>
              <a:t>Memory reliability and performance variation (because of power constraints)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XStack PI Meeting (03/22/2013)</a:t>
            </a:r>
            <a:endParaRPr lang="en-US"/>
          </a:p>
        </p:txBody>
      </p:sp>
      <p:pic>
        <p:nvPicPr>
          <p:cNvPr id="5" name="Picture 4" descr="memo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524000"/>
            <a:ext cx="4417947" cy="4324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Epidemiology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XStack PI Meeting (03/22/2013)</a:t>
            </a:r>
            <a:endParaRPr lang="en-US"/>
          </a:p>
        </p:txBody>
      </p:sp>
      <p:grpSp>
        <p:nvGrpSpPr>
          <p:cNvPr id="29" name="Group 88"/>
          <p:cNvGrpSpPr/>
          <p:nvPr/>
        </p:nvGrpSpPr>
        <p:grpSpPr>
          <a:xfrm>
            <a:off x="609601" y="1371600"/>
            <a:ext cx="3655222" cy="4440525"/>
            <a:chOff x="609601" y="1226819"/>
            <a:chExt cx="3655222" cy="4440525"/>
          </a:xfrm>
        </p:grpSpPr>
        <p:grpSp>
          <p:nvGrpSpPr>
            <p:cNvPr id="30" name="Group 89"/>
            <p:cNvGrpSpPr/>
            <p:nvPr/>
          </p:nvGrpSpPr>
          <p:grpSpPr>
            <a:xfrm>
              <a:off x="1335846" y="1226819"/>
              <a:ext cx="1824111" cy="914400"/>
              <a:chOff x="1071489" y="1226819"/>
              <a:chExt cx="1824111" cy="914400"/>
            </a:xfrm>
          </p:grpSpPr>
          <p:sp>
            <p:nvSpPr>
              <p:cNvPr id="49" name="Cloud 48"/>
              <p:cNvSpPr/>
              <p:nvPr/>
            </p:nvSpPr>
            <p:spPr bwMode="auto">
              <a:xfrm>
                <a:off x="1071489" y="1226819"/>
                <a:ext cx="1824111" cy="914400"/>
              </a:xfrm>
              <a:prstGeom prst="cloud">
                <a:avLst/>
              </a:prstGeom>
              <a:noFill/>
              <a:ln w="9525" cap="flat" cmpd="sng" algn="ctr">
                <a:solidFill>
                  <a:schemeClr val="tx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393801" y="1455419"/>
                <a:ext cx="10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prstClr val="black"/>
                    </a:solidFill>
                  </a:rPr>
                  <a:t>Network</a:t>
                </a:r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1" name="Down Arrow 30"/>
            <p:cNvSpPr/>
            <p:nvPr/>
          </p:nvSpPr>
          <p:spPr>
            <a:xfrm>
              <a:off x="2005585" y="2065020"/>
              <a:ext cx="484632" cy="601980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" name="Round Same Side Corner Rectangle 31"/>
            <p:cNvSpPr/>
            <p:nvPr/>
          </p:nvSpPr>
          <p:spPr>
            <a:xfrm>
              <a:off x="609601" y="2667000"/>
              <a:ext cx="3276600" cy="857310"/>
            </a:xfrm>
            <a:prstGeom prst="round2Same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000" b="1" dirty="0" err="1" smtClean="0">
                  <a:solidFill>
                    <a:prstClr val="black"/>
                  </a:solidFill>
                </a:rPr>
                <a:t>PE</a:t>
              </a:r>
              <a:r>
                <a:rPr lang="en-US" sz="2000" b="1" baseline="-25000" dirty="0" err="1" smtClean="0">
                  <a:solidFill>
                    <a:prstClr val="black"/>
                  </a:solidFill>
                </a:rPr>
                <a:t>i</a:t>
              </a:r>
              <a:r>
                <a:rPr lang="en-US" sz="2000" b="1" dirty="0" smtClean="0">
                  <a:solidFill>
                    <a:prstClr val="black"/>
                  </a:solidFill>
                </a:rPr>
                <a:t> (Host CPU)</a:t>
              </a:r>
              <a:endParaRPr lang="en-US" sz="2000" b="1" dirty="0">
                <a:solidFill>
                  <a:prstClr val="black"/>
                </a:solidFill>
              </a:endParaRPr>
            </a:p>
          </p:txBody>
        </p:sp>
        <p:sp>
          <p:nvSpPr>
            <p:cNvPr id="33" name="Round Same Side Corner Rectangle 32"/>
            <p:cNvSpPr/>
            <p:nvPr/>
          </p:nvSpPr>
          <p:spPr>
            <a:xfrm rot="10800000">
              <a:off x="609601" y="3981509"/>
              <a:ext cx="3276600" cy="1685835"/>
            </a:xfrm>
            <a:prstGeom prst="round2Same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rtlCol="0" anchor="t" anchorCtr="0"/>
            <a:lstStyle/>
            <a:p>
              <a:pPr algn="ctr"/>
              <a:endParaRPr lang="en-US" sz="2000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436461" y="5265419"/>
              <a:ext cx="162288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 err="1" smtClean="0">
                  <a:solidFill>
                    <a:prstClr val="black"/>
                  </a:solidFill>
                </a:rPr>
                <a:t>GPU</a:t>
              </a:r>
              <a:r>
                <a:rPr lang="en-US" sz="2000" b="1" baseline="-25000" dirty="0" err="1" smtClean="0">
                  <a:solidFill>
                    <a:prstClr val="black"/>
                  </a:solidFill>
                </a:rPr>
                <a:t>i</a:t>
              </a:r>
              <a:r>
                <a:rPr lang="en-US" sz="2000" b="1" dirty="0" smtClean="0">
                  <a:solidFill>
                    <a:prstClr val="black"/>
                  </a:solidFill>
                </a:rPr>
                <a:t> (Device)</a:t>
              </a:r>
              <a:endParaRPr lang="en-US" sz="2000" b="1" dirty="0">
                <a:solidFill>
                  <a:prstClr val="black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514600" y="3581400"/>
              <a:ext cx="17502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</a:rPr>
                <a:t>1. Copy to GPU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36" name="Down Arrow 35"/>
            <p:cNvSpPr/>
            <p:nvPr/>
          </p:nvSpPr>
          <p:spPr>
            <a:xfrm>
              <a:off x="2005585" y="3448110"/>
              <a:ext cx="484632" cy="609600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85801" y="3143310"/>
              <a:ext cx="3124200" cy="3048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85801" y="4057710"/>
              <a:ext cx="3124200" cy="3048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85801" y="4960619"/>
              <a:ext cx="3124200" cy="3048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prstClr val="white"/>
                </a:solidFill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914400" y="4373880"/>
              <a:ext cx="0" cy="54864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1295400" y="4373880"/>
              <a:ext cx="0" cy="54864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1676400" y="4373880"/>
              <a:ext cx="0" cy="54864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2057400" y="4373880"/>
              <a:ext cx="0" cy="54864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2438400" y="4373880"/>
              <a:ext cx="0" cy="54864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2819400" y="4373880"/>
              <a:ext cx="0" cy="54864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3200400" y="4373880"/>
              <a:ext cx="0" cy="54864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3581400" y="4373880"/>
              <a:ext cx="0" cy="54864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838200" y="4427219"/>
              <a:ext cx="281702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2. Process on GPU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1" name="Group 160"/>
          <p:cNvGrpSpPr/>
          <p:nvPr/>
        </p:nvGrpSpPr>
        <p:grpSpPr>
          <a:xfrm>
            <a:off x="4724401" y="4126283"/>
            <a:ext cx="3276600" cy="1685841"/>
            <a:chOff x="304801" y="5213885"/>
            <a:chExt cx="3276600" cy="974987"/>
          </a:xfrm>
        </p:grpSpPr>
        <p:sp>
          <p:nvSpPr>
            <p:cNvPr id="52" name="Round Same Side Corner Rectangle 51"/>
            <p:cNvSpPr/>
            <p:nvPr/>
          </p:nvSpPr>
          <p:spPr>
            <a:xfrm rot="10800000">
              <a:off x="304801" y="5213885"/>
              <a:ext cx="3276600" cy="974987"/>
            </a:xfrm>
            <a:prstGeom prst="round2Same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rtlCol="0" anchor="t" anchorCtr="0"/>
            <a:lstStyle/>
            <a:p>
              <a:pPr algn="ctr"/>
              <a:endParaRPr lang="en-US" sz="2000" dirty="0">
                <a:solidFill>
                  <a:prstClr val="white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031045" y="5956422"/>
              <a:ext cx="1910275" cy="2313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 err="1" smtClean="0">
                  <a:solidFill>
                    <a:prstClr val="black"/>
                  </a:solidFill>
                </a:rPr>
                <a:t>GPU</a:t>
              </a:r>
              <a:r>
                <a:rPr lang="en-US" sz="2000" b="1" baseline="-25000" dirty="0" err="1" smtClean="0">
                  <a:solidFill>
                    <a:prstClr val="black"/>
                  </a:solidFill>
                </a:rPr>
                <a:t>i</a:t>
              </a:r>
              <a:r>
                <a:rPr lang="en-US" sz="2000" b="1" dirty="0" smtClean="0">
                  <a:solidFill>
                    <a:prstClr val="black"/>
                  </a:solidFill>
                </a:rPr>
                <a:t> (Device)</a:t>
              </a:r>
              <a:endParaRPr lang="en-US" sz="20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54" name="Down Arrow 53"/>
          <p:cNvSpPr/>
          <p:nvPr/>
        </p:nvSpPr>
        <p:spPr>
          <a:xfrm>
            <a:off x="6144768" y="2286000"/>
            <a:ext cx="484632" cy="1916491"/>
          </a:xfrm>
          <a:prstGeom prst="downArrow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Round Same Side Corner Rectangle 54"/>
          <p:cNvSpPr/>
          <p:nvPr/>
        </p:nvSpPr>
        <p:spPr>
          <a:xfrm>
            <a:off x="4724400" y="2819400"/>
            <a:ext cx="3276600" cy="530352"/>
          </a:xfrm>
          <a:prstGeom prst="round2Same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prstClr val="black"/>
                </a:solidFill>
              </a:rPr>
              <a:t>PE</a:t>
            </a:r>
            <a:r>
              <a:rPr lang="en-US" sz="2000" b="1" baseline="-25000" dirty="0" err="1" smtClean="0">
                <a:solidFill>
                  <a:prstClr val="black"/>
                </a:solidFill>
              </a:rPr>
              <a:t>i</a:t>
            </a:r>
            <a:r>
              <a:rPr lang="en-US" sz="2000" b="1" dirty="0" smtClean="0">
                <a:solidFill>
                  <a:prstClr val="black"/>
                </a:solidFill>
              </a:rPr>
              <a:t> (Host CPU)</a:t>
            </a:r>
            <a:endParaRPr lang="en-US" sz="2000" b="1" dirty="0">
              <a:solidFill>
                <a:prstClr val="black"/>
              </a:solidFill>
            </a:endParaRPr>
          </a:p>
        </p:txBody>
      </p:sp>
      <p:grpSp>
        <p:nvGrpSpPr>
          <p:cNvPr id="56" name="Group 163"/>
          <p:cNvGrpSpPr/>
          <p:nvPr/>
        </p:nvGrpSpPr>
        <p:grpSpPr>
          <a:xfrm>
            <a:off x="5450645" y="1447800"/>
            <a:ext cx="1824111" cy="914400"/>
            <a:chOff x="1031045" y="1523998"/>
            <a:chExt cx="1824111" cy="914400"/>
          </a:xfrm>
        </p:grpSpPr>
        <p:sp>
          <p:nvSpPr>
            <p:cNvPr id="57" name="Cloud 56"/>
            <p:cNvSpPr/>
            <p:nvPr/>
          </p:nvSpPr>
          <p:spPr bwMode="auto">
            <a:xfrm>
              <a:off x="1031045" y="1523998"/>
              <a:ext cx="1824111" cy="914400"/>
            </a:xfrm>
            <a:prstGeom prst="cloud">
              <a:avLst/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353359" y="1752598"/>
              <a:ext cx="10850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</a:rPr>
                <a:t>Network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</p:grpSp>
      <p:sp>
        <p:nvSpPr>
          <p:cNvPr id="59" name="Flowchart: Document 58"/>
          <p:cNvSpPr/>
          <p:nvPr/>
        </p:nvSpPr>
        <p:spPr>
          <a:xfrm>
            <a:off x="5867400" y="2469657"/>
            <a:ext cx="304800" cy="304800"/>
          </a:xfrm>
          <a:prstGeom prst="flowChartDocumen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60" name="Flowchart: Document 59"/>
          <p:cNvSpPr/>
          <p:nvPr/>
        </p:nvSpPr>
        <p:spPr>
          <a:xfrm>
            <a:off x="5839968" y="3621436"/>
            <a:ext cx="304800" cy="304800"/>
          </a:xfrm>
          <a:prstGeom prst="flowChartDocumen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61" name="Flowchart: Document 60"/>
          <p:cNvSpPr/>
          <p:nvPr/>
        </p:nvSpPr>
        <p:spPr>
          <a:xfrm>
            <a:off x="4876800" y="1127762"/>
            <a:ext cx="304800" cy="304800"/>
          </a:xfrm>
          <a:prstGeom prst="flowChartDocumen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62" name="Flowchart: Document 61"/>
          <p:cNvSpPr/>
          <p:nvPr/>
        </p:nvSpPr>
        <p:spPr>
          <a:xfrm>
            <a:off x="7620000" y="1127762"/>
            <a:ext cx="304800" cy="304800"/>
          </a:xfrm>
          <a:prstGeom prst="flowChartDocumen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5029200" y="4495799"/>
            <a:ext cx="0" cy="5486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5410200" y="4495799"/>
            <a:ext cx="0" cy="5486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5791200" y="4495799"/>
            <a:ext cx="0" cy="54864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6172200" y="4495799"/>
            <a:ext cx="0" cy="54864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Flowchart: Document 66"/>
          <p:cNvSpPr/>
          <p:nvPr/>
        </p:nvSpPr>
        <p:spPr>
          <a:xfrm>
            <a:off x="7200900" y="1295400"/>
            <a:ext cx="304800" cy="304800"/>
          </a:xfrm>
          <a:prstGeom prst="flowChartDocumen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68" name="Flowchart: Document 67"/>
          <p:cNvSpPr/>
          <p:nvPr/>
        </p:nvSpPr>
        <p:spPr>
          <a:xfrm>
            <a:off x="5298245" y="1371600"/>
            <a:ext cx="304800" cy="304800"/>
          </a:xfrm>
          <a:prstGeom prst="flowChartDocumen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800600" y="4191000"/>
            <a:ext cx="3124200" cy="304800"/>
          </a:xfrm>
          <a:prstGeom prst="rect">
            <a:avLst/>
          </a:prstGeom>
          <a:noFill/>
          <a:ln>
            <a:solidFill>
              <a:srgbClr val="4F81B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70" name="Flowchart: Document 69"/>
          <p:cNvSpPr/>
          <p:nvPr/>
        </p:nvSpPr>
        <p:spPr>
          <a:xfrm rot="16200000" flipH="1">
            <a:off x="5929884" y="3061717"/>
            <a:ext cx="301752" cy="2560320"/>
          </a:xfrm>
          <a:prstGeom prst="flowChartDocumen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808220" y="5105400"/>
            <a:ext cx="3124200" cy="3048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72" name="Flowchart: Document 71"/>
          <p:cNvSpPr/>
          <p:nvPr/>
        </p:nvSpPr>
        <p:spPr>
          <a:xfrm rot="16200000" flipH="1">
            <a:off x="5434584" y="4480561"/>
            <a:ext cx="301752" cy="1554480"/>
          </a:xfrm>
          <a:prstGeom prst="flowChartDocumen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553200" y="3330714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prstClr val="black"/>
                </a:solidFill>
              </a:rPr>
              <a:t>1a. Pipelined data transfers to GPU 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553200" y="4209871"/>
            <a:ext cx="2514600" cy="1200329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prstClr val="black"/>
                </a:solidFill>
              </a:rPr>
              <a:t>1b. Overlapped processing with internode CPU-GPU communication</a:t>
            </a:r>
            <a:endParaRPr lang="en-US" i="1" dirty="0">
              <a:solidFill>
                <a:prstClr val="black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219200" y="5819745"/>
            <a:ext cx="2250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u="sng" dirty="0" smtClean="0">
                <a:latin typeface="+mj-lt"/>
                <a:cs typeface="Calibri" pitchFamily="34" charset="0"/>
              </a:rPr>
              <a:t>Traditional Model</a:t>
            </a:r>
            <a:endParaRPr lang="en-US" sz="2000" b="1" u="sng" dirty="0">
              <a:latin typeface="+mj-lt"/>
              <a:cs typeface="Calibri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980836" y="5819745"/>
            <a:ext cx="8771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u="sng" dirty="0" smtClean="0">
                <a:latin typeface="+mj-lt"/>
                <a:cs typeface="Calibri" pitchFamily="34" charset="0"/>
              </a:rPr>
              <a:t>DMEM</a:t>
            </a:r>
            <a:endParaRPr lang="en-US" sz="2000" b="1" u="sng" dirty="0">
              <a:latin typeface="+mj-lt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the Epidemiology Simulation</a:t>
            </a:r>
            <a:endParaRPr lang="en-US" dirty="0"/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24170"/>
          <a:stretch>
            <a:fillRect/>
          </a:stretch>
        </p:blipFill>
        <p:spPr bwMode="auto">
          <a:xfrm>
            <a:off x="0" y="1265237"/>
            <a:ext cx="5715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XStack PI Meeting (03/22/2013)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791200" y="2667000"/>
            <a:ext cx="3352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en-US" dirty="0" smtClean="0"/>
              <a:t>GPU has </a:t>
            </a:r>
            <a:r>
              <a:rPr lang="en-US" i="1" dirty="0" smtClean="0"/>
              <a:t>two</a:t>
            </a:r>
            <a:r>
              <a:rPr lang="en-US" dirty="0" smtClean="0"/>
              <a:t> orders of magnitude faster memory</a:t>
            </a:r>
          </a:p>
          <a:p>
            <a:pPr marL="177800" indent="-177800">
              <a:buFont typeface="Arial" pitchFamily="34" charset="0"/>
              <a:buChar char="•"/>
            </a:pPr>
            <a:endParaRPr lang="en-US" dirty="0" smtClean="0"/>
          </a:p>
          <a:p>
            <a:pPr marL="177800" indent="-177800">
              <a:buFont typeface="Arial" pitchFamily="34" charset="0"/>
              <a:buChar char="•"/>
            </a:pPr>
            <a:r>
              <a:rPr lang="en-US" dirty="0" smtClean="0"/>
              <a:t>DMEM </a:t>
            </a:r>
            <a:r>
              <a:rPr lang="en-US" i="1" dirty="0" smtClean="0"/>
              <a:t>enables</a:t>
            </a:r>
            <a:r>
              <a:rPr lang="en-US" dirty="0" smtClean="0"/>
              <a:t> new application-level optimizations</a:t>
            </a:r>
          </a:p>
        </p:txBody>
      </p:sp>
      <p:sp>
        <p:nvSpPr>
          <p:cNvPr id="11" name="Up Arrow 10"/>
          <p:cNvSpPr/>
          <p:nvPr/>
        </p:nvSpPr>
        <p:spPr bwMode="auto">
          <a:xfrm rot="3422902">
            <a:off x="3728993" y="4552225"/>
            <a:ext cx="484632" cy="978408"/>
          </a:xfrm>
          <a:prstGeom prst="upArrow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9600" y="4191001"/>
            <a:ext cx="762000" cy="2154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</a:rPr>
              <a:t>DMEM</a:t>
            </a:r>
            <a:endParaRPr lang="en-US" sz="14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FDM-Seismological Modeling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3048000"/>
          </a:xfrm>
        </p:spPr>
        <p:txBody>
          <a:bodyPr>
            <a:noAutofit/>
          </a:bodyPr>
          <a:lstStyle/>
          <a:p>
            <a:r>
              <a:rPr lang="en-US" sz="1800" dirty="0" smtClean="0"/>
              <a:t>Modeling Seismic waves using analytical methods is highly complex due to irregular heterogeneity of earth interior,  friction laws, realistic attenuation etc.</a:t>
            </a:r>
          </a:p>
          <a:p>
            <a:r>
              <a:rPr lang="en-US" sz="1800" dirty="0" smtClean="0"/>
              <a:t>Hence, approximate numerical methods such as Finite Difference Method (FDM) are used to solve differential wave equations.</a:t>
            </a:r>
          </a:p>
          <a:p>
            <a:r>
              <a:rPr lang="en-US" sz="1800" dirty="0" smtClean="0"/>
              <a:t>This application realizes staggered-grid velocity-stress FDM method for modeling seismic waves.</a:t>
            </a:r>
          </a:p>
          <a:p>
            <a:r>
              <a:rPr lang="en-US" sz="1800" dirty="0" smtClean="0"/>
              <a:t>Models the seismic waves by interpolating or triangulating the measured wave parameters at various seismic sensors.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962400"/>
            <a:ext cx="4114800" cy="19812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XStack PI Meeting (03/22/2013)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773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Seismology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XStack PI Meeting (03/22/2013)</a:t>
            </a:r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76325"/>
            <a:ext cx="3856383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904" y="1076325"/>
            <a:ext cx="3888896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 bwMode="auto">
          <a:xfrm>
            <a:off x="838200" y="2057400"/>
            <a:ext cx="1600200" cy="762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838200" y="3733800"/>
            <a:ext cx="1600200" cy="762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Seismology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838200"/>
            <a:ext cx="3733800" cy="4648200"/>
          </a:xfrm>
        </p:spPr>
        <p:txBody>
          <a:bodyPr/>
          <a:lstStyle/>
          <a:p>
            <a:r>
              <a:rPr lang="en-US" dirty="0" smtClean="0"/>
              <a:t>Up to 43% performance improvement</a:t>
            </a:r>
          </a:p>
          <a:p>
            <a:r>
              <a:rPr lang="en-US" dirty="0" smtClean="0"/>
              <a:t>Trade-offs</a:t>
            </a:r>
          </a:p>
          <a:p>
            <a:pPr lvl="1"/>
            <a:r>
              <a:rPr lang="en-US" dirty="0" smtClean="0"/>
              <a:t>Data marshaling on CPU vs. GPU? </a:t>
            </a:r>
          </a:p>
          <a:p>
            <a:pPr lvl="2"/>
            <a:r>
              <a:rPr lang="en-US" dirty="0" smtClean="0"/>
              <a:t>GPU is better + </a:t>
            </a:r>
            <a:r>
              <a:rPr lang="en-US" dirty="0" err="1" smtClean="0"/>
              <a:t>cudaMemcpy</a:t>
            </a:r>
            <a:r>
              <a:rPr lang="en-US" dirty="0" smtClean="0"/>
              <a:t> is avoided</a:t>
            </a:r>
          </a:p>
          <a:p>
            <a:pPr lvl="1"/>
            <a:r>
              <a:rPr lang="en-US" dirty="0" smtClean="0"/>
              <a:t>Data communication from CPU vs. GPU?</a:t>
            </a:r>
          </a:p>
          <a:p>
            <a:pPr lvl="2"/>
            <a:r>
              <a:rPr lang="en-US" dirty="0" smtClean="0"/>
              <a:t>CPU is better because </a:t>
            </a:r>
            <a:r>
              <a:rPr lang="en-US" dirty="0" err="1" smtClean="0"/>
              <a:t>PCIe</a:t>
            </a:r>
            <a:r>
              <a:rPr lang="en-US" dirty="0" smtClean="0"/>
              <a:t> hop is avoided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XStack PI Meeting (03/22/2013)</a:t>
            </a:r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76400"/>
            <a:ext cx="502676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7391400" y="3352800"/>
            <a:ext cx="1447800" cy="28575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cxnSp>
        <p:nvCxnSpPr>
          <p:cNvPr id="8" name="Straight Arrow Connector 7"/>
          <p:cNvCxnSpPr>
            <a:stCxn id="7" idx="2"/>
          </p:cNvCxnSpPr>
          <p:nvPr/>
        </p:nvCxnSpPr>
        <p:spPr bwMode="auto">
          <a:xfrm flipH="1" flipV="1">
            <a:off x="5029200" y="2971801"/>
            <a:ext cx="2362200" cy="52387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>
            <a:stCxn id="7" idx="2"/>
          </p:cNvCxnSpPr>
          <p:nvPr/>
        </p:nvCxnSpPr>
        <p:spPr bwMode="auto">
          <a:xfrm flipH="1">
            <a:off x="5638800" y="3495675"/>
            <a:ext cx="1752600" cy="23812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28600" y="548640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C00000"/>
                </a:solidFill>
              </a:rPr>
              <a:t>“On the Efficacy of GPU-Integrated MPI for Scientific Applications”, </a:t>
            </a:r>
            <a:r>
              <a:rPr lang="en-US" sz="1400" b="1" i="1" dirty="0" err="1" smtClean="0">
                <a:solidFill>
                  <a:srgbClr val="C00000"/>
                </a:solidFill>
              </a:rPr>
              <a:t>Ashwin</a:t>
            </a:r>
            <a:r>
              <a:rPr lang="en-US" sz="1400" b="1" i="1" dirty="0" smtClean="0">
                <a:solidFill>
                  <a:srgbClr val="C00000"/>
                </a:solidFill>
              </a:rPr>
              <a:t> M. </a:t>
            </a:r>
            <a:r>
              <a:rPr lang="en-US" sz="1400" b="1" i="1" dirty="0" err="1" smtClean="0">
                <a:solidFill>
                  <a:srgbClr val="C00000"/>
                </a:solidFill>
              </a:rPr>
              <a:t>Aji</a:t>
            </a:r>
            <a:r>
              <a:rPr lang="en-US" sz="1400" b="1" i="1" dirty="0" smtClean="0">
                <a:solidFill>
                  <a:srgbClr val="C00000"/>
                </a:solidFill>
              </a:rPr>
              <a:t>, </a:t>
            </a:r>
            <a:r>
              <a:rPr lang="en-US" sz="1400" b="1" i="1" dirty="0" err="1" smtClean="0">
                <a:solidFill>
                  <a:srgbClr val="C00000"/>
                </a:solidFill>
              </a:rPr>
              <a:t>Lokendra</a:t>
            </a:r>
            <a:r>
              <a:rPr lang="en-US" sz="1400" b="1" i="1" dirty="0" smtClean="0">
                <a:solidFill>
                  <a:srgbClr val="C00000"/>
                </a:solidFill>
              </a:rPr>
              <a:t> S. </a:t>
            </a:r>
            <a:r>
              <a:rPr lang="en-US" sz="1400" b="1" i="1" dirty="0" err="1" smtClean="0">
                <a:solidFill>
                  <a:srgbClr val="C00000"/>
                </a:solidFill>
              </a:rPr>
              <a:t>Panwar</a:t>
            </a:r>
            <a:r>
              <a:rPr lang="en-US" sz="1400" b="1" i="1" dirty="0" smtClean="0">
                <a:solidFill>
                  <a:srgbClr val="C00000"/>
                </a:solidFill>
              </a:rPr>
              <a:t>, </a:t>
            </a:r>
            <a:r>
              <a:rPr lang="en-US" sz="1400" b="1" i="1" dirty="0" err="1" smtClean="0">
                <a:solidFill>
                  <a:srgbClr val="C00000"/>
                </a:solidFill>
              </a:rPr>
              <a:t>Feng</a:t>
            </a:r>
            <a:r>
              <a:rPr lang="en-US" sz="1400" b="1" i="1" dirty="0" smtClean="0">
                <a:solidFill>
                  <a:srgbClr val="C00000"/>
                </a:solidFill>
              </a:rPr>
              <a:t> </a:t>
            </a:r>
            <a:r>
              <a:rPr lang="en-US" sz="1400" b="1" i="1" dirty="0" err="1" smtClean="0">
                <a:solidFill>
                  <a:srgbClr val="C00000"/>
                </a:solidFill>
              </a:rPr>
              <a:t>Ji</a:t>
            </a:r>
            <a:r>
              <a:rPr lang="en-US" sz="1400" b="1" i="1" dirty="0" smtClean="0">
                <a:solidFill>
                  <a:srgbClr val="C00000"/>
                </a:solidFill>
              </a:rPr>
              <a:t>, </a:t>
            </a:r>
            <a:r>
              <a:rPr lang="en-US" sz="1400" b="1" i="1" dirty="0" err="1" smtClean="0">
                <a:solidFill>
                  <a:srgbClr val="C00000"/>
                </a:solidFill>
              </a:rPr>
              <a:t>Milind</a:t>
            </a:r>
            <a:r>
              <a:rPr lang="en-US" sz="1400" b="1" i="1" dirty="0" smtClean="0">
                <a:solidFill>
                  <a:srgbClr val="C00000"/>
                </a:solidFill>
              </a:rPr>
              <a:t> </a:t>
            </a:r>
            <a:r>
              <a:rPr lang="en-US" sz="1400" b="1" i="1" dirty="0" err="1" smtClean="0">
                <a:solidFill>
                  <a:srgbClr val="C00000"/>
                </a:solidFill>
              </a:rPr>
              <a:t>Chabbi</a:t>
            </a:r>
            <a:r>
              <a:rPr lang="en-US" sz="1400" b="1" i="1" dirty="0" smtClean="0">
                <a:solidFill>
                  <a:srgbClr val="C00000"/>
                </a:solidFill>
              </a:rPr>
              <a:t>, </a:t>
            </a:r>
            <a:r>
              <a:rPr lang="en-US" sz="1400" b="1" i="1" dirty="0" err="1" smtClean="0">
                <a:solidFill>
                  <a:srgbClr val="C00000"/>
                </a:solidFill>
              </a:rPr>
              <a:t>Karthik</a:t>
            </a:r>
            <a:r>
              <a:rPr lang="en-US" sz="1400" b="1" i="1" dirty="0" smtClean="0">
                <a:solidFill>
                  <a:srgbClr val="C00000"/>
                </a:solidFill>
              </a:rPr>
              <a:t> Murthy, </a:t>
            </a:r>
            <a:r>
              <a:rPr lang="en-US" sz="1400" b="1" i="1" dirty="0" err="1" smtClean="0">
                <a:solidFill>
                  <a:srgbClr val="C00000"/>
                </a:solidFill>
              </a:rPr>
              <a:t>Pavan</a:t>
            </a:r>
            <a:r>
              <a:rPr lang="en-US" sz="1400" b="1" i="1" dirty="0" smtClean="0">
                <a:solidFill>
                  <a:srgbClr val="C00000"/>
                </a:solidFill>
              </a:rPr>
              <a:t> </a:t>
            </a:r>
            <a:r>
              <a:rPr lang="en-US" sz="1400" b="1" i="1" dirty="0" err="1" smtClean="0">
                <a:solidFill>
                  <a:srgbClr val="C00000"/>
                </a:solidFill>
              </a:rPr>
              <a:t>Balaji</a:t>
            </a:r>
            <a:r>
              <a:rPr lang="en-US" sz="1400" b="1" i="1" dirty="0" smtClean="0">
                <a:solidFill>
                  <a:srgbClr val="C00000"/>
                </a:solidFill>
              </a:rPr>
              <a:t>, Keith R. </a:t>
            </a:r>
            <a:r>
              <a:rPr lang="en-US" sz="1400" b="1" i="1" dirty="0" err="1" smtClean="0">
                <a:solidFill>
                  <a:srgbClr val="C00000"/>
                </a:solidFill>
              </a:rPr>
              <a:t>Bisset</a:t>
            </a:r>
            <a:r>
              <a:rPr lang="en-US" sz="1400" b="1" i="1" dirty="0" smtClean="0">
                <a:solidFill>
                  <a:srgbClr val="C00000"/>
                </a:solidFill>
              </a:rPr>
              <a:t>, James </a:t>
            </a:r>
            <a:r>
              <a:rPr lang="en-US" sz="1400" b="1" i="1" dirty="0" err="1" smtClean="0">
                <a:solidFill>
                  <a:srgbClr val="C00000"/>
                </a:solidFill>
              </a:rPr>
              <a:t>Dinan</a:t>
            </a:r>
            <a:r>
              <a:rPr lang="en-US" sz="1400" b="1" i="1" dirty="0" smtClean="0">
                <a:solidFill>
                  <a:srgbClr val="C00000"/>
                </a:solidFill>
              </a:rPr>
              <a:t>, Wu-</a:t>
            </a:r>
            <a:r>
              <a:rPr lang="en-US" sz="1400" b="1" i="1" dirty="0" err="1" smtClean="0">
                <a:solidFill>
                  <a:srgbClr val="C00000"/>
                </a:solidFill>
              </a:rPr>
              <a:t>chun</a:t>
            </a:r>
            <a:r>
              <a:rPr lang="en-US" sz="1400" b="1" i="1" dirty="0" smtClean="0">
                <a:solidFill>
                  <a:srgbClr val="C00000"/>
                </a:solidFill>
              </a:rPr>
              <a:t> </a:t>
            </a:r>
            <a:r>
              <a:rPr lang="en-US" sz="1400" b="1" i="1" dirty="0" err="1" smtClean="0">
                <a:solidFill>
                  <a:srgbClr val="C00000"/>
                </a:solidFill>
              </a:rPr>
              <a:t>Feng</a:t>
            </a:r>
            <a:r>
              <a:rPr lang="en-US" sz="1400" b="1" i="1" dirty="0" smtClean="0">
                <a:solidFill>
                  <a:srgbClr val="C00000"/>
                </a:solidFill>
              </a:rPr>
              <a:t>, John Mellor-</a:t>
            </a:r>
            <a:r>
              <a:rPr lang="en-US" sz="1400" b="1" i="1" dirty="0" err="1" smtClean="0">
                <a:solidFill>
                  <a:srgbClr val="C00000"/>
                </a:solidFill>
              </a:rPr>
              <a:t>Crummey</a:t>
            </a:r>
            <a:r>
              <a:rPr lang="en-US" sz="1400" b="1" i="1" dirty="0" smtClean="0">
                <a:solidFill>
                  <a:srgbClr val="C00000"/>
                </a:solidFill>
              </a:rPr>
              <a:t>, </a:t>
            </a:r>
            <a:r>
              <a:rPr lang="en-US" sz="1400" b="1" i="1" dirty="0" err="1" smtClean="0">
                <a:solidFill>
                  <a:srgbClr val="C00000"/>
                </a:solidFill>
              </a:rPr>
              <a:t>Xiaosong</a:t>
            </a:r>
            <a:r>
              <a:rPr lang="en-US" sz="1400" b="1" i="1" dirty="0" smtClean="0">
                <a:solidFill>
                  <a:srgbClr val="C00000"/>
                </a:solidFill>
              </a:rPr>
              <a:t> Ma, and Rajeev </a:t>
            </a:r>
            <a:r>
              <a:rPr lang="en-US" sz="1400" b="1" i="1" dirty="0" err="1" smtClean="0">
                <a:solidFill>
                  <a:srgbClr val="C00000"/>
                </a:solidFill>
              </a:rPr>
              <a:t>Thakur</a:t>
            </a:r>
            <a:r>
              <a:rPr lang="en-US" sz="1400" b="1" i="1" dirty="0" smtClean="0">
                <a:solidFill>
                  <a:srgbClr val="C00000"/>
                </a:solidFill>
              </a:rPr>
              <a:t>.  ACM International Symposium on High-Performance Parallel and Distributed Computing (HPDC), 2013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Programming Constructs for Matching Application and Memory Semantics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en-US" dirty="0" smtClean="0"/>
              <a:t>Data Placement and Semantics in Heterogeneous Memory Architectures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/>
          <a:lstStyle/>
          <a:p>
            <a:r>
              <a:rPr lang="en-US" dirty="0" smtClean="0"/>
              <a:t>The memory usage characteristics of applications give the runtime system opportunities to place (and manage) data in different memory regions</a:t>
            </a:r>
          </a:p>
          <a:p>
            <a:pPr lvl="1"/>
            <a:r>
              <a:rPr lang="en-US" dirty="0" smtClean="0"/>
              <a:t>Read-intensive workloads that can get away with slightly slower memory bandwidth can use nonvolatile memory</a:t>
            </a:r>
          </a:p>
          <a:p>
            <a:pPr lvl="1"/>
            <a:r>
              <a:rPr lang="en-US" dirty="0" smtClean="0"/>
              <a:t>Workloads that have inherent errors in them might be able to get away with less-than-perfect memory reliability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XStack PI Meeting (03/22/2013)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Results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XStack PI Meeting (03/22/2013)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9" y="3201839"/>
            <a:ext cx="9115541" cy="2360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5839"/>
            <a:ext cx="9144000" cy="2209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" y="5638800"/>
            <a:ext cx="88392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</a:rPr>
              <a:t>D</a:t>
            </a:r>
            <a:r>
              <a:rPr lang="en-US" sz="1200" dirty="0">
                <a:solidFill>
                  <a:prstClr val="black"/>
                </a:solidFill>
              </a:rPr>
              <a:t>. Li, J.S. Vetter, G. Marin, C. McCurdy, C. Cira, Z. Liu, and W. Yu, “Identifying Opportunities for Byte-Addressable Non-Volatile Memory in Extreme-Scale Scientific Applications,” in </a:t>
            </a:r>
            <a:r>
              <a:rPr lang="en-US" sz="1200" i="1" dirty="0">
                <a:solidFill>
                  <a:prstClr val="black"/>
                </a:solidFill>
              </a:rPr>
              <a:t>IEEE International Parallel &amp; Distributed Processing Symposium (IPDPS). Shanghai: IEEEE, </a:t>
            </a:r>
            <a:r>
              <a:rPr lang="en-US" sz="1200" i="1" dirty="0" smtClean="0">
                <a:solidFill>
                  <a:prstClr val="black"/>
                </a:solidFill>
              </a:rPr>
              <a:t>2012</a:t>
            </a:r>
            <a:endParaRPr lang="en-US" sz="1200" i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0" y="6172200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C00000"/>
                </a:solidFill>
              </a:rPr>
              <a:t>Courtesy Jeff Vetter, Oak Ridge National Laboratory</a:t>
            </a:r>
            <a:endParaRPr lang="en-US" sz="1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03585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Model/Constructs Support for Memory Management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4191000" cy="5181600"/>
          </a:xfrm>
        </p:spPr>
        <p:txBody>
          <a:bodyPr/>
          <a:lstStyle/>
          <a:p>
            <a:r>
              <a:rPr lang="en-US" dirty="0" smtClean="0"/>
              <a:t>Data movement constructs and annotations</a:t>
            </a:r>
          </a:p>
          <a:p>
            <a:pPr lvl="1"/>
            <a:r>
              <a:rPr lang="en-US" dirty="0" smtClean="0"/>
              <a:t>PGAS-like model to trap load/store accesses to predefined memory locations</a:t>
            </a:r>
          </a:p>
          <a:p>
            <a:pPr lvl="1"/>
            <a:r>
              <a:rPr lang="en-US" dirty="0" smtClean="0"/>
              <a:t>Read-intensive workloads with </a:t>
            </a:r>
            <a:r>
              <a:rPr lang="en-US" dirty="0" err="1" smtClean="0"/>
              <a:t>nonconflicting</a:t>
            </a:r>
            <a:r>
              <a:rPr lang="en-US" dirty="0" smtClean="0"/>
              <a:t> writes can be placed on NVRAM with store buffering</a:t>
            </a:r>
          </a:p>
          <a:p>
            <a:pPr lvl="1"/>
            <a:r>
              <a:rPr lang="en-US" dirty="0" smtClean="0"/>
              <a:t>Reordering and main memory caching can be internally employed by the runtime system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XStack PI Meeting (03/22/2013)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05400" y="1192649"/>
            <a:ext cx="3581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  <a:latin typeface="+mj-lt"/>
              </a:rPr>
              <a:t>__</a:t>
            </a:r>
            <a:r>
              <a:rPr lang="en-US" sz="1400" dirty="0" err="1" smtClean="0">
                <a:solidFill>
                  <a:srgbClr val="C00000"/>
                </a:solidFill>
                <a:latin typeface="+mj-lt"/>
              </a:rPr>
              <a:t>nvram</a:t>
            </a:r>
            <a:r>
              <a:rPr lang="en-US" sz="1400" dirty="0" smtClean="0">
                <a:solidFill>
                  <a:srgbClr val="C00000"/>
                </a:solidFill>
                <a:latin typeface="+mj-lt"/>
              </a:rPr>
              <a:t>__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int</a:t>
            </a:r>
            <a:r>
              <a:rPr lang="en-US" sz="1400" dirty="0" smtClean="0">
                <a:latin typeface="+mj-lt"/>
              </a:rPr>
              <a:t> X[100];</a:t>
            </a:r>
          </a:p>
          <a:p>
            <a:r>
              <a:rPr lang="en-US" sz="1400" dirty="0" err="1" smtClean="0">
                <a:latin typeface="+mj-lt"/>
              </a:rPr>
              <a:t>int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foo</a:t>
            </a:r>
            <a:r>
              <a:rPr lang="en-US" sz="1400" dirty="0" smtClean="0">
                <a:latin typeface="+mj-lt"/>
              </a:rPr>
              <a:t>(void) {</a:t>
            </a:r>
          </a:p>
          <a:p>
            <a:r>
              <a:rPr lang="en-US" sz="1400" dirty="0" smtClean="0">
                <a:latin typeface="+mj-lt"/>
              </a:rPr>
              <a:t>	</a:t>
            </a:r>
            <a:r>
              <a:rPr lang="en-US" sz="1400" dirty="0" err="1" smtClean="0">
                <a:solidFill>
                  <a:srgbClr val="C00000"/>
                </a:solidFill>
                <a:latin typeface="+mj-lt"/>
              </a:rPr>
              <a:t>int</a:t>
            </a:r>
            <a:r>
              <a:rPr lang="en-US" sz="1400" dirty="0" smtClean="0">
                <a:solidFill>
                  <a:srgbClr val="C00000"/>
                </a:solidFill>
                <a:latin typeface="+mj-lt"/>
              </a:rPr>
              <a:t> x = X[15];</a:t>
            </a:r>
          </a:p>
          <a:p>
            <a:r>
              <a:rPr lang="en-US" sz="1400" dirty="0" smtClean="0">
                <a:latin typeface="+mj-lt"/>
              </a:rPr>
              <a:t>	return 0;</a:t>
            </a:r>
          </a:p>
          <a:p>
            <a:r>
              <a:rPr lang="en-US" sz="1400" dirty="0" smtClean="0">
                <a:latin typeface="+mj-lt"/>
              </a:rPr>
              <a:t>}</a:t>
            </a:r>
            <a:endParaRPr lang="en-US" sz="14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600" y="2438400"/>
            <a:ext cx="358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+mj-lt"/>
              </a:rPr>
              <a:t>int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foo</a:t>
            </a:r>
            <a:r>
              <a:rPr lang="en-US" sz="1400" dirty="0" smtClean="0">
                <a:latin typeface="+mj-lt"/>
              </a:rPr>
              <a:t>(void) {</a:t>
            </a:r>
          </a:p>
          <a:p>
            <a:r>
              <a:rPr lang="en-US" sz="1400" dirty="0" smtClean="0">
                <a:latin typeface="+mj-lt"/>
              </a:rPr>
              <a:t>	</a:t>
            </a:r>
            <a:r>
              <a:rPr lang="en-US" sz="1400" dirty="0" err="1" smtClean="0">
                <a:solidFill>
                  <a:srgbClr val="C00000"/>
                </a:solidFill>
                <a:latin typeface="+mj-lt"/>
              </a:rPr>
              <a:t>int</a:t>
            </a:r>
            <a:r>
              <a:rPr lang="en-US" sz="1400" dirty="0" smtClean="0">
                <a:solidFill>
                  <a:srgbClr val="C00000"/>
                </a:solidFill>
                <a:latin typeface="+mj-lt"/>
              </a:rPr>
              <a:t> x = __</a:t>
            </a:r>
            <a:r>
              <a:rPr lang="en-US" sz="1400" dirty="0" err="1" smtClean="0">
                <a:solidFill>
                  <a:srgbClr val="C00000"/>
                </a:solidFill>
                <a:latin typeface="+mj-lt"/>
              </a:rPr>
              <a:t>nvram_bar</a:t>
            </a:r>
            <a:r>
              <a:rPr lang="en-US" sz="1400" dirty="0" smtClean="0">
                <a:solidFill>
                  <a:srgbClr val="C00000"/>
                </a:solidFill>
                <a:latin typeface="+mj-lt"/>
              </a:rPr>
              <a:t>(X + 15);</a:t>
            </a:r>
          </a:p>
          <a:p>
            <a:r>
              <a:rPr lang="en-US" sz="1400" dirty="0" smtClean="0">
                <a:latin typeface="+mj-lt"/>
              </a:rPr>
              <a:t>	return 0;</a:t>
            </a:r>
          </a:p>
          <a:p>
            <a:r>
              <a:rPr lang="en-US" sz="1400" dirty="0" smtClean="0">
                <a:latin typeface="+mj-lt"/>
              </a:rPr>
              <a:t>}</a:t>
            </a:r>
            <a:endParaRPr lang="en-US" sz="14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0" y="838200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chemeClr val="accent4">
                    <a:lumMod val="75000"/>
                  </a:schemeClr>
                </a:solidFill>
              </a:rPr>
              <a:t>Example: Static memory allocation</a:t>
            </a:r>
            <a:endParaRPr lang="en-US" sz="16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953000" y="1143000"/>
            <a:ext cx="3810000" cy="2286000"/>
          </a:xfrm>
          <a:prstGeom prst="rect">
            <a:avLst/>
          </a:prstGeom>
          <a:noFill/>
          <a:ln w="19050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5400" y="4164449"/>
            <a:ext cx="3581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+mj-lt"/>
              </a:rPr>
              <a:t>int</a:t>
            </a:r>
            <a:r>
              <a:rPr lang="en-US" sz="1400" dirty="0" smtClean="0">
                <a:latin typeface="+mj-lt"/>
              </a:rPr>
              <a:t> X[100];</a:t>
            </a:r>
          </a:p>
          <a:p>
            <a:r>
              <a:rPr lang="en-US" sz="1400" dirty="0" err="1" smtClean="0">
                <a:latin typeface="+mj-lt"/>
              </a:rPr>
              <a:t>int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foo</a:t>
            </a:r>
            <a:r>
              <a:rPr lang="en-US" sz="1400" dirty="0" smtClean="0">
                <a:latin typeface="+mj-lt"/>
              </a:rPr>
              <a:t>(void) {</a:t>
            </a:r>
          </a:p>
          <a:p>
            <a:endParaRPr lang="en-US" sz="1400" dirty="0" smtClean="0">
              <a:latin typeface="+mj-lt"/>
            </a:endParaRPr>
          </a:p>
          <a:p>
            <a:r>
              <a:rPr lang="en-US" sz="1400" dirty="0" smtClean="0">
                <a:solidFill>
                  <a:srgbClr val="C00000"/>
                </a:solidFill>
                <a:latin typeface="+mj-lt"/>
              </a:rPr>
              <a:t>#</a:t>
            </a:r>
            <a:r>
              <a:rPr lang="en-US" sz="1400" dirty="0" err="1" smtClean="0">
                <a:solidFill>
                  <a:srgbClr val="C00000"/>
                </a:solidFill>
                <a:latin typeface="+mj-lt"/>
              </a:rPr>
              <a:t>pragma</a:t>
            </a:r>
            <a:r>
              <a:rPr lang="en-US" sz="14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rgbClr val="C00000"/>
                </a:solidFill>
                <a:latin typeface="+mj-lt"/>
              </a:rPr>
              <a:t>dmem</a:t>
            </a:r>
            <a:r>
              <a:rPr lang="en-US" sz="1400" dirty="0" smtClean="0">
                <a:solidFill>
                  <a:srgbClr val="C00000"/>
                </a:solidFill>
                <a:latin typeface="+mj-lt"/>
              </a:rPr>
              <a:t> read </a:t>
            </a:r>
            <a:r>
              <a:rPr lang="en-US" sz="1400" dirty="0" err="1" smtClean="0">
                <a:solidFill>
                  <a:srgbClr val="C00000"/>
                </a:solidFill>
                <a:latin typeface="+mj-lt"/>
              </a:rPr>
              <a:t>noconflict</a:t>
            </a:r>
            <a:r>
              <a:rPr lang="en-US" sz="1400" dirty="0" smtClean="0">
                <a:solidFill>
                  <a:srgbClr val="C00000"/>
                </a:solidFill>
                <a:latin typeface="+mj-lt"/>
              </a:rPr>
              <a:t> for</a:t>
            </a:r>
          </a:p>
          <a:p>
            <a:r>
              <a:rPr lang="en-US" sz="1400" dirty="0" smtClean="0">
                <a:latin typeface="+mj-lt"/>
              </a:rPr>
              <a:t>	for (</a:t>
            </a:r>
            <a:r>
              <a:rPr lang="en-US" sz="1400" dirty="0" err="1" smtClean="0">
                <a:latin typeface="+mj-lt"/>
              </a:rPr>
              <a:t>i</a:t>
            </a:r>
            <a:r>
              <a:rPr lang="en-US" sz="1400" dirty="0" smtClean="0">
                <a:latin typeface="+mj-lt"/>
              </a:rPr>
              <a:t> = 0; </a:t>
            </a:r>
            <a:r>
              <a:rPr lang="en-US" sz="1400" dirty="0" err="1" smtClean="0">
                <a:latin typeface="+mj-lt"/>
              </a:rPr>
              <a:t>i</a:t>
            </a:r>
            <a:r>
              <a:rPr lang="en-US" sz="1400" dirty="0" smtClean="0">
                <a:latin typeface="+mj-lt"/>
              </a:rPr>
              <a:t> &lt; 100; </a:t>
            </a:r>
            <a:r>
              <a:rPr lang="en-US" sz="1400" dirty="0" err="1" smtClean="0">
                <a:latin typeface="+mj-lt"/>
              </a:rPr>
              <a:t>i</a:t>
            </a:r>
            <a:r>
              <a:rPr lang="en-US" sz="1400" dirty="0" smtClean="0">
                <a:latin typeface="+mj-lt"/>
              </a:rPr>
              <a:t>++) {</a:t>
            </a:r>
          </a:p>
          <a:p>
            <a:r>
              <a:rPr lang="en-US" sz="1400" dirty="0" smtClean="0">
                <a:latin typeface="+mj-lt"/>
              </a:rPr>
              <a:t>		Y[</a:t>
            </a:r>
            <a:r>
              <a:rPr lang="en-US" sz="1400" dirty="0" err="1" smtClean="0">
                <a:latin typeface="+mj-lt"/>
              </a:rPr>
              <a:t>i</a:t>
            </a:r>
            <a:r>
              <a:rPr lang="en-US" sz="1400" dirty="0" smtClean="0">
                <a:latin typeface="+mj-lt"/>
              </a:rPr>
              <a:t>] = X[</a:t>
            </a:r>
            <a:r>
              <a:rPr lang="en-US" sz="1400" dirty="0" err="1" smtClean="0">
                <a:latin typeface="+mj-lt"/>
              </a:rPr>
              <a:t>i</a:t>
            </a:r>
            <a:r>
              <a:rPr lang="en-US" sz="1400" dirty="0" smtClean="0">
                <a:latin typeface="+mj-lt"/>
              </a:rPr>
              <a:t>];</a:t>
            </a:r>
          </a:p>
          <a:p>
            <a:r>
              <a:rPr lang="en-US" sz="1400" dirty="0" smtClean="0"/>
              <a:t>	}</a:t>
            </a:r>
            <a:endParaRPr lang="en-US" sz="1400" dirty="0" smtClean="0">
              <a:solidFill>
                <a:srgbClr val="C00000"/>
              </a:solidFill>
              <a:latin typeface="+mj-lt"/>
            </a:endParaRPr>
          </a:p>
          <a:p>
            <a:r>
              <a:rPr lang="en-US" sz="1400" dirty="0" smtClean="0">
                <a:latin typeface="+mj-lt"/>
              </a:rPr>
              <a:t>	return 0;</a:t>
            </a:r>
          </a:p>
          <a:p>
            <a:r>
              <a:rPr lang="en-US" sz="1400" dirty="0" smtClean="0">
                <a:latin typeface="+mj-lt"/>
              </a:rPr>
              <a:t>}</a:t>
            </a:r>
            <a:endParaRPr lang="en-US" sz="1400" dirty="0"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953000" y="4114800"/>
            <a:ext cx="3810000" cy="2286000"/>
          </a:xfrm>
          <a:prstGeom prst="rect">
            <a:avLst/>
          </a:prstGeom>
          <a:noFill/>
          <a:ln w="19050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29200" y="3776246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chemeClr val="accent4">
                    <a:lumMod val="75000"/>
                  </a:schemeClr>
                </a:solidFill>
              </a:rPr>
              <a:t>Example: Dynamic Memory Migration</a:t>
            </a:r>
            <a:endParaRPr lang="en-US" sz="16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Relaxed Memory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4572000" cy="54102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000" dirty="0" smtClean="0"/>
              <a:t>Inter-process/thread memory consistency can be expensive</a:t>
            </a:r>
          </a:p>
          <a:p>
            <a:pPr lvl="1">
              <a:lnSpc>
                <a:spcPct val="110000"/>
              </a:lnSpc>
            </a:pPr>
            <a:r>
              <a:rPr lang="en-US" sz="1600" dirty="0" smtClean="0"/>
              <a:t>Full memory barriers can take up several hundreds of cycles today for DRAM</a:t>
            </a:r>
          </a:p>
          <a:p>
            <a:pPr lvl="1">
              <a:lnSpc>
                <a:spcPct val="110000"/>
              </a:lnSpc>
            </a:pPr>
            <a:r>
              <a:rPr lang="en-US" sz="1600" dirty="0" smtClean="0"/>
              <a:t>With NVRAM or slower memory models, this can be much more expensive</a:t>
            </a:r>
          </a:p>
          <a:p>
            <a:pPr>
              <a:lnSpc>
                <a:spcPct val="110000"/>
              </a:lnSpc>
            </a:pPr>
            <a:r>
              <a:rPr lang="en-US" sz="2000" dirty="0" smtClean="0"/>
              <a:t>Compiler/hardware provide eventuality semantics (data written by another process will “eventually” be visible to me); what “eventually” means can be different for different architectures</a:t>
            </a:r>
          </a:p>
          <a:p>
            <a:pPr>
              <a:lnSpc>
                <a:spcPct val="110000"/>
              </a:lnSpc>
            </a:pPr>
            <a:r>
              <a:rPr lang="en-US" sz="2000" dirty="0" smtClean="0"/>
              <a:t>Are strict consistency semantics always critical?</a:t>
            </a:r>
          </a:p>
          <a:p>
            <a:pPr>
              <a:lnSpc>
                <a:spcPct val="110000"/>
              </a:lnSpc>
            </a:pPr>
            <a:r>
              <a:rPr lang="en-US" sz="2000" dirty="0" smtClean="0"/>
              <a:t>In what cases can we relax these semantics?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XStack PI Meeting (03/22/2013)</a:t>
            </a: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5029200" y="1295400"/>
            <a:ext cx="2286000" cy="1752600"/>
          </a:xfrm>
          <a:prstGeom prst="rect">
            <a:avLst/>
          </a:prstGeom>
          <a:noFill/>
          <a:ln w="19050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Thread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0: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aseline="0" dirty="0" smtClean="0">
                <a:latin typeface="+mj-lt"/>
              </a:rPr>
              <a:t>	X = 1;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	</a:t>
            </a:r>
            <a:r>
              <a:rPr lang="en-US" sz="1400" dirty="0" smtClean="0">
                <a:latin typeface="+mj-lt"/>
              </a:rPr>
              <a:t>flag = 1;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+mj-lt"/>
              </a:rPr>
              <a:t>Thread 1: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	while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(flag);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aseline="0" dirty="0" smtClean="0">
                <a:latin typeface="+mj-lt"/>
              </a:rPr>
              <a:t>	</a:t>
            </a:r>
            <a:r>
              <a:rPr lang="en-US" sz="1400" dirty="0" smtClean="0">
                <a:latin typeface="+mj-lt"/>
              </a:rPr>
              <a:t>Y = X;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rot="10800000">
            <a:off x="6705600" y="1828800"/>
            <a:ext cx="914400" cy="230188"/>
          </a:xfrm>
          <a:prstGeom prst="straightConnector1">
            <a:avLst/>
          </a:prstGeom>
          <a:noFill/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7620000" y="19050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</a:rPr>
              <a:t>Need memory barriers</a:t>
            </a:r>
            <a:endParaRPr lang="en-US" sz="1400" dirty="0">
              <a:latin typeface="+mj-lt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rot="10800000" flipV="1">
            <a:off x="7010400" y="2287588"/>
            <a:ext cx="609600" cy="303212"/>
          </a:xfrm>
          <a:prstGeom prst="straightConnector1">
            <a:avLst/>
          </a:prstGeom>
          <a:noFill/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Heterogeneous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762000"/>
            <a:ext cx="5105400" cy="5791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800" b="1" i="1" dirty="0" smtClean="0"/>
              <a:t>Core problem being addressed:</a:t>
            </a:r>
          </a:p>
          <a:p>
            <a:pPr lvl="1">
              <a:lnSpc>
                <a:spcPct val="100000"/>
              </a:lnSpc>
            </a:pPr>
            <a:r>
              <a:rPr lang="en-US" sz="1600" dirty="0" smtClean="0"/>
              <a:t>Heterogeneous memory is inevitable – all upcoming supercomputers use this in some way or another</a:t>
            </a:r>
          </a:p>
          <a:p>
            <a:pPr lvl="1">
              <a:lnSpc>
                <a:spcPct val="100000"/>
              </a:lnSpc>
            </a:pPr>
            <a:r>
              <a:rPr lang="en-US" sz="1600" b="1" i="1" dirty="0" smtClean="0">
                <a:solidFill>
                  <a:srgbClr val="C00000"/>
                </a:solidFill>
              </a:rPr>
              <a:t>Applications need to make the leap from using legacy main memory to richer memory domains such as NVRAM, scratchpad memory, accelerator memory, etc.</a:t>
            </a:r>
            <a:endParaRPr lang="en-US" sz="1600" dirty="0" smtClean="0"/>
          </a:p>
          <a:p>
            <a:pPr>
              <a:lnSpc>
                <a:spcPct val="100000"/>
              </a:lnSpc>
            </a:pPr>
            <a:r>
              <a:rPr lang="en-US" sz="1800" b="1" i="1" dirty="0" smtClean="0"/>
              <a:t>Abstract architectural model:</a:t>
            </a:r>
          </a:p>
          <a:p>
            <a:pPr lvl="1">
              <a:lnSpc>
                <a:spcPct val="100000"/>
              </a:lnSpc>
            </a:pPr>
            <a:r>
              <a:rPr lang="en-US" sz="1600" dirty="0" smtClean="0"/>
              <a:t>Our view of the system architecture focuses on utilizing different memory systems as directly accessible regions</a:t>
            </a:r>
          </a:p>
          <a:p>
            <a:pPr>
              <a:lnSpc>
                <a:spcPct val="100000"/>
              </a:lnSpc>
            </a:pPr>
            <a:r>
              <a:rPr lang="en-US" sz="1800" b="1" i="1" dirty="0" smtClean="0"/>
              <a:t>Goals:</a:t>
            </a:r>
          </a:p>
          <a:p>
            <a:pPr lvl="1">
              <a:lnSpc>
                <a:spcPct val="100000"/>
              </a:lnSpc>
            </a:pPr>
            <a:r>
              <a:rPr lang="en-US" sz="1600" b="1" i="1" dirty="0" smtClean="0">
                <a:solidFill>
                  <a:srgbClr val="C00000"/>
                </a:solidFill>
              </a:rPr>
              <a:t>Each memory has semantic differences that need to be addressed; we want to provide fundamental models for interacting with such memory</a:t>
            </a:r>
          </a:p>
          <a:p>
            <a:pPr lvl="2">
              <a:lnSpc>
                <a:spcPct val="100000"/>
              </a:lnSpc>
            </a:pPr>
            <a:r>
              <a:rPr lang="en-US" sz="1400" dirty="0" smtClean="0"/>
              <a:t>Efficient end-to-end data motion from any memory to any memory (possibly across coherence domains)</a:t>
            </a:r>
          </a:p>
          <a:p>
            <a:pPr lvl="2">
              <a:lnSpc>
                <a:spcPct val="100000"/>
              </a:lnSpc>
            </a:pPr>
            <a:r>
              <a:rPr lang="en-US" sz="1400" dirty="0" smtClean="0"/>
              <a:t>Moderated load/store accesses to memory (where applicable)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XStack PI Meeting (03/22/2013)</a:t>
            </a: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1524000" y="1371600"/>
            <a:ext cx="6858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Cache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1295400" y="914400"/>
            <a:ext cx="1143000" cy="3810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Core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066800" y="1752600"/>
            <a:ext cx="1600200" cy="304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Main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Memory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85800" y="2133600"/>
            <a:ext cx="2362200" cy="304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NVRAM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04800" y="2514600"/>
            <a:ext cx="3124200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Disk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0" y="2895600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C00000"/>
                </a:solidFill>
              </a:rPr>
              <a:t>Hierarchical Memory View</a:t>
            </a:r>
            <a:endParaRPr lang="en-US" sz="1600" b="1" i="1" dirty="0">
              <a:solidFill>
                <a:srgbClr val="C00000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81000" y="4267200"/>
            <a:ext cx="1143000" cy="3810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Core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1676400" y="3581400"/>
            <a:ext cx="18288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Scratchpad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Memory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676400" y="3962400"/>
            <a:ext cx="1828800" cy="304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Main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Memory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676400" y="4724400"/>
            <a:ext cx="1828800" cy="304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NVRAM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676400" y="4343400"/>
            <a:ext cx="1828800" cy="304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Less Reliable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Memory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676400" y="51054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Calibri" pitchFamily="34" charset="0"/>
              </a:rPr>
              <a:t>Accelerator Memory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2400" y="6062246"/>
            <a:ext cx="411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C00000"/>
                </a:solidFill>
              </a:rPr>
              <a:t>Heterogeneous Memory as First-class Citizens</a:t>
            </a:r>
            <a:endParaRPr lang="en-US" sz="1600" b="1" i="1" dirty="0">
              <a:solidFill>
                <a:srgbClr val="C00000"/>
              </a:solidFill>
            </a:endParaRPr>
          </a:p>
        </p:txBody>
      </p:sp>
      <p:cxnSp>
        <p:nvCxnSpPr>
          <p:cNvPr id="20" name="Straight Arrow Connector 19"/>
          <p:cNvCxnSpPr>
            <a:stCxn id="12" idx="7"/>
            <a:endCxn id="13" idx="1"/>
          </p:cNvCxnSpPr>
          <p:nvPr/>
        </p:nvCxnSpPr>
        <p:spPr bwMode="auto">
          <a:xfrm rot="5400000" flipH="1" flipV="1">
            <a:off x="1221907" y="3868504"/>
            <a:ext cx="589196" cy="319789"/>
          </a:xfrm>
          <a:prstGeom prst="straightConnector1">
            <a:avLst/>
          </a:prstGeom>
          <a:noFill/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12" idx="7"/>
            <a:endCxn id="14" idx="1"/>
          </p:cNvCxnSpPr>
          <p:nvPr/>
        </p:nvCxnSpPr>
        <p:spPr bwMode="auto">
          <a:xfrm rot="5400000" flipH="1" flipV="1">
            <a:off x="1412407" y="4059004"/>
            <a:ext cx="208196" cy="319789"/>
          </a:xfrm>
          <a:prstGeom prst="straightConnector1">
            <a:avLst/>
          </a:prstGeom>
          <a:noFill/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12" idx="6"/>
            <a:endCxn id="16" idx="1"/>
          </p:cNvCxnSpPr>
          <p:nvPr/>
        </p:nvCxnSpPr>
        <p:spPr bwMode="auto">
          <a:xfrm>
            <a:off x="1524000" y="4457700"/>
            <a:ext cx="152400" cy="38100"/>
          </a:xfrm>
          <a:prstGeom prst="straightConnector1">
            <a:avLst/>
          </a:prstGeom>
          <a:noFill/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2" idx="5"/>
            <a:endCxn id="15" idx="1"/>
          </p:cNvCxnSpPr>
          <p:nvPr/>
        </p:nvCxnSpPr>
        <p:spPr bwMode="auto">
          <a:xfrm rot="16200000" flipH="1">
            <a:off x="1374307" y="4574707"/>
            <a:ext cx="284396" cy="319789"/>
          </a:xfrm>
          <a:prstGeom prst="straightConnector1">
            <a:avLst/>
          </a:prstGeom>
          <a:noFill/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12" idx="5"/>
            <a:endCxn id="17" idx="1"/>
          </p:cNvCxnSpPr>
          <p:nvPr/>
        </p:nvCxnSpPr>
        <p:spPr bwMode="auto">
          <a:xfrm rot="16200000" flipH="1">
            <a:off x="1183807" y="4765207"/>
            <a:ext cx="665396" cy="319789"/>
          </a:xfrm>
          <a:prstGeom prst="straightConnector1">
            <a:avLst/>
          </a:prstGeom>
          <a:noFill/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Rectangle 32"/>
          <p:cNvSpPr/>
          <p:nvPr/>
        </p:nvSpPr>
        <p:spPr bwMode="auto">
          <a:xfrm>
            <a:off x="1676400" y="5486400"/>
            <a:ext cx="18288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Calibri" pitchFamily="34" charset="0"/>
              </a:rPr>
              <a:t>Compute-capable Memory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Memory heterogeneity is becoming increasingly common</a:t>
            </a:r>
          </a:p>
          <a:p>
            <a:pPr lvl="1"/>
            <a:r>
              <a:rPr lang="en-US" dirty="0" smtClean="0"/>
              <a:t>Different memories have different characteristics</a:t>
            </a:r>
          </a:p>
          <a:p>
            <a:r>
              <a:rPr lang="en-US" dirty="0" smtClean="0"/>
              <a:t>Applications have already started investigating approaches to utilize these different memory regions</a:t>
            </a:r>
          </a:p>
          <a:p>
            <a:r>
              <a:rPr lang="en-US" dirty="0" smtClean="0"/>
              <a:t>Programming environments, however, have traditionally treated main memory as a special entity for data placement and data movement</a:t>
            </a:r>
          </a:p>
          <a:p>
            <a:r>
              <a:rPr lang="en-US" dirty="0" smtClean="0"/>
              <a:t>This can no longer be true – each memory architecture comes with its own set of capabilities and constraints – allowing applications to utilize each one of them as first-class citizens is critical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XStack PI Meeting (03/22/2013)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Relevant Publications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sz="1200" smtClean="0"/>
              <a:t>Ashwin M. Aji, Lokendra S. Panwar, Wu-chun Feng, Pavan Balaji, James S. Dinan, Rajeev S. Thakur, Feng Ji, Xiaosong Ma, Milind Chabbi, Karthik Murthy, John Mellor-Crummey and Keith R</a:t>
            </a:r>
            <a:r>
              <a:rPr lang="en-US" sz="1200" smtClean="0"/>
              <a:t>. </a:t>
            </a:r>
            <a:r>
              <a:rPr lang="en-US" sz="1200" smtClean="0"/>
              <a:t>Bisset.  “MPI-ACC: GPU-Integrated MPI for Scientific Applications.”  (under preparation for IEEE Transactions on Parallel and Distributed Systems (TPDS))</a:t>
            </a:r>
          </a:p>
          <a:p>
            <a:r>
              <a:rPr lang="en-US" sz="1200" smtClean="0"/>
              <a:t>John </a:t>
            </a:r>
            <a:r>
              <a:rPr lang="en-US" sz="1200" dirty="0" smtClean="0"/>
              <a:t>Jenkins, </a:t>
            </a:r>
            <a:r>
              <a:rPr lang="en-US" sz="1200" dirty="0" err="1" smtClean="0"/>
              <a:t>Pavan</a:t>
            </a:r>
            <a:r>
              <a:rPr lang="en-US" sz="1200" dirty="0" smtClean="0"/>
              <a:t> </a:t>
            </a:r>
            <a:r>
              <a:rPr lang="en-US" sz="1200" dirty="0" err="1" smtClean="0"/>
              <a:t>Balaji</a:t>
            </a:r>
            <a:r>
              <a:rPr lang="en-US" sz="1200" dirty="0" smtClean="0"/>
              <a:t>, James S. </a:t>
            </a:r>
            <a:r>
              <a:rPr lang="en-US" sz="1200" smtClean="0"/>
              <a:t>Dinan, Nagiza F. Samatova, and Rajeev S. Thakur.  “MPI Derived Datatypes Processing on Noncontiguous </a:t>
            </a:r>
            <a:r>
              <a:rPr lang="en-US" sz="1200" smtClean="0"/>
              <a:t>GPU-resident </a:t>
            </a:r>
            <a:r>
              <a:rPr lang="en-US" sz="1200" smtClean="0"/>
              <a:t>Data.”  (under preparation for IEEE Transactions on Parallel and Distributed Systems (TPDS))</a:t>
            </a:r>
            <a:endParaRPr lang="en-US" sz="1200" smtClean="0"/>
          </a:p>
          <a:p>
            <a:r>
              <a:rPr lang="en-US" sz="1200" dirty="0" err="1" smtClean="0"/>
              <a:t>Ashwin</a:t>
            </a:r>
            <a:r>
              <a:rPr lang="en-US" sz="1200" dirty="0" smtClean="0"/>
              <a:t> M. </a:t>
            </a:r>
            <a:r>
              <a:rPr lang="en-US" sz="1200" dirty="0" err="1" smtClean="0"/>
              <a:t>Aji</a:t>
            </a:r>
            <a:r>
              <a:rPr lang="en-US" sz="1200" dirty="0" smtClean="0"/>
              <a:t>, </a:t>
            </a:r>
            <a:r>
              <a:rPr lang="en-US" sz="1200" dirty="0" err="1" smtClean="0"/>
              <a:t>Lokendra</a:t>
            </a:r>
            <a:r>
              <a:rPr lang="en-US" sz="1200" dirty="0" smtClean="0"/>
              <a:t> S. </a:t>
            </a:r>
            <a:r>
              <a:rPr lang="en-US" sz="1200" dirty="0" err="1" smtClean="0"/>
              <a:t>Panwar</a:t>
            </a:r>
            <a:r>
              <a:rPr lang="en-US" sz="1200" dirty="0" smtClean="0"/>
              <a:t>, Wu-</a:t>
            </a:r>
            <a:r>
              <a:rPr lang="en-US" sz="1200" dirty="0" err="1" smtClean="0"/>
              <a:t>chun</a:t>
            </a:r>
            <a:r>
              <a:rPr lang="en-US" sz="1200" dirty="0" smtClean="0"/>
              <a:t> </a:t>
            </a:r>
            <a:r>
              <a:rPr lang="en-US" sz="1200" dirty="0" err="1" smtClean="0"/>
              <a:t>Feng</a:t>
            </a:r>
            <a:r>
              <a:rPr lang="en-US" sz="1200" dirty="0" smtClean="0"/>
              <a:t>, </a:t>
            </a:r>
            <a:r>
              <a:rPr lang="en-US" sz="1200" dirty="0" err="1" smtClean="0"/>
              <a:t>Pavan</a:t>
            </a:r>
            <a:r>
              <a:rPr lang="en-US" sz="1200" dirty="0" smtClean="0"/>
              <a:t> </a:t>
            </a:r>
            <a:r>
              <a:rPr lang="en-US" sz="1200" dirty="0" err="1" smtClean="0"/>
              <a:t>Balaji</a:t>
            </a:r>
            <a:r>
              <a:rPr lang="en-US" sz="1200" dirty="0" smtClean="0"/>
              <a:t>, James S. </a:t>
            </a:r>
            <a:r>
              <a:rPr lang="en-US" sz="1200" dirty="0" err="1" smtClean="0"/>
              <a:t>Dinan</a:t>
            </a:r>
            <a:r>
              <a:rPr lang="en-US" sz="1200" dirty="0" smtClean="0"/>
              <a:t>, Rajeev S. </a:t>
            </a:r>
            <a:r>
              <a:rPr lang="en-US" sz="1200" dirty="0" err="1" smtClean="0"/>
              <a:t>Thakur</a:t>
            </a:r>
            <a:r>
              <a:rPr lang="en-US" sz="1200" dirty="0" smtClean="0"/>
              <a:t>, </a:t>
            </a:r>
            <a:r>
              <a:rPr lang="en-US" sz="1200" dirty="0" err="1" smtClean="0"/>
              <a:t>Feng</a:t>
            </a:r>
            <a:r>
              <a:rPr lang="en-US" sz="1200" dirty="0" smtClean="0"/>
              <a:t> </a:t>
            </a:r>
            <a:r>
              <a:rPr lang="en-US" sz="1200" dirty="0" err="1" smtClean="0"/>
              <a:t>Ji</a:t>
            </a:r>
            <a:r>
              <a:rPr lang="en-US" sz="1200" dirty="0" smtClean="0"/>
              <a:t>, </a:t>
            </a:r>
            <a:r>
              <a:rPr lang="en-US" sz="1200" dirty="0" err="1" smtClean="0"/>
              <a:t>Xiaosong</a:t>
            </a:r>
            <a:r>
              <a:rPr lang="en-US" sz="1200" dirty="0" smtClean="0"/>
              <a:t> Ma, </a:t>
            </a:r>
            <a:r>
              <a:rPr lang="en-US" sz="1200" dirty="0" err="1" smtClean="0"/>
              <a:t>Milind</a:t>
            </a:r>
            <a:r>
              <a:rPr lang="en-US" sz="1200" dirty="0" smtClean="0"/>
              <a:t> </a:t>
            </a:r>
            <a:r>
              <a:rPr lang="en-US" sz="1200" dirty="0" err="1" smtClean="0"/>
              <a:t>Chabbi</a:t>
            </a:r>
            <a:r>
              <a:rPr lang="en-US" sz="1200" dirty="0" smtClean="0"/>
              <a:t>, </a:t>
            </a:r>
            <a:r>
              <a:rPr lang="en-US" sz="1200" dirty="0" err="1" smtClean="0"/>
              <a:t>Karthik</a:t>
            </a:r>
            <a:r>
              <a:rPr lang="en-US" sz="1200" dirty="0" smtClean="0"/>
              <a:t> Murthy, John Mellor-</a:t>
            </a:r>
            <a:r>
              <a:rPr lang="en-US" sz="1200" dirty="0" err="1" smtClean="0"/>
              <a:t>Crummey</a:t>
            </a:r>
            <a:r>
              <a:rPr lang="en-US" sz="1200" dirty="0" smtClean="0"/>
              <a:t> and Keith R. </a:t>
            </a:r>
            <a:r>
              <a:rPr lang="en-US" sz="1200" dirty="0" err="1" smtClean="0"/>
              <a:t>Bisset</a:t>
            </a:r>
            <a:r>
              <a:rPr lang="en-US" sz="1200" dirty="0" smtClean="0"/>
              <a:t>.  “On the Efficacy of GPU-Integrated MPI for Scientific Applications.”  ACM International Symposium on High-Performance Parallel and Distributed Computing (HPDC).  June 17-21, 2013, New York, New York</a:t>
            </a:r>
          </a:p>
          <a:p>
            <a:r>
              <a:rPr lang="en-US" sz="1200" dirty="0" err="1" smtClean="0"/>
              <a:t>Ashwin</a:t>
            </a:r>
            <a:r>
              <a:rPr lang="en-US" sz="1200" dirty="0" smtClean="0"/>
              <a:t> </a:t>
            </a:r>
            <a:r>
              <a:rPr lang="en-US" sz="1200" dirty="0" smtClean="0"/>
              <a:t>M. </a:t>
            </a:r>
            <a:r>
              <a:rPr lang="en-US" sz="1200" dirty="0" err="1" smtClean="0"/>
              <a:t>Aji</a:t>
            </a:r>
            <a:r>
              <a:rPr lang="en-US" sz="1200" dirty="0" smtClean="0"/>
              <a:t>, </a:t>
            </a:r>
            <a:r>
              <a:rPr lang="en-US" sz="1200" dirty="0" err="1" smtClean="0"/>
              <a:t>Pavan</a:t>
            </a:r>
            <a:r>
              <a:rPr lang="en-US" sz="1200" dirty="0" smtClean="0"/>
              <a:t> </a:t>
            </a:r>
            <a:r>
              <a:rPr lang="en-US" sz="1200" dirty="0" err="1" smtClean="0"/>
              <a:t>Balaji</a:t>
            </a:r>
            <a:r>
              <a:rPr lang="en-US" sz="1200" dirty="0" smtClean="0"/>
              <a:t>, James S. </a:t>
            </a:r>
            <a:r>
              <a:rPr lang="en-US" sz="1200" dirty="0" err="1" smtClean="0"/>
              <a:t>Dinan</a:t>
            </a:r>
            <a:r>
              <a:rPr lang="en-US" sz="1200" dirty="0" smtClean="0"/>
              <a:t>, Wu-</a:t>
            </a:r>
            <a:r>
              <a:rPr lang="en-US" sz="1200" dirty="0" err="1" smtClean="0"/>
              <a:t>chun</a:t>
            </a:r>
            <a:r>
              <a:rPr lang="en-US" sz="1200" dirty="0" smtClean="0"/>
              <a:t> </a:t>
            </a:r>
            <a:r>
              <a:rPr lang="en-US" sz="1200" dirty="0" err="1" smtClean="0"/>
              <a:t>Feng</a:t>
            </a:r>
            <a:r>
              <a:rPr lang="en-US" sz="1200" dirty="0" smtClean="0"/>
              <a:t> and Rajeev S. </a:t>
            </a:r>
            <a:r>
              <a:rPr lang="en-US" sz="1200" dirty="0" err="1" smtClean="0"/>
              <a:t>Thakur</a:t>
            </a:r>
            <a:r>
              <a:rPr lang="en-US" sz="1200" dirty="0" smtClean="0"/>
              <a:t>. </a:t>
            </a:r>
            <a:r>
              <a:rPr lang="en-US" sz="1200" dirty="0" smtClean="0"/>
              <a:t> “Synchronization </a:t>
            </a:r>
            <a:r>
              <a:rPr lang="en-US" sz="1200" dirty="0" smtClean="0"/>
              <a:t>and Ordering Semantics in Hybrid MPI+GPU Programming</a:t>
            </a:r>
            <a:r>
              <a:rPr lang="en-US" sz="1200" dirty="0" smtClean="0"/>
              <a:t>.”  </a:t>
            </a:r>
            <a:r>
              <a:rPr lang="en-US" sz="1200" dirty="0" smtClean="0"/>
              <a:t>Workshop on Accelerators and Hybrid </a:t>
            </a:r>
            <a:r>
              <a:rPr lang="en-US" sz="1200" dirty="0" err="1" smtClean="0"/>
              <a:t>Exascale</a:t>
            </a:r>
            <a:r>
              <a:rPr lang="en-US" sz="1200" dirty="0" smtClean="0"/>
              <a:t> Systems (</a:t>
            </a:r>
            <a:r>
              <a:rPr lang="en-US" sz="1200" dirty="0" err="1" smtClean="0"/>
              <a:t>AsHES</a:t>
            </a:r>
            <a:r>
              <a:rPr lang="en-US" sz="1200" dirty="0" smtClean="0"/>
              <a:t>); held in conjunction with the IEEE International Parallel and Distributed Processing Symposium (IPDPS). May 20th, 2013, Boston, Massachusetts</a:t>
            </a:r>
          </a:p>
          <a:p>
            <a:r>
              <a:rPr lang="en-US" sz="1200" dirty="0" smtClean="0"/>
              <a:t>John Jenkins, James S. </a:t>
            </a:r>
            <a:r>
              <a:rPr lang="en-US" sz="1200" dirty="0" err="1" smtClean="0"/>
              <a:t>Dinan</a:t>
            </a:r>
            <a:r>
              <a:rPr lang="en-US" sz="1200" dirty="0" smtClean="0"/>
              <a:t>, </a:t>
            </a:r>
            <a:r>
              <a:rPr lang="en-US" sz="1200" dirty="0" err="1" smtClean="0"/>
              <a:t>Pavan</a:t>
            </a:r>
            <a:r>
              <a:rPr lang="en-US" sz="1200" dirty="0" smtClean="0"/>
              <a:t> </a:t>
            </a:r>
            <a:r>
              <a:rPr lang="en-US" sz="1200" dirty="0" err="1" smtClean="0"/>
              <a:t>Balaji</a:t>
            </a:r>
            <a:r>
              <a:rPr lang="en-US" sz="1200" dirty="0" smtClean="0"/>
              <a:t>, </a:t>
            </a:r>
            <a:r>
              <a:rPr lang="en-US" sz="1200" dirty="0" err="1" smtClean="0"/>
              <a:t>Nagiza</a:t>
            </a:r>
            <a:r>
              <a:rPr lang="en-US" sz="1200" dirty="0" smtClean="0"/>
              <a:t> F. </a:t>
            </a:r>
            <a:r>
              <a:rPr lang="en-US" sz="1200" dirty="0" err="1" smtClean="0"/>
              <a:t>Samatova</a:t>
            </a:r>
            <a:r>
              <a:rPr lang="en-US" sz="1200" dirty="0" smtClean="0"/>
              <a:t> and Rajeev S. </a:t>
            </a:r>
            <a:r>
              <a:rPr lang="en-US" sz="1200" dirty="0" err="1" smtClean="0"/>
              <a:t>Thakur</a:t>
            </a:r>
            <a:r>
              <a:rPr lang="en-US" sz="1200" dirty="0" smtClean="0"/>
              <a:t>. </a:t>
            </a:r>
            <a:r>
              <a:rPr lang="en-US" sz="1200" dirty="0" smtClean="0"/>
              <a:t> “Enabling </a:t>
            </a:r>
            <a:r>
              <a:rPr lang="en-US" sz="1200" dirty="0" smtClean="0"/>
              <a:t>Fast, Noncontiguous GPU Data Movement in Hybrid MPI+GPU Environments</a:t>
            </a:r>
            <a:r>
              <a:rPr lang="en-US" sz="1200" dirty="0" smtClean="0"/>
              <a:t>.”  </a:t>
            </a:r>
            <a:r>
              <a:rPr lang="en-US" sz="1200" dirty="0" smtClean="0"/>
              <a:t>IEEE International Conference on Cluster Computing (Cluster). Sep. </a:t>
            </a:r>
            <a:r>
              <a:rPr lang="en-US" sz="1200" dirty="0" smtClean="0"/>
              <a:t>28-30</a:t>
            </a:r>
            <a:r>
              <a:rPr lang="en-US" sz="1200" dirty="0" smtClean="0"/>
              <a:t>, 2012, Beijing, </a:t>
            </a:r>
            <a:r>
              <a:rPr lang="en-US" sz="1200" dirty="0" smtClean="0"/>
              <a:t>China</a:t>
            </a:r>
          </a:p>
          <a:p>
            <a:r>
              <a:rPr lang="en-US" sz="1200" dirty="0" err="1" smtClean="0"/>
              <a:t>Feng</a:t>
            </a:r>
            <a:r>
              <a:rPr lang="en-US" sz="1200" dirty="0" smtClean="0"/>
              <a:t> </a:t>
            </a:r>
            <a:r>
              <a:rPr lang="en-US" sz="1200" dirty="0" err="1" smtClean="0"/>
              <a:t>Ji</a:t>
            </a:r>
            <a:r>
              <a:rPr lang="en-US" sz="1200" dirty="0" smtClean="0"/>
              <a:t>, </a:t>
            </a:r>
            <a:r>
              <a:rPr lang="en-US" sz="1200" dirty="0" err="1" smtClean="0"/>
              <a:t>Ashwin</a:t>
            </a:r>
            <a:r>
              <a:rPr lang="en-US" sz="1200" dirty="0" smtClean="0"/>
              <a:t> M. </a:t>
            </a:r>
            <a:r>
              <a:rPr lang="en-US" sz="1200" dirty="0" err="1" smtClean="0"/>
              <a:t>Aji</a:t>
            </a:r>
            <a:r>
              <a:rPr lang="en-US" sz="1200" dirty="0" smtClean="0"/>
              <a:t>, James S. </a:t>
            </a:r>
            <a:r>
              <a:rPr lang="en-US" sz="1200" dirty="0" err="1" smtClean="0"/>
              <a:t>Dinan</a:t>
            </a:r>
            <a:r>
              <a:rPr lang="en-US" sz="1200" dirty="0" smtClean="0"/>
              <a:t>, Darius T. </a:t>
            </a:r>
            <a:r>
              <a:rPr lang="en-US" sz="1200" dirty="0" err="1" smtClean="0"/>
              <a:t>Buntinas</a:t>
            </a:r>
            <a:r>
              <a:rPr lang="en-US" sz="1200" dirty="0" smtClean="0"/>
              <a:t>, </a:t>
            </a:r>
            <a:r>
              <a:rPr lang="en-US" sz="1200" dirty="0" err="1" smtClean="0"/>
              <a:t>Pavan</a:t>
            </a:r>
            <a:r>
              <a:rPr lang="en-US" sz="1200" dirty="0" smtClean="0"/>
              <a:t> </a:t>
            </a:r>
            <a:r>
              <a:rPr lang="en-US" sz="1200" dirty="0" err="1" smtClean="0"/>
              <a:t>Balaji</a:t>
            </a:r>
            <a:r>
              <a:rPr lang="en-US" sz="1200" dirty="0" smtClean="0"/>
              <a:t>, Rajeev S. </a:t>
            </a:r>
            <a:r>
              <a:rPr lang="en-US" sz="1200" dirty="0" err="1" smtClean="0"/>
              <a:t>Thakur</a:t>
            </a:r>
            <a:r>
              <a:rPr lang="en-US" sz="1200" dirty="0" smtClean="0"/>
              <a:t>, Wu-</a:t>
            </a:r>
            <a:r>
              <a:rPr lang="en-US" sz="1200" dirty="0" err="1" smtClean="0"/>
              <a:t>chun</a:t>
            </a:r>
            <a:r>
              <a:rPr lang="en-US" sz="1200" dirty="0" smtClean="0"/>
              <a:t> </a:t>
            </a:r>
            <a:r>
              <a:rPr lang="en-US" sz="1200" dirty="0" err="1" smtClean="0"/>
              <a:t>Feng</a:t>
            </a:r>
            <a:r>
              <a:rPr lang="en-US" sz="1200" dirty="0" smtClean="0"/>
              <a:t> and </a:t>
            </a:r>
            <a:r>
              <a:rPr lang="en-US" sz="1200" dirty="0" err="1" smtClean="0"/>
              <a:t>Xiaosong</a:t>
            </a:r>
            <a:r>
              <a:rPr lang="en-US" sz="1200" dirty="0" smtClean="0"/>
              <a:t> Ma. </a:t>
            </a:r>
            <a:r>
              <a:rPr lang="en-US" sz="1200" dirty="0" smtClean="0"/>
              <a:t> “DMA-Assisted</a:t>
            </a:r>
            <a:r>
              <a:rPr lang="en-US" sz="1200" dirty="0" smtClean="0"/>
              <a:t>, </a:t>
            </a:r>
            <a:r>
              <a:rPr lang="en-US" sz="1200" dirty="0" err="1" smtClean="0"/>
              <a:t>Intranode</a:t>
            </a:r>
            <a:r>
              <a:rPr lang="en-US" sz="1200" dirty="0" smtClean="0"/>
              <a:t> Communication in GPU Accelerated Systems</a:t>
            </a:r>
            <a:r>
              <a:rPr lang="en-US" sz="1200" dirty="0" smtClean="0"/>
              <a:t>.”  </a:t>
            </a:r>
            <a:r>
              <a:rPr lang="en-US" sz="1200" dirty="0" smtClean="0"/>
              <a:t>IEEE International Conference on High Performance Computing and Communications (HPCC). June </a:t>
            </a:r>
            <a:r>
              <a:rPr lang="en-US" sz="1200" dirty="0" smtClean="0"/>
              <a:t>25-27</a:t>
            </a:r>
            <a:r>
              <a:rPr lang="en-US" sz="1200" dirty="0" smtClean="0"/>
              <a:t>, 2012, Liverpool, </a:t>
            </a:r>
            <a:r>
              <a:rPr lang="en-US" sz="1200" dirty="0" smtClean="0"/>
              <a:t>UK</a:t>
            </a:r>
          </a:p>
          <a:p>
            <a:r>
              <a:rPr lang="en-US" sz="1200" dirty="0" err="1" smtClean="0"/>
              <a:t>Ashwin</a:t>
            </a:r>
            <a:r>
              <a:rPr lang="en-US" sz="1200" dirty="0" smtClean="0"/>
              <a:t> M. </a:t>
            </a:r>
            <a:r>
              <a:rPr lang="en-US" sz="1200" dirty="0" err="1" smtClean="0"/>
              <a:t>Aji</a:t>
            </a:r>
            <a:r>
              <a:rPr lang="en-US" sz="1200" dirty="0" smtClean="0"/>
              <a:t>, James S. </a:t>
            </a:r>
            <a:r>
              <a:rPr lang="en-US" sz="1200" dirty="0" err="1" smtClean="0"/>
              <a:t>Dinan</a:t>
            </a:r>
            <a:r>
              <a:rPr lang="en-US" sz="1200" dirty="0" smtClean="0"/>
              <a:t>, Darius T. </a:t>
            </a:r>
            <a:r>
              <a:rPr lang="en-US" sz="1200" dirty="0" err="1" smtClean="0"/>
              <a:t>Buntinas</a:t>
            </a:r>
            <a:r>
              <a:rPr lang="en-US" sz="1200" dirty="0" smtClean="0"/>
              <a:t>, </a:t>
            </a:r>
            <a:r>
              <a:rPr lang="en-US" sz="1200" dirty="0" err="1" smtClean="0"/>
              <a:t>Pavan</a:t>
            </a:r>
            <a:r>
              <a:rPr lang="en-US" sz="1200" dirty="0" smtClean="0"/>
              <a:t> </a:t>
            </a:r>
            <a:r>
              <a:rPr lang="en-US" sz="1200" dirty="0" err="1" smtClean="0"/>
              <a:t>Balaji</a:t>
            </a:r>
            <a:r>
              <a:rPr lang="en-US" sz="1200" dirty="0" smtClean="0"/>
              <a:t>, Wu-</a:t>
            </a:r>
            <a:r>
              <a:rPr lang="en-US" sz="1200" dirty="0" err="1" smtClean="0"/>
              <a:t>chun</a:t>
            </a:r>
            <a:r>
              <a:rPr lang="en-US" sz="1200" dirty="0" smtClean="0"/>
              <a:t> </a:t>
            </a:r>
            <a:r>
              <a:rPr lang="en-US" sz="1200" dirty="0" err="1" smtClean="0"/>
              <a:t>Feng</a:t>
            </a:r>
            <a:r>
              <a:rPr lang="en-US" sz="1200" dirty="0" smtClean="0"/>
              <a:t>, Keith R. </a:t>
            </a:r>
            <a:r>
              <a:rPr lang="en-US" sz="1200" dirty="0" err="1" smtClean="0"/>
              <a:t>Bisset</a:t>
            </a:r>
            <a:r>
              <a:rPr lang="en-US" sz="1200" dirty="0" smtClean="0"/>
              <a:t> and Rajeev S. </a:t>
            </a:r>
            <a:r>
              <a:rPr lang="en-US" sz="1200" dirty="0" err="1" smtClean="0"/>
              <a:t>Thakur</a:t>
            </a:r>
            <a:r>
              <a:rPr lang="en-US" sz="1200" dirty="0" smtClean="0"/>
              <a:t>. </a:t>
            </a:r>
            <a:r>
              <a:rPr lang="en-US" sz="1200" dirty="0" smtClean="0"/>
              <a:t> “MPI-ACC</a:t>
            </a:r>
            <a:r>
              <a:rPr lang="en-US" sz="1200" dirty="0" smtClean="0"/>
              <a:t>: An Integrated and Extensible Approach to Data Movement in Accelerator-Based Systems</a:t>
            </a:r>
            <a:r>
              <a:rPr lang="en-US" sz="1200" dirty="0" smtClean="0"/>
              <a:t>.”  </a:t>
            </a:r>
            <a:r>
              <a:rPr lang="en-US" sz="1200" dirty="0" smtClean="0"/>
              <a:t>IEEE International Conference on High Performance Computing and Communications (HPCC). June </a:t>
            </a:r>
            <a:r>
              <a:rPr lang="en-US" sz="1200" dirty="0" smtClean="0"/>
              <a:t>25-27</a:t>
            </a:r>
            <a:r>
              <a:rPr lang="en-US" sz="1200" dirty="0" smtClean="0"/>
              <a:t>, 2012, Liverpool, </a:t>
            </a:r>
            <a:r>
              <a:rPr lang="en-US" sz="1200" dirty="0" smtClean="0"/>
              <a:t>UK</a:t>
            </a:r>
          </a:p>
          <a:p>
            <a:r>
              <a:rPr lang="en-US" sz="1200" dirty="0" err="1" smtClean="0"/>
              <a:t>Feng</a:t>
            </a:r>
            <a:r>
              <a:rPr lang="en-US" sz="1200" dirty="0" smtClean="0"/>
              <a:t> </a:t>
            </a:r>
            <a:r>
              <a:rPr lang="en-US" sz="1200" dirty="0" err="1" smtClean="0"/>
              <a:t>Ji</a:t>
            </a:r>
            <a:r>
              <a:rPr lang="en-US" sz="1200" dirty="0" smtClean="0"/>
              <a:t>, James S. </a:t>
            </a:r>
            <a:r>
              <a:rPr lang="en-US" sz="1200" dirty="0" err="1" smtClean="0"/>
              <a:t>Dinan</a:t>
            </a:r>
            <a:r>
              <a:rPr lang="en-US" sz="1200" dirty="0" smtClean="0"/>
              <a:t>, Darius T. </a:t>
            </a:r>
            <a:r>
              <a:rPr lang="en-US" sz="1200" dirty="0" err="1" smtClean="0"/>
              <a:t>Buntinas</a:t>
            </a:r>
            <a:r>
              <a:rPr lang="en-US" sz="1200" dirty="0" smtClean="0"/>
              <a:t>, </a:t>
            </a:r>
            <a:r>
              <a:rPr lang="en-US" sz="1200" dirty="0" err="1" smtClean="0"/>
              <a:t>Pavan</a:t>
            </a:r>
            <a:r>
              <a:rPr lang="en-US" sz="1200" dirty="0" smtClean="0"/>
              <a:t> </a:t>
            </a:r>
            <a:r>
              <a:rPr lang="en-US" sz="1200" dirty="0" err="1" smtClean="0"/>
              <a:t>Balaji</a:t>
            </a:r>
            <a:r>
              <a:rPr lang="en-US" sz="1200" dirty="0" smtClean="0"/>
              <a:t>, </a:t>
            </a:r>
            <a:r>
              <a:rPr lang="en-US" sz="1200" dirty="0" err="1" smtClean="0"/>
              <a:t>Xiaosong</a:t>
            </a:r>
            <a:r>
              <a:rPr lang="en-US" sz="1200" dirty="0" smtClean="0"/>
              <a:t> Ma and Wu-</a:t>
            </a:r>
            <a:r>
              <a:rPr lang="en-US" sz="1200" dirty="0" err="1" smtClean="0"/>
              <a:t>chun</a:t>
            </a:r>
            <a:r>
              <a:rPr lang="en-US" sz="1200" dirty="0" smtClean="0"/>
              <a:t> </a:t>
            </a:r>
            <a:r>
              <a:rPr lang="en-US" sz="1200" dirty="0" err="1" smtClean="0"/>
              <a:t>Feng</a:t>
            </a:r>
            <a:r>
              <a:rPr lang="en-US" sz="1200" dirty="0" smtClean="0"/>
              <a:t>. </a:t>
            </a:r>
            <a:r>
              <a:rPr lang="en-US" sz="1200" dirty="0" smtClean="0"/>
              <a:t> “Optimizing </a:t>
            </a:r>
            <a:r>
              <a:rPr lang="en-US" sz="1200" dirty="0" smtClean="0"/>
              <a:t>GPU-to-GPU intra-node communication in MPI</a:t>
            </a:r>
            <a:r>
              <a:rPr lang="en-US" sz="1200" dirty="0" smtClean="0"/>
              <a:t>.”  </a:t>
            </a:r>
            <a:r>
              <a:rPr lang="en-US" sz="1200" dirty="0" smtClean="0"/>
              <a:t>Workshop on Accelerators and Hybrid </a:t>
            </a:r>
            <a:r>
              <a:rPr lang="en-US" sz="1200" dirty="0" err="1" smtClean="0"/>
              <a:t>Exascale</a:t>
            </a:r>
            <a:r>
              <a:rPr lang="en-US" sz="1200" dirty="0" smtClean="0"/>
              <a:t> Systems (</a:t>
            </a:r>
            <a:r>
              <a:rPr lang="en-US" sz="1200" dirty="0" err="1" smtClean="0"/>
              <a:t>AsHES</a:t>
            </a:r>
            <a:r>
              <a:rPr lang="en-US" sz="1200" dirty="0" smtClean="0"/>
              <a:t>); held in conjunction with the IEEE International Parallel and Distributed Processing Symposium (IPDPS). May 25th, 2012, Shanghai, China</a:t>
            </a:r>
            <a:endParaRPr lang="en-US" sz="1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XStack PI Meeting (03/22/2013)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and Heterogeneous Memory: Case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724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Several applications are already looking at utilizing different types of memory regions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Computational Chemistry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Iterative convergence models allow most iterations to tolerate (infrequent) errors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Same concept used in 32-bit/64-bit mixed precision computations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Nuclear Physics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Green’s Function Monte Carlo simulations rely on large per-process memory footprints for their computations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Current computations treat memory as uniform read/write performance units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With NVRAM, scientists are considering modifying their algorithms to make them more read-intensive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XStack PI Meeting (03/22/2013)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595378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C00000"/>
                </a:solidFill>
              </a:rPr>
              <a:t>A. E. </a:t>
            </a:r>
            <a:r>
              <a:rPr lang="en-US" sz="1400" b="1" i="1" dirty="0" err="1" smtClean="0">
                <a:solidFill>
                  <a:srgbClr val="C00000"/>
                </a:solidFill>
              </a:rPr>
              <a:t>DePrince</a:t>
            </a:r>
            <a:r>
              <a:rPr lang="en-US" sz="1400" b="1" i="1" dirty="0" smtClean="0">
                <a:solidFill>
                  <a:srgbClr val="C00000"/>
                </a:solidFill>
              </a:rPr>
              <a:t>, III and J. R. Hammond J. Chem. Theory </a:t>
            </a:r>
            <a:r>
              <a:rPr lang="en-US" sz="1400" b="1" i="1" dirty="0" err="1" smtClean="0">
                <a:solidFill>
                  <a:srgbClr val="C00000"/>
                </a:solidFill>
              </a:rPr>
              <a:t>Comput</a:t>
            </a:r>
            <a:r>
              <a:rPr lang="en-US" sz="1400" b="1" i="1" dirty="0" smtClean="0">
                <a:solidFill>
                  <a:srgbClr val="C00000"/>
                </a:solidFill>
              </a:rPr>
              <a:t>. 7, 1287 (2011)  "Coupled Cluster Theory on Graphics Processing Units I. The Coupled Cluster Doubles Method."</a:t>
            </a:r>
            <a:endParaRPr lang="en-US" sz="1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en-US" dirty="0" smtClean="0"/>
              <a:t>Programming Environments in the Heterogeneous Memory 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 smtClean="0"/>
              <a:t>Memory fragmentation is inevitable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Already seen with accelerator memory and scratchpad regions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Applications are already embracing heterogeneous memory while taking advantage of the characteristics of each memory domain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Programming environments are, unfortunately, falling behind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We tend to treat main memory as a “special” memory region, where the primary computation is performed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Data movement and coordination is staged in main memory because of this view that main memory is superior in some way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Computation relies on the characteristics of main memory for algorithmic choices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Similar read/write performance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Memory consistency semantics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Reliability semantics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XStack PI Meeting (03/22/2013)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and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3733800" cy="5181600"/>
          </a:xfrm>
        </p:spPr>
        <p:txBody>
          <a:bodyPr/>
          <a:lstStyle/>
          <a:p>
            <a:r>
              <a:rPr lang="en-US" dirty="0" smtClean="0"/>
              <a:t>Runtime Management</a:t>
            </a:r>
          </a:p>
          <a:p>
            <a:pPr lvl="1"/>
            <a:r>
              <a:rPr lang="en-US" dirty="0" smtClean="0"/>
              <a:t>End-to-End Data Movement</a:t>
            </a:r>
          </a:p>
          <a:p>
            <a:r>
              <a:rPr lang="en-US" dirty="0" smtClean="0"/>
              <a:t>Programming Constructs</a:t>
            </a:r>
          </a:p>
          <a:p>
            <a:pPr lvl="1"/>
            <a:r>
              <a:rPr lang="en-US" dirty="0" smtClean="0"/>
              <a:t>Heterogeneous Memory Semantics</a:t>
            </a:r>
          </a:p>
          <a:p>
            <a:pPr lvl="2"/>
            <a:r>
              <a:rPr lang="en-US" dirty="0" smtClean="0"/>
              <a:t>Consistency</a:t>
            </a:r>
          </a:p>
          <a:p>
            <a:pPr lvl="2"/>
            <a:r>
              <a:rPr lang="en-US" dirty="0" smtClean="0"/>
              <a:t>Reliability</a:t>
            </a:r>
          </a:p>
          <a:p>
            <a:pPr lvl="2"/>
            <a:r>
              <a:rPr lang="en-US" dirty="0" smtClean="0"/>
              <a:t>Power/Energy Efficiency</a:t>
            </a:r>
          </a:p>
          <a:p>
            <a:r>
              <a:rPr lang="en-US" dirty="0" smtClean="0"/>
              <a:t>Introspection Tools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XStack PI Meeting (03/22/2013)</a:t>
            </a:r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4648200" y="4876800"/>
            <a:ext cx="2590800" cy="1219200"/>
          </a:xfrm>
          <a:prstGeom prst="roundRect">
            <a:avLst/>
          </a:prstGeom>
          <a:noFill/>
          <a:ln w="952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itchFamily="34" charset="0"/>
              </a:rPr>
              <a:t>Hardware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4724400" y="5486400"/>
            <a:ext cx="1143000" cy="304800"/>
          </a:xfrm>
          <a:prstGeom prst="roundRect">
            <a:avLst/>
          </a:prstGeom>
          <a:noFill/>
          <a:ln w="952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itchFamily="34" charset="0"/>
              </a:rPr>
              <a:t>Accelerators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6019800" y="5257800"/>
            <a:ext cx="1143000" cy="762000"/>
          </a:xfrm>
          <a:prstGeom prst="roundRect">
            <a:avLst/>
          </a:prstGeom>
          <a:noFill/>
          <a:ln w="952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itchFamily="34" charset="0"/>
              </a:rPr>
              <a:t>DOE Leadership Machines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7391400" y="4876800"/>
            <a:ext cx="1676400" cy="1219200"/>
          </a:xfrm>
          <a:prstGeom prst="roundRect">
            <a:avLst/>
          </a:prstGeom>
          <a:noFill/>
          <a:ln w="952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itchFamily="34" charset="0"/>
              </a:rPr>
              <a:t>Simulators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7696200" y="5486400"/>
            <a:ext cx="1143000" cy="304800"/>
          </a:xfrm>
          <a:prstGeom prst="roundRect">
            <a:avLst/>
          </a:prstGeom>
          <a:noFill/>
          <a:ln w="952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itchFamily="34" charset="0"/>
              </a:rPr>
              <a:t>CODEX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4648200" y="3505200"/>
            <a:ext cx="4419600" cy="1219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itchFamily="34" charset="0"/>
              </a:rPr>
              <a:t>Runtime Performance/Power Management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4876800" y="3886200"/>
            <a:ext cx="1219200" cy="762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Weak Memory Consistency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6248400" y="3886200"/>
            <a:ext cx="1219200" cy="762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Integrated Data Movement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7620000" y="3886200"/>
            <a:ext cx="1295400" cy="762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Memory Reliability Management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4648200" y="2133600"/>
            <a:ext cx="4419600" cy="1219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itchFamily="34" charset="0"/>
              </a:rPr>
              <a:t>Programming Constructs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4876800" y="2514600"/>
            <a:ext cx="1219200" cy="762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Data Residence Annotations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6248400" y="2514600"/>
            <a:ext cx="1219200" cy="762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Memory Consistency Semantics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7620000" y="2514600"/>
            <a:ext cx="1219200" cy="762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Data Motion Description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4648200" y="762000"/>
            <a:ext cx="4419600" cy="121920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15000"/>
            </a:schemeClr>
          </a:solidFill>
          <a:ln w="3175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itchFamily="34" charset="0"/>
              </a:rPr>
              <a:t>Applications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4876800" y="1143000"/>
            <a:ext cx="1219200" cy="76200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15000"/>
            </a:schemeClr>
          </a:solidFill>
          <a:ln w="3175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Chemistry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6248400" y="1143000"/>
            <a:ext cx="1219200" cy="76200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15000"/>
            </a:schemeClr>
          </a:solidFill>
          <a:ln w="3175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Nuclear Physics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7620000" y="1143000"/>
            <a:ext cx="1219200" cy="76200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15000"/>
            </a:schemeClr>
          </a:solidFill>
          <a:ln w="3175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Biology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3962400" y="762000"/>
            <a:ext cx="533400" cy="5334000"/>
          </a:xfrm>
          <a:prstGeom prst="roundRect">
            <a:avLst/>
          </a:prstGeom>
          <a:solidFill>
            <a:schemeClr val="accent4"/>
          </a:solidFill>
          <a:ln w="952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itchFamily="34" charset="0"/>
              </a:rPr>
              <a:t>Introspection Tools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End-to-end Data Movement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Everyone is a First-Class Citizen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81600"/>
            <a:ext cx="8229600" cy="1295400"/>
          </a:xfrm>
        </p:spPr>
        <p:txBody>
          <a:bodyPr/>
          <a:lstStyle/>
          <a:p>
            <a:r>
              <a:rPr lang="en-US" sz="2000" dirty="0" smtClean="0"/>
              <a:t>We envision an environment where </a:t>
            </a:r>
            <a:r>
              <a:rPr lang="en-US" sz="2000" i="1" dirty="0" smtClean="0">
                <a:solidFill>
                  <a:srgbClr val="C00000"/>
                </a:solidFill>
              </a:rPr>
              <a:t>all memory regions are first-class citizens</a:t>
            </a:r>
            <a:r>
              <a:rPr lang="en-US" sz="2000" dirty="0" smtClean="0"/>
              <a:t>, and a runtime system that provides for </a:t>
            </a:r>
            <a:r>
              <a:rPr lang="en-US" sz="2000" i="1" dirty="0" smtClean="0">
                <a:solidFill>
                  <a:srgbClr val="C00000"/>
                </a:solidFill>
              </a:rPr>
              <a:t>efficient data placement, and data movement</a:t>
            </a:r>
            <a:r>
              <a:rPr lang="en-US" sz="2000" dirty="0" smtClean="0"/>
              <a:t> capabilities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XStack PI Meeting (03/22/2013)</a:t>
            </a:r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3200400" y="1487424"/>
            <a:ext cx="1219200" cy="685800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itchFamily="34" charset="0"/>
              </a:rPr>
              <a:t>Process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1295400" y="1600200"/>
            <a:ext cx="1524000" cy="457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i="1" dirty="0" smtClean="0">
                <a:latin typeface="Calibri" pitchFamily="34" charset="0"/>
              </a:rPr>
              <a:t>Main Memory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4800600" y="1487424"/>
            <a:ext cx="1219200" cy="685800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itchFamily="34" charset="0"/>
              </a:rPr>
              <a:t>Process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6248400" y="1600200"/>
            <a:ext cx="1524000" cy="457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i="1" dirty="0" smtClean="0">
                <a:latin typeface="Calibri" pitchFamily="34" charset="0"/>
              </a:rPr>
              <a:t>Main Memory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152400" y="990600"/>
            <a:ext cx="1524000" cy="4572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i="1" dirty="0" smtClean="0">
                <a:latin typeface="Calibri" pitchFamily="34" charset="0"/>
              </a:rPr>
              <a:t>NVRAM</a:t>
            </a:r>
          </a:p>
        </p:txBody>
      </p:sp>
      <p:sp>
        <p:nvSpPr>
          <p:cNvPr id="22" name="Oval 21"/>
          <p:cNvSpPr/>
          <p:nvPr/>
        </p:nvSpPr>
        <p:spPr bwMode="auto">
          <a:xfrm>
            <a:off x="152400" y="2133600"/>
            <a:ext cx="1524000" cy="4572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i="1" dirty="0" smtClean="0">
                <a:latin typeface="Calibri" pitchFamily="34" charset="0"/>
              </a:rPr>
              <a:t>Scratchpad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7391400" y="990600"/>
            <a:ext cx="1524000" cy="4572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i="1" dirty="0" smtClean="0">
                <a:latin typeface="Calibri" pitchFamily="34" charset="0"/>
              </a:rPr>
              <a:t>Less Reliable</a:t>
            </a:r>
          </a:p>
        </p:txBody>
      </p:sp>
      <p:sp>
        <p:nvSpPr>
          <p:cNvPr id="24" name="Oval 23"/>
          <p:cNvSpPr/>
          <p:nvPr/>
        </p:nvSpPr>
        <p:spPr bwMode="auto">
          <a:xfrm>
            <a:off x="7391400" y="2133600"/>
            <a:ext cx="1524000" cy="4572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i="1" dirty="0" smtClean="0">
                <a:latin typeface="Calibri" pitchFamily="34" charset="0"/>
              </a:rPr>
              <a:t>NVRAM</a:t>
            </a:r>
          </a:p>
        </p:txBody>
      </p:sp>
      <p:cxnSp>
        <p:nvCxnSpPr>
          <p:cNvPr id="26" name="Straight Arrow Connector 25"/>
          <p:cNvCxnSpPr>
            <a:stCxn id="21" idx="4"/>
            <a:endCxn id="7" idx="1"/>
          </p:cNvCxnSpPr>
          <p:nvPr/>
        </p:nvCxnSpPr>
        <p:spPr bwMode="auto">
          <a:xfrm rot="16200000" flipH="1">
            <a:off x="1106815" y="1255384"/>
            <a:ext cx="219355" cy="604185"/>
          </a:xfrm>
          <a:prstGeom prst="straightConnector1">
            <a:avLst/>
          </a:prstGeom>
          <a:noFill/>
          <a:ln w="38100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22" idx="0"/>
            <a:endCxn id="7" idx="3"/>
          </p:cNvCxnSpPr>
          <p:nvPr/>
        </p:nvCxnSpPr>
        <p:spPr bwMode="auto">
          <a:xfrm rot="5400000" flipH="1" flipV="1">
            <a:off x="1144915" y="1759931"/>
            <a:ext cx="143155" cy="604185"/>
          </a:xfrm>
          <a:prstGeom prst="straightConnector1">
            <a:avLst/>
          </a:prstGeom>
          <a:noFill/>
          <a:ln w="38100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>
            <a:stCxn id="7" idx="6"/>
            <a:endCxn id="5" idx="1"/>
          </p:cNvCxnSpPr>
          <p:nvPr/>
        </p:nvCxnSpPr>
        <p:spPr bwMode="auto">
          <a:xfrm>
            <a:off x="2819400" y="1828800"/>
            <a:ext cx="381000" cy="1524"/>
          </a:xfrm>
          <a:prstGeom prst="straightConnector1">
            <a:avLst/>
          </a:prstGeom>
          <a:noFill/>
          <a:ln w="38100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>
            <a:stCxn id="15" idx="3"/>
            <a:endCxn id="20" idx="2"/>
          </p:cNvCxnSpPr>
          <p:nvPr/>
        </p:nvCxnSpPr>
        <p:spPr bwMode="auto">
          <a:xfrm flipV="1">
            <a:off x="6019800" y="1828800"/>
            <a:ext cx="228600" cy="1524"/>
          </a:xfrm>
          <a:prstGeom prst="straightConnector1">
            <a:avLst/>
          </a:prstGeom>
          <a:noFill/>
          <a:ln w="38100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>
            <a:stCxn id="20" idx="0"/>
            <a:endCxn id="23" idx="3"/>
          </p:cNvCxnSpPr>
          <p:nvPr/>
        </p:nvCxnSpPr>
        <p:spPr bwMode="auto">
          <a:xfrm rot="5400000" flipH="1" flipV="1">
            <a:off x="7202815" y="1188431"/>
            <a:ext cx="219355" cy="604185"/>
          </a:xfrm>
          <a:prstGeom prst="straightConnector1">
            <a:avLst/>
          </a:prstGeom>
          <a:noFill/>
          <a:ln w="38100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>
            <a:stCxn id="20" idx="4"/>
            <a:endCxn id="24" idx="1"/>
          </p:cNvCxnSpPr>
          <p:nvPr/>
        </p:nvCxnSpPr>
        <p:spPr bwMode="auto">
          <a:xfrm rot="16200000" flipH="1">
            <a:off x="7240915" y="1826884"/>
            <a:ext cx="143155" cy="604185"/>
          </a:xfrm>
          <a:prstGeom prst="straightConnector1">
            <a:avLst/>
          </a:prstGeom>
          <a:noFill/>
          <a:ln w="38100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0" name="Rounded Rectangle 49"/>
          <p:cNvSpPr/>
          <p:nvPr/>
        </p:nvSpPr>
        <p:spPr bwMode="auto">
          <a:xfrm>
            <a:off x="3048000" y="3773424"/>
            <a:ext cx="1219200" cy="685800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itchFamily="34" charset="0"/>
              </a:rPr>
              <a:t>Process</a:t>
            </a:r>
          </a:p>
        </p:txBody>
      </p:sp>
      <p:sp>
        <p:nvSpPr>
          <p:cNvPr id="51" name="Oval 50"/>
          <p:cNvSpPr/>
          <p:nvPr/>
        </p:nvSpPr>
        <p:spPr bwMode="auto">
          <a:xfrm>
            <a:off x="685800" y="3886200"/>
            <a:ext cx="1524000" cy="457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i="1" dirty="0" smtClean="0">
                <a:latin typeface="Calibri" pitchFamily="34" charset="0"/>
              </a:rPr>
              <a:t>Main Memory</a:t>
            </a:r>
          </a:p>
        </p:txBody>
      </p:sp>
      <p:sp>
        <p:nvSpPr>
          <p:cNvPr id="52" name="Rounded Rectangle 51"/>
          <p:cNvSpPr/>
          <p:nvPr/>
        </p:nvSpPr>
        <p:spPr bwMode="auto">
          <a:xfrm>
            <a:off x="4648200" y="3773424"/>
            <a:ext cx="1219200" cy="685800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itchFamily="34" charset="0"/>
              </a:rPr>
              <a:t>Process</a:t>
            </a:r>
          </a:p>
        </p:txBody>
      </p:sp>
      <p:sp>
        <p:nvSpPr>
          <p:cNvPr id="53" name="Oval 52"/>
          <p:cNvSpPr/>
          <p:nvPr/>
        </p:nvSpPr>
        <p:spPr bwMode="auto">
          <a:xfrm>
            <a:off x="6934200" y="3886200"/>
            <a:ext cx="1524000" cy="457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i="1" dirty="0" smtClean="0">
                <a:latin typeface="Calibri" pitchFamily="34" charset="0"/>
              </a:rPr>
              <a:t>Main Memory</a:t>
            </a:r>
          </a:p>
        </p:txBody>
      </p:sp>
      <p:sp>
        <p:nvSpPr>
          <p:cNvPr id="54" name="Oval 53"/>
          <p:cNvSpPr/>
          <p:nvPr/>
        </p:nvSpPr>
        <p:spPr bwMode="auto">
          <a:xfrm>
            <a:off x="685800" y="3276600"/>
            <a:ext cx="1524000" cy="4572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i="1" dirty="0" smtClean="0">
                <a:latin typeface="Calibri" pitchFamily="34" charset="0"/>
              </a:rPr>
              <a:t>NVRAM</a:t>
            </a:r>
          </a:p>
        </p:txBody>
      </p:sp>
      <p:sp>
        <p:nvSpPr>
          <p:cNvPr id="55" name="Oval 54"/>
          <p:cNvSpPr/>
          <p:nvPr/>
        </p:nvSpPr>
        <p:spPr bwMode="auto">
          <a:xfrm>
            <a:off x="685800" y="4419600"/>
            <a:ext cx="1524000" cy="4572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i="1" dirty="0" smtClean="0">
                <a:latin typeface="Calibri" pitchFamily="34" charset="0"/>
              </a:rPr>
              <a:t>Scratchpad</a:t>
            </a:r>
          </a:p>
        </p:txBody>
      </p:sp>
      <p:sp>
        <p:nvSpPr>
          <p:cNvPr id="56" name="Oval 55"/>
          <p:cNvSpPr/>
          <p:nvPr/>
        </p:nvSpPr>
        <p:spPr bwMode="auto">
          <a:xfrm>
            <a:off x="6934200" y="3276600"/>
            <a:ext cx="1524000" cy="4572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i="1" dirty="0" smtClean="0">
                <a:latin typeface="Calibri" pitchFamily="34" charset="0"/>
              </a:rPr>
              <a:t>Less Reliable</a:t>
            </a:r>
          </a:p>
        </p:txBody>
      </p:sp>
      <p:sp>
        <p:nvSpPr>
          <p:cNvPr id="57" name="Oval 56"/>
          <p:cNvSpPr/>
          <p:nvPr/>
        </p:nvSpPr>
        <p:spPr bwMode="auto">
          <a:xfrm>
            <a:off x="6934200" y="4419600"/>
            <a:ext cx="1524000" cy="4572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i="1" dirty="0" smtClean="0">
                <a:latin typeface="Calibri" pitchFamily="34" charset="0"/>
              </a:rPr>
              <a:t>NVRAM</a:t>
            </a:r>
          </a:p>
        </p:txBody>
      </p:sp>
      <p:cxnSp>
        <p:nvCxnSpPr>
          <p:cNvPr id="58" name="Straight Arrow Connector 57"/>
          <p:cNvCxnSpPr>
            <a:stCxn id="54" idx="5"/>
            <a:endCxn id="50" idx="1"/>
          </p:cNvCxnSpPr>
          <p:nvPr/>
        </p:nvCxnSpPr>
        <p:spPr bwMode="auto">
          <a:xfrm rot="16200000" flipH="1">
            <a:off x="2292568" y="3360891"/>
            <a:ext cx="449479" cy="1061385"/>
          </a:xfrm>
          <a:prstGeom prst="straightConnector1">
            <a:avLst/>
          </a:prstGeom>
          <a:noFill/>
          <a:ln w="38100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9" name="Straight Arrow Connector 58"/>
          <p:cNvCxnSpPr>
            <a:stCxn id="55" idx="7"/>
            <a:endCxn id="50" idx="1"/>
          </p:cNvCxnSpPr>
          <p:nvPr/>
        </p:nvCxnSpPr>
        <p:spPr bwMode="auto">
          <a:xfrm rot="5400000" flipH="1" flipV="1">
            <a:off x="2332192" y="3770748"/>
            <a:ext cx="370231" cy="1061385"/>
          </a:xfrm>
          <a:prstGeom prst="straightConnector1">
            <a:avLst/>
          </a:prstGeom>
          <a:noFill/>
          <a:ln w="38100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>
            <a:stCxn id="51" idx="6"/>
            <a:endCxn id="50" idx="1"/>
          </p:cNvCxnSpPr>
          <p:nvPr/>
        </p:nvCxnSpPr>
        <p:spPr bwMode="auto">
          <a:xfrm>
            <a:off x="2209800" y="4114800"/>
            <a:ext cx="838200" cy="1524"/>
          </a:xfrm>
          <a:prstGeom prst="straightConnector1">
            <a:avLst/>
          </a:prstGeom>
          <a:noFill/>
          <a:ln w="38100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1" name="Straight Arrow Connector 60"/>
          <p:cNvCxnSpPr>
            <a:stCxn id="52" idx="3"/>
            <a:endCxn id="53" idx="2"/>
          </p:cNvCxnSpPr>
          <p:nvPr/>
        </p:nvCxnSpPr>
        <p:spPr bwMode="auto">
          <a:xfrm flipV="1">
            <a:off x="5867400" y="4114800"/>
            <a:ext cx="1066800" cy="1524"/>
          </a:xfrm>
          <a:prstGeom prst="straightConnector1">
            <a:avLst/>
          </a:prstGeom>
          <a:noFill/>
          <a:ln w="38100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>
            <a:stCxn id="52" idx="3"/>
            <a:endCxn id="56" idx="3"/>
          </p:cNvCxnSpPr>
          <p:nvPr/>
        </p:nvCxnSpPr>
        <p:spPr bwMode="auto">
          <a:xfrm flipV="1">
            <a:off x="5867400" y="3666845"/>
            <a:ext cx="1289985" cy="449479"/>
          </a:xfrm>
          <a:prstGeom prst="straightConnector1">
            <a:avLst/>
          </a:prstGeom>
          <a:noFill/>
          <a:ln w="38100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Straight Arrow Connector 62"/>
          <p:cNvCxnSpPr>
            <a:stCxn id="52" idx="3"/>
            <a:endCxn id="57" idx="1"/>
          </p:cNvCxnSpPr>
          <p:nvPr/>
        </p:nvCxnSpPr>
        <p:spPr bwMode="auto">
          <a:xfrm>
            <a:off x="5867400" y="4116324"/>
            <a:ext cx="1289985" cy="370231"/>
          </a:xfrm>
          <a:prstGeom prst="straightConnector1">
            <a:avLst/>
          </a:prstGeom>
          <a:noFill/>
          <a:ln w="38100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>
            <a:stCxn id="5" idx="3"/>
            <a:endCxn id="15" idx="1"/>
          </p:cNvCxnSpPr>
          <p:nvPr/>
        </p:nvCxnSpPr>
        <p:spPr bwMode="auto">
          <a:xfrm>
            <a:off x="4419600" y="1830324"/>
            <a:ext cx="381000" cy="1588"/>
          </a:xfrm>
          <a:prstGeom prst="straightConnector1">
            <a:avLst/>
          </a:prstGeom>
          <a:noFill/>
          <a:ln w="38100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50" idx="3"/>
            <a:endCxn id="52" idx="1"/>
          </p:cNvCxnSpPr>
          <p:nvPr/>
        </p:nvCxnSpPr>
        <p:spPr bwMode="auto">
          <a:xfrm>
            <a:off x="4267200" y="4116324"/>
            <a:ext cx="381000" cy="1588"/>
          </a:xfrm>
          <a:prstGeom prst="straightConnector1">
            <a:avLst/>
          </a:prstGeom>
          <a:noFill/>
          <a:ln w="38100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9" name="&quot;No&quot; Symbol 78"/>
          <p:cNvSpPr/>
          <p:nvPr/>
        </p:nvSpPr>
        <p:spPr bwMode="auto">
          <a:xfrm>
            <a:off x="609600" y="1219200"/>
            <a:ext cx="1295400" cy="1066800"/>
          </a:xfrm>
          <a:prstGeom prst="noSmoking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0" name="&quot;No&quot; Symbol 79"/>
          <p:cNvSpPr/>
          <p:nvPr/>
        </p:nvSpPr>
        <p:spPr bwMode="auto">
          <a:xfrm>
            <a:off x="6858000" y="1219200"/>
            <a:ext cx="1295400" cy="1066800"/>
          </a:xfrm>
          <a:prstGeom prst="noSmoking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79" grpId="0" animBg="1"/>
      <p:bldP spid="8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Heterogeneous Architecture: Accelerator Clusters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143000"/>
            <a:ext cx="4267200" cy="4830763"/>
          </a:xfrm>
        </p:spPr>
        <p:txBody>
          <a:bodyPr/>
          <a:lstStyle/>
          <a:p>
            <a:r>
              <a:rPr lang="en-US" altLang="zh-CN" sz="2000" dirty="0" smtClean="0"/>
              <a:t>Graphics Processing Units (GPUs)</a:t>
            </a:r>
          </a:p>
          <a:p>
            <a:pPr lvl="1"/>
            <a:r>
              <a:rPr lang="en-US" altLang="zh-CN" sz="1800" dirty="0" smtClean="0"/>
              <a:t>Many-core architecture for high performance and efficiency (FLOPs, </a:t>
            </a:r>
            <a:r>
              <a:rPr lang="en-US" sz="1800" dirty="0" smtClean="0"/>
              <a:t>FLOPs/Watt, FLOPs/$)</a:t>
            </a:r>
          </a:p>
          <a:p>
            <a:pPr lvl="1"/>
            <a:r>
              <a:rPr lang="en-US" sz="1800" dirty="0" smtClean="0"/>
              <a:t>Programming Models: CUDA, </a:t>
            </a:r>
            <a:r>
              <a:rPr lang="en-US" sz="1800" dirty="0" err="1" smtClean="0"/>
              <a:t>OpenCL</a:t>
            </a:r>
            <a:r>
              <a:rPr lang="en-US" sz="1800" dirty="0" smtClean="0"/>
              <a:t>, </a:t>
            </a:r>
            <a:r>
              <a:rPr lang="en-US" sz="1800" dirty="0" err="1" smtClean="0"/>
              <a:t>OpenACC</a:t>
            </a:r>
            <a:endParaRPr lang="en-US" sz="1800" dirty="0" smtClean="0"/>
          </a:p>
          <a:p>
            <a:pPr lvl="1"/>
            <a:r>
              <a:rPr lang="en-US" altLang="zh-CN" sz="1800" dirty="0" smtClean="0"/>
              <a:t>Explicitly managed global memory and separate address spaces</a:t>
            </a:r>
          </a:p>
          <a:p>
            <a:r>
              <a:rPr lang="en-US" altLang="zh-CN" sz="2000" dirty="0" smtClean="0"/>
              <a:t>CPU clusters</a:t>
            </a:r>
          </a:p>
          <a:p>
            <a:pPr lvl="1"/>
            <a:r>
              <a:rPr lang="en-US" sz="1800" dirty="0" smtClean="0"/>
              <a:t>MPI based DRAM to DRAM communication</a:t>
            </a:r>
            <a:endParaRPr lang="en-US" altLang="zh-CN" sz="1800" dirty="0" smtClean="0"/>
          </a:p>
          <a:p>
            <a:pPr lvl="1"/>
            <a:r>
              <a:rPr lang="en-US" altLang="zh-CN" sz="1800" dirty="0" smtClean="0"/>
              <a:t>Host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memory only</a:t>
            </a:r>
          </a:p>
          <a:p>
            <a:r>
              <a:rPr lang="en-US" sz="2000" dirty="0" smtClean="0"/>
              <a:t>Disjoint Memory Spaces!</a:t>
            </a:r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XStack PI Meeting (03/22/2013)</a:t>
            </a:r>
            <a:endParaRPr lang="en-US"/>
          </a:p>
        </p:txBody>
      </p:sp>
      <p:sp>
        <p:nvSpPr>
          <p:cNvPr id="10" name="矩形 3"/>
          <p:cNvSpPr/>
          <p:nvPr/>
        </p:nvSpPr>
        <p:spPr>
          <a:xfrm>
            <a:off x="4577266" y="2236687"/>
            <a:ext cx="1677161" cy="15300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4"/>
          <p:cNvSpPr/>
          <p:nvPr/>
        </p:nvSpPr>
        <p:spPr>
          <a:xfrm>
            <a:off x="4665336" y="2297718"/>
            <a:ext cx="718783" cy="685879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>
                <a:solidFill>
                  <a:schemeClr val="bg1"/>
                </a:solidFill>
              </a:rPr>
              <a:t>MPI rank 0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12" name="圆角矩形 5"/>
          <p:cNvSpPr/>
          <p:nvPr/>
        </p:nvSpPr>
        <p:spPr>
          <a:xfrm>
            <a:off x="5473967" y="2297718"/>
            <a:ext cx="718783" cy="685879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>
                <a:solidFill>
                  <a:schemeClr val="bg1"/>
                </a:solidFill>
              </a:rPr>
              <a:t>MPI rank 1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13" name="圆角矩形 6"/>
          <p:cNvSpPr/>
          <p:nvPr/>
        </p:nvSpPr>
        <p:spPr>
          <a:xfrm>
            <a:off x="4665336" y="3036357"/>
            <a:ext cx="718783" cy="685879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>
                <a:solidFill>
                  <a:schemeClr val="bg1"/>
                </a:solidFill>
              </a:rPr>
              <a:t>MPI rank 2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14" name="圆角矩形 7"/>
          <p:cNvSpPr/>
          <p:nvPr/>
        </p:nvSpPr>
        <p:spPr>
          <a:xfrm>
            <a:off x="5473967" y="3036357"/>
            <a:ext cx="718783" cy="685879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>
                <a:solidFill>
                  <a:schemeClr val="bg1"/>
                </a:solidFill>
              </a:rPr>
              <a:t>MPI rank 3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15" name="矩形 22"/>
          <p:cNvSpPr/>
          <p:nvPr/>
        </p:nvSpPr>
        <p:spPr>
          <a:xfrm>
            <a:off x="6235000" y="5901792"/>
            <a:ext cx="793153" cy="381465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NIC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4" name="组合 40"/>
          <p:cNvGrpSpPr/>
          <p:nvPr/>
        </p:nvGrpSpPr>
        <p:grpSpPr>
          <a:xfrm>
            <a:off x="4715425" y="3766727"/>
            <a:ext cx="1517083" cy="761161"/>
            <a:chOff x="3685614" y="4382740"/>
            <a:chExt cx="1771885" cy="1152258"/>
          </a:xfrm>
        </p:grpSpPr>
        <p:sp>
          <p:nvSpPr>
            <p:cNvPr id="17" name="矩形 8"/>
            <p:cNvSpPr/>
            <p:nvPr/>
          </p:nvSpPr>
          <p:spPr>
            <a:xfrm>
              <a:off x="3685614" y="5030942"/>
              <a:ext cx="1771885" cy="50405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 smtClean="0">
                  <a:solidFill>
                    <a:schemeClr val="bg2">
                      <a:lumMod val="10000"/>
                    </a:schemeClr>
                  </a:solidFill>
                </a:rPr>
                <a:t>Main memory</a:t>
              </a:r>
              <a:endParaRPr lang="zh-CN" altLang="en-US" sz="16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8" name="左右箭头 24"/>
            <p:cNvSpPr/>
            <p:nvPr/>
          </p:nvSpPr>
          <p:spPr>
            <a:xfrm rot="5400000">
              <a:off x="4302091" y="4530609"/>
              <a:ext cx="607554" cy="311816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105400" y="1871246"/>
            <a:ext cx="537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i="1" dirty="0" smtClean="0">
                <a:solidFill>
                  <a:schemeClr val="bg2">
                    <a:lumMod val="10000"/>
                  </a:schemeClr>
                </a:solidFill>
              </a:rPr>
              <a:t>CPU</a:t>
            </a:r>
            <a:endParaRPr lang="zh-CN" altLang="en-US" sz="16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0" name="矩形 2"/>
          <p:cNvSpPr/>
          <p:nvPr/>
        </p:nvSpPr>
        <p:spPr>
          <a:xfrm>
            <a:off x="6783998" y="1831033"/>
            <a:ext cx="2283802" cy="283159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9"/>
          <p:cNvSpPr/>
          <p:nvPr/>
        </p:nvSpPr>
        <p:spPr>
          <a:xfrm>
            <a:off x="7108011" y="2045846"/>
            <a:ext cx="1662851" cy="16758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圆角矩形 11"/>
          <p:cNvSpPr/>
          <p:nvPr/>
        </p:nvSpPr>
        <p:spPr>
          <a:xfrm>
            <a:off x="7221410" y="2194694"/>
            <a:ext cx="356325" cy="3756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3" name="圆角矩形 12"/>
          <p:cNvSpPr/>
          <p:nvPr/>
        </p:nvSpPr>
        <p:spPr>
          <a:xfrm>
            <a:off x="7583111" y="2194694"/>
            <a:ext cx="356325" cy="3756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4" name="圆角矩形 13"/>
          <p:cNvSpPr/>
          <p:nvPr/>
        </p:nvSpPr>
        <p:spPr>
          <a:xfrm>
            <a:off x="7939437" y="2194694"/>
            <a:ext cx="356325" cy="3756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5" name="圆角矩形 14"/>
          <p:cNvSpPr/>
          <p:nvPr/>
        </p:nvSpPr>
        <p:spPr>
          <a:xfrm>
            <a:off x="8295762" y="2194694"/>
            <a:ext cx="356325" cy="3756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6" name="圆角矩形 15"/>
          <p:cNvSpPr/>
          <p:nvPr/>
        </p:nvSpPr>
        <p:spPr>
          <a:xfrm>
            <a:off x="7233837" y="2570314"/>
            <a:ext cx="356325" cy="3756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7" name="圆角矩形 16"/>
          <p:cNvSpPr/>
          <p:nvPr/>
        </p:nvSpPr>
        <p:spPr>
          <a:xfrm>
            <a:off x="7595538" y="2570314"/>
            <a:ext cx="356325" cy="3756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8" name="圆角矩形 17"/>
          <p:cNvSpPr/>
          <p:nvPr/>
        </p:nvSpPr>
        <p:spPr>
          <a:xfrm>
            <a:off x="7951863" y="2570314"/>
            <a:ext cx="356325" cy="3756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9" name="圆角矩形 18"/>
          <p:cNvSpPr/>
          <p:nvPr/>
        </p:nvSpPr>
        <p:spPr>
          <a:xfrm>
            <a:off x="8308188" y="2570314"/>
            <a:ext cx="356325" cy="3756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0" name="矩形 19"/>
          <p:cNvSpPr/>
          <p:nvPr/>
        </p:nvSpPr>
        <p:spPr>
          <a:xfrm>
            <a:off x="7118388" y="4183992"/>
            <a:ext cx="1666949" cy="4045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bg2">
                    <a:lumMod val="10000"/>
                  </a:schemeClr>
                </a:solidFill>
              </a:rPr>
              <a:t>Global memory</a:t>
            </a:r>
            <a:endParaRPr lang="zh-CN" altLang="en-US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1" name="矩形 20"/>
          <p:cNvSpPr/>
          <p:nvPr/>
        </p:nvSpPr>
        <p:spPr>
          <a:xfrm>
            <a:off x="7179825" y="3112569"/>
            <a:ext cx="1544076" cy="4045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bg2">
                    <a:lumMod val="10000"/>
                  </a:schemeClr>
                </a:solidFill>
              </a:rPr>
              <a:t>Shared memory</a:t>
            </a:r>
            <a:endParaRPr lang="zh-CN" altLang="en-US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2" name="左右箭头 25"/>
          <p:cNvSpPr/>
          <p:nvPr/>
        </p:nvSpPr>
        <p:spPr>
          <a:xfrm rot="5400000">
            <a:off x="7802225" y="3826417"/>
            <a:ext cx="398436" cy="25716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7163133" y="1759589"/>
            <a:ext cx="1599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2">
                    <a:lumMod val="10000"/>
                  </a:schemeClr>
                </a:solidFill>
              </a:rPr>
              <a:t>Multiprocessor</a:t>
            </a:r>
            <a:endParaRPr lang="zh-CN" alt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543800" y="1447800"/>
            <a:ext cx="559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i="1" dirty="0" smtClean="0">
                <a:solidFill>
                  <a:schemeClr val="bg2">
                    <a:lumMod val="10000"/>
                  </a:schemeClr>
                </a:solidFill>
              </a:rPr>
              <a:t>GPU</a:t>
            </a:r>
            <a:endParaRPr lang="zh-CN" altLang="en-US" sz="16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75493" y="4858299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err="1" smtClean="0">
                <a:solidFill>
                  <a:schemeClr val="bg2">
                    <a:lumMod val="10000"/>
                  </a:schemeClr>
                </a:solidFill>
              </a:rPr>
              <a:t>PCIe</a:t>
            </a:r>
            <a:endParaRPr lang="zh-CN" altLang="en-US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6" name="左右箭头 44"/>
          <p:cNvSpPr/>
          <p:nvPr/>
        </p:nvSpPr>
        <p:spPr>
          <a:xfrm>
            <a:off x="5111406" y="5166886"/>
            <a:ext cx="3563392" cy="228600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7" name="上下箭头 45"/>
          <p:cNvSpPr/>
          <p:nvPr/>
        </p:nvSpPr>
        <p:spPr>
          <a:xfrm>
            <a:off x="5415846" y="4588506"/>
            <a:ext cx="220986" cy="57838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8" name="上下箭头 46"/>
          <p:cNvSpPr/>
          <p:nvPr/>
        </p:nvSpPr>
        <p:spPr>
          <a:xfrm>
            <a:off x="7923598" y="4685205"/>
            <a:ext cx="220986" cy="51164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9" name="上下箭头 47"/>
          <p:cNvSpPr/>
          <p:nvPr/>
        </p:nvSpPr>
        <p:spPr>
          <a:xfrm>
            <a:off x="6506609" y="5362359"/>
            <a:ext cx="220986" cy="51164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gonne.updates">
  <a:themeElements>
    <a:clrScheme name="Custom 7">
      <a:dk1>
        <a:srgbClr val="616161"/>
      </a:dk1>
      <a:lt1>
        <a:srgbClr val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9D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Blue design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Blue design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argonne.updates</Template>
  <TotalTime>3163</TotalTime>
  <Words>2623</Words>
  <Application>Microsoft Office PowerPoint</Application>
  <PresentationFormat>On-screen Show (4:3)</PresentationFormat>
  <Paragraphs>382</Paragraphs>
  <Slides>31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argonne.updates</vt:lpstr>
      <vt:lpstr>Exploring Efficient Data Movement Strategies for Exascale Systems with Deep Memory Hierarchies Heterogeneous Memory (or) DMEM: Data Movement for hEterogeneous Memory</vt:lpstr>
      <vt:lpstr>System Architecture Complexity</vt:lpstr>
      <vt:lpstr>Managing Heterogeneous Memory</vt:lpstr>
      <vt:lpstr>Applications and Heterogeneous Memory: Case Studies</vt:lpstr>
      <vt:lpstr>Programming Environments in the Heterogeneous Memory Era</vt:lpstr>
      <vt:lpstr>Challenges and Opportunities</vt:lpstr>
      <vt:lpstr>End-to-end Data Movement</vt:lpstr>
      <vt:lpstr>Everyone is a First-Class Citizen</vt:lpstr>
      <vt:lpstr>Example Heterogeneous Architecture: Accelerator Clusters</vt:lpstr>
      <vt:lpstr>Programming Heterogeneous Memory Systems (e.g: MPI+CUDA)</vt:lpstr>
      <vt:lpstr>DMEM: A Model for Unified Data Movement</vt:lpstr>
      <vt:lpstr>DMEM Runtime Optimizations</vt:lpstr>
      <vt:lpstr>Traditional Intranode Communication</vt:lpstr>
      <vt:lpstr>Shared Memory Performance</vt:lpstr>
      <vt:lpstr>Direct DMA Performance</vt:lpstr>
      <vt:lpstr>Example – 2D Stencil Computation</vt:lpstr>
      <vt:lpstr>“Compute-capable Memory” Optimizations</vt:lpstr>
      <vt:lpstr>Evaluating Memory-attached Computational Capabilities</vt:lpstr>
      <vt:lpstr>Epidemiology Simulation (EpiSimdemics)</vt:lpstr>
      <vt:lpstr>Case Study: Epidemiology</vt:lpstr>
      <vt:lpstr>Evaluating the Epidemiology Simulation</vt:lpstr>
      <vt:lpstr>FDM-Seismological Modeling</vt:lpstr>
      <vt:lpstr>Case Study: Seismology</vt:lpstr>
      <vt:lpstr>Case Study: Seismology</vt:lpstr>
      <vt:lpstr>Programming Constructs for Matching Application and Memory Semantics</vt:lpstr>
      <vt:lpstr>Data Placement and Semantics in Heterogeneous Memory Architectures</vt:lpstr>
      <vt:lpstr>Measurement Results</vt:lpstr>
      <vt:lpstr>Programming Model/Constructs Support for Memory Management</vt:lpstr>
      <vt:lpstr>Relaxed Memory Consistency</vt:lpstr>
      <vt:lpstr>Summary</vt:lpstr>
      <vt:lpstr>Relevant Publications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Pavan Balaji</dc:creator>
  <cp:lastModifiedBy>Pavan Balaji</cp:lastModifiedBy>
  <cp:revision>2379</cp:revision>
  <dcterms:created xsi:type="dcterms:W3CDTF">2006-08-16T00:00:00Z</dcterms:created>
  <dcterms:modified xsi:type="dcterms:W3CDTF">2013-03-23T18:37:26Z</dcterms:modified>
</cp:coreProperties>
</file>