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40"/>
  </p:notesMasterIdLst>
  <p:handoutMasterIdLst>
    <p:handoutMasterId r:id="rId41"/>
  </p:handoutMasterIdLst>
  <p:sldIdLst>
    <p:sldId id="404" r:id="rId2"/>
    <p:sldId id="493" r:id="rId3"/>
    <p:sldId id="478" r:id="rId4"/>
    <p:sldId id="481" r:id="rId5"/>
    <p:sldId id="494" r:id="rId6"/>
    <p:sldId id="496" r:id="rId7"/>
    <p:sldId id="497" r:id="rId8"/>
    <p:sldId id="498" r:id="rId9"/>
    <p:sldId id="487" r:id="rId10"/>
    <p:sldId id="488" r:id="rId11"/>
    <p:sldId id="506" r:id="rId12"/>
    <p:sldId id="489" r:id="rId13"/>
    <p:sldId id="499" r:id="rId14"/>
    <p:sldId id="491" r:id="rId15"/>
    <p:sldId id="490" r:id="rId16"/>
    <p:sldId id="500" r:id="rId17"/>
    <p:sldId id="504" r:id="rId18"/>
    <p:sldId id="501" r:id="rId19"/>
    <p:sldId id="508" r:id="rId20"/>
    <p:sldId id="505" r:id="rId21"/>
    <p:sldId id="509" r:id="rId22"/>
    <p:sldId id="503" r:id="rId23"/>
    <p:sldId id="492" r:id="rId24"/>
    <p:sldId id="472" r:id="rId25"/>
    <p:sldId id="418" r:id="rId26"/>
    <p:sldId id="411" r:id="rId27"/>
    <p:sldId id="423" r:id="rId28"/>
    <p:sldId id="475" r:id="rId29"/>
    <p:sldId id="447" r:id="rId30"/>
    <p:sldId id="477" r:id="rId31"/>
    <p:sldId id="471" r:id="rId32"/>
    <p:sldId id="426" r:id="rId33"/>
    <p:sldId id="414" r:id="rId34"/>
    <p:sldId id="415" r:id="rId35"/>
    <p:sldId id="436" r:id="rId36"/>
    <p:sldId id="476" r:id="rId37"/>
    <p:sldId id="468" r:id="rId38"/>
    <p:sldId id="469"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6D5F"/>
    <a:srgbClr val="FFFFA2"/>
    <a:srgbClr val="3673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8" autoAdjust="0"/>
    <p:restoredTop sz="91958" autoAdjust="0"/>
  </p:normalViewPr>
  <p:slideViewPr>
    <p:cSldViewPr>
      <p:cViewPr varScale="1">
        <p:scale>
          <a:sx n="89" d="100"/>
          <a:sy n="89" d="100"/>
        </p:scale>
        <p:origin x="-1320"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p:cViewPr varScale="1">
        <p:scale>
          <a:sx n="61" d="100"/>
          <a:sy n="61" d="100"/>
        </p:scale>
        <p:origin x="-207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yelick:Library:Containers:com.apple.mail:Data:Library:Mail%20Downloads:sc12_ca_upc_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6036745406824"/>
          <c:y val="0.0962962962962963"/>
          <c:w val="0.76901161660348"/>
          <c:h val="0.839358996792067"/>
        </c:manualLayout>
      </c:layout>
      <c:barChart>
        <c:barDir val="bar"/>
        <c:grouping val="clustered"/>
        <c:varyColors val="0"/>
        <c:ser>
          <c:idx val="0"/>
          <c:order val="0"/>
          <c:spPr>
            <a:solidFill>
              <a:schemeClr val="accent1"/>
            </a:solidFill>
            <a:ln>
              <a:solidFill>
                <a:schemeClr val="accent2">
                  <a:lumMod val="50000"/>
                </a:schemeClr>
              </a:solidFill>
            </a:ln>
          </c:spPr>
          <c:invertIfNegative val="0"/>
          <c:dLbls>
            <c:dLbl>
              <c:idx val="0"/>
              <c:layout/>
              <c:tx>
                <c:rich>
                  <a:bodyPr/>
                  <a:lstStyle/>
                  <a:p>
                    <a:r>
                      <a:rPr lang="en-US"/>
                      <a:t>3.7x</a:t>
                    </a:r>
                  </a:p>
                </c:rich>
              </c:tx>
              <c:showLegendKey val="0"/>
              <c:showVal val="1"/>
              <c:showCatName val="0"/>
              <c:showSerName val="0"/>
              <c:showPercent val="0"/>
              <c:showBubbleSize val="0"/>
            </c:dLbl>
            <c:dLbl>
              <c:idx val="1"/>
              <c:layout/>
              <c:tx>
                <c:rich>
                  <a:bodyPr/>
                  <a:lstStyle/>
                  <a:p>
                    <a:r>
                      <a:rPr lang="en-US"/>
                      <a:t>1.7x</a:t>
                    </a:r>
                  </a:p>
                </c:rich>
              </c:tx>
              <c:showLegendKey val="0"/>
              <c:showVal val="1"/>
              <c:showCatName val="0"/>
              <c:showSerName val="0"/>
              <c:showPercent val="0"/>
              <c:showBubbleSize val="0"/>
            </c:dLbl>
            <c:dLbl>
              <c:idx val="2"/>
              <c:layout/>
              <c:tx>
                <c:rich>
                  <a:bodyPr/>
                  <a:lstStyle/>
                  <a:p>
                    <a:r>
                      <a:rPr lang="en-US"/>
                      <a:t>1.8x</a:t>
                    </a:r>
                  </a:p>
                </c:rich>
              </c:tx>
              <c:showLegendKey val="0"/>
              <c:showVal val="1"/>
              <c:showCatName val="0"/>
              <c:showSerName val="0"/>
              <c:showPercent val="0"/>
              <c:showBubbleSize val="0"/>
            </c:dLbl>
            <c:dLbl>
              <c:idx val="3"/>
              <c:layout/>
              <c:tx>
                <c:rich>
                  <a:bodyPr/>
                  <a:lstStyle/>
                  <a:p>
                    <a:r>
                      <a:rPr lang="en-US"/>
                      <a:t>2.0x</a:t>
                    </a:r>
                  </a:p>
                </c:rich>
              </c:tx>
              <c:showLegendKey val="0"/>
              <c:showVal val="1"/>
              <c:showCatName val="0"/>
              <c:showSerName val="0"/>
              <c:showPercent val="0"/>
              <c:showBubbleSize val="0"/>
            </c:dLbl>
            <c:spPr>
              <a:solidFill>
                <a:schemeClr val="bg1"/>
              </a:solidFill>
            </c:spPr>
            <c:showLegendKey val="0"/>
            <c:showVal val="1"/>
            <c:showCatName val="0"/>
            <c:showSerName val="0"/>
            <c:showPercent val="0"/>
            <c:showBubbleSize val="0"/>
            <c:showLeaderLines val="0"/>
          </c:dLbls>
          <c:cat>
            <c:strRef>
              <c:f>Sheet1!$F$2:$F$5</c:f>
              <c:strCache>
                <c:ptCount val="4"/>
                <c:pt idx="0">
                  <c:v>6K</c:v>
                </c:pt>
                <c:pt idx="1">
                  <c:v>24K</c:v>
                </c:pt>
                <c:pt idx="2">
                  <c:v>8K</c:v>
                </c:pt>
                <c:pt idx="3">
                  <c:v>32K</c:v>
                </c:pt>
              </c:strCache>
            </c:strRef>
          </c:cat>
          <c:val>
            <c:numRef>
              <c:f>Sheet1!$G$2:$G$5</c:f>
              <c:numCache>
                <c:formatCode>0.0</c:formatCode>
                <c:ptCount val="4"/>
                <c:pt idx="0">
                  <c:v>3.666666666666666</c:v>
                </c:pt>
                <c:pt idx="1">
                  <c:v>1.714285714285714</c:v>
                </c:pt>
                <c:pt idx="2">
                  <c:v>1.833333333333333</c:v>
                </c:pt>
                <c:pt idx="3">
                  <c:v>2.035714285714285</c:v>
                </c:pt>
              </c:numCache>
            </c:numRef>
          </c:val>
        </c:ser>
        <c:dLbls>
          <c:showLegendKey val="0"/>
          <c:showVal val="0"/>
          <c:showCatName val="0"/>
          <c:showSerName val="0"/>
          <c:showPercent val="0"/>
          <c:showBubbleSize val="0"/>
        </c:dLbls>
        <c:gapWidth val="50"/>
        <c:axId val="1490405160"/>
        <c:axId val="1490410824"/>
      </c:barChart>
      <c:catAx>
        <c:axId val="1490405160"/>
        <c:scaling>
          <c:orientation val="minMax"/>
        </c:scaling>
        <c:delete val="0"/>
        <c:axPos val="l"/>
        <c:title>
          <c:tx>
            <c:rich>
              <a:bodyPr rot="-5400000" vert="horz"/>
              <a:lstStyle/>
              <a:p>
                <a:pPr>
                  <a:defRPr/>
                </a:pPr>
                <a:r>
                  <a:rPr lang="en-US"/>
                  <a:t>#</a:t>
                </a:r>
                <a:r>
                  <a:rPr lang="en-US" baseline="0"/>
                  <a:t> of cores</a:t>
                </a:r>
                <a:endParaRPr lang="en-US"/>
              </a:p>
            </c:rich>
          </c:tx>
          <c:layout/>
          <c:overlay val="0"/>
        </c:title>
        <c:majorTickMark val="out"/>
        <c:minorTickMark val="none"/>
        <c:tickLblPos val="nextTo"/>
        <c:crossAx val="1490410824"/>
        <c:crosses val="autoZero"/>
        <c:auto val="1"/>
        <c:lblAlgn val="ctr"/>
        <c:lblOffset val="100"/>
        <c:noMultiLvlLbl val="0"/>
      </c:catAx>
      <c:valAx>
        <c:axId val="1490410824"/>
        <c:scaling>
          <c:orientation val="minMax"/>
        </c:scaling>
        <c:delete val="1"/>
        <c:axPos val="b"/>
        <c:majorGridlines/>
        <c:numFmt formatCode="0.0" sourceLinked="1"/>
        <c:majorTickMark val="out"/>
        <c:minorTickMark val="none"/>
        <c:tickLblPos val="nextTo"/>
        <c:crossAx val="1490405160"/>
        <c:crosses val="autoZero"/>
        <c:crossBetween val="between"/>
        <c:majorUnit val="1.0"/>
      </c:valAx>
      <c:spPr>
        <a:ln>
          <a:solidFill>
            <a:schemeClr val="tx1">
              <a:lumMod val="50000"/>
              <a:lumOff val="50000"/>
            </a:schemeClr>
          </a:solidFill>
        </a:ln>
      </c:spPr>
    </c:plotArea>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dirty="0"/>
              <a:t>Performance results on Cray XE6 </a:t>
            </a:r>
            <a:endParaRPr lang="en-US" sz="2000" dirty="0" smtClean="0"/>
          </a:p>
          <a:p>
            <a:pPr>
              <a:defRPr/>
            </a:pPr>
            <a:r>
              <a:rPr lang="en-US" dirty="0" smtClean="0"/>
              <a:t>(</a:t>
            </a:r>
            <a:r>
              <a:rPr lang="en-US" dirty="0"/>
              <a:t>24K cores, 32k × 32k </a:t>
            </a:r>
            <a:r>
              <a:rPr lang="en-US" dirty="0" smtClean="0"/>
              <a:t>matrices)</a:t>
            </a:r>
            <a:endParaRPr lang="en-US" dirty="0"/>
          </a:p>
        </c:rich>
      </c:tx>
      <c:layout>
        <c:manualLayout>
          <c:xMode val="edge"/>
          <c:yMode val="edge"/>
          <c:x val="0.265217987132139"/>
          <c:y val="0.0289767554704083"/>
        </c:manualLayout>
      </c:layout>
      <c:overlay val="1"/>
      <c:spPr>
        <a:solidFill>
          <a:schemeClr val="bg1"/>
        </a:solidFill>
        <a:ln>
          <a:solidFill>
            <a:schemeClr val="bg1">
              <a:lumMod val="75000"/>
            </a:schemeClr>
          </a:solidFill>
        </a:ln>
      </c:spPr>
    </c:title>
    <c:autoTitleDeleted val="0"/>
    <c:plotArea>
      <c:layout>
        <c:manualLayout>
          <c:layoutTarget val="inner"/>
          <c:xMode val="edge"/>
          <c:yMode val="edge"/>
          <c:x val="0.142721661646576"/>
          <c:y val="0.0500687926948837"/>
          <c:w val="0.822571142334165"/>
          <c:h val="0.840133791773195"/>
        </c:manualLayout>
      </c:layout>
      <c:barChart>
        <c:barDir val="col"/>
        <c:grouping val="stacked"/>
        <c:varyColors val="0"/>
        <c:ser>
          <c:idx val="0"/>
          <c:order val="0"/>
          <c:tx>
            <c:strRef>
              <c:f>Sheet1!$A$2</c:f>
              <c:strCache>
                <c:ptCount val="1"/>
                <c:pt idx="0">
                  <c:v>2D (Original)</c:v>
                </c:pt>
              </c:strCache>
            </c:strRef>
          </c:tx>
          <c:spPr>
            <a:solidFill>
              <a:srgbClr val="AF545A"/>
            </a:solidFill>
          </c:spPr>
          <c:invertIfNegative val="0"/>
          <c:cat>
            <c:strRef>
              <c:f>Sheet1!$B$1:$E$1</c:f>
              <c:strCache>
                <c:ptCount val="4"/>
                <c:pt idx="0">
                  <c:v>SUMMA</c:v>
                </c:pt>
                <c:pt idx="1">
                  <c:v> Cannon</c:v>
                </c:pt>
                <c:pt idx="2">
                  <c:v>TRSM</c:v>
                </c:pt>
                <c:pt idx="3">
                  <c:v>Cholesky</c:v>
                </c:pt>
              </c:strCache>
            </c:strRef>
          </c:cat>
          <c:val>
            <c:numRef>
              <c:f>Sheet1!$B$2:$E$2</c:f>
              <c:numCache>
                <c:formatCode>General</c:formatCode>
                <c:ptCount val="4"/>
                <c:pt idx="0">
                  <c:v>17340.8256</c:v>
                </c:pt>
                <c:pt idx="1">
                  <c:v>25185.4848</c:v>
                </c:pt>
                <c:pt idx="2">
                  <c:v>8278.179839999993</c:v>
                </c:pt>
                <c:pt idx="3">
                  <c:v>6729.89184</c:v>
                </c:pt>
              </c:numCache>
            </c:numRef>
          </c:val>
        </c:ser>
        <c:ser>
          <c:idx val="1"/>
          <c:order val="1"/>
          <c:tx>
            <c:strRef>
              <c:f>Sheet1!$A$3</c:f>
              <c:strCache>
                <c:ptCount val="1"/>
                <c:pt idx="0">
                  <c:v>2D + Overlap</c:v>
                </c:pt>
              </c:strCache>
            </c:strRef>
          </c:tx>
          <c:spPr>
            <a:solidFill>
              <a:schemeClr val="bg2">
                <a:lumMod val="50000"/>
              </a:schemeClr>
            </a:solidFill>
          </c:spPr>
          <c:invertIfNegative val="0"/>
          <c:cat>
            <c:strRef>
              <c:f>Sheet1!$B$1:$E$1</c:f>
              <c:strCache>
                <c:ptCount val="4"/>
                <c:pt idx="0">
                  <c:v>SUMMA</c:v>
                </c:pt>
                <c:pt idx="1">
                  <c:v> Cannon</c:v>
                </c:pt>
                <c:pt idx="2">
                  <c:v>TRSM</c:v>
                </c:pt>
                <c:pt idx="3">
                  <c:v>Cholesky</c:v>
                </c:pt>
              </c:strCache>
            </c:strRef>
          </c:cat>
          <c:val>
            <c:numRef>
              <c:f>Sheet1!$B$3:$E$3</c:f>
              <c:numCache>
                <c:formatCode>General</c:formatCode>
                <c:ptCount val="4"/>
                <c:pt idx="0">
                  <c:v>2043.74016</c:v>
                </c:pt>
                <c:pt idx="1">
                  <c:v>970.2604800000012</c:v>
                </c:pt>
                <c:pt idx="2">
                  <c:v>289.0137600000012</c:v>
                </c:pt>
                <c:pt idx="3">
                  <c:v>1754.726400000001</c:v>
                </c:pt>
              </c:numCache>
            </c:numRef>
          </c:val>
        </c:ser>
        <c:ser>
          <c:idx val="2"/>
          <c:order val="2"/>
          <c:tx>
            <c:strRef>
              <c:f>Sheet1!$A$4</c:f>
              <c:strCache>
                <c:ptCount val="1"/>
                <c:pt idx="0">
                  <c:v>2.5D (Avoiding)</c:v>
                </c:pt>
              </c:strCache>
            </c:strRef>
          </c:tx>
          <c:spPr>
            <a:solidFill>
              <a:srgbClr val="5F86C1"/>
            </a:solidFill>
          </c:spPr>
          <c:invertIfNegative val="0"/>
          <c:cat>
            <c:strRef>
              <c:f>Sheet1!$B$1:$E$1</c:f>
              <c:strCache>
                <c:ptCount val="4"/>
                <c:pt idx="0">
                  <c:v>SUMMA</c:v>
                </c:pt>
                <c:pt idx="1">
                  <c:v> Cannon</c:v>
                </c:pt>
                <c:pt idx="2">
                  <c:v>TRSM</c:v>
                </c:pt>
                <c:pt idx="3">
                  <c:v>Cholesky</c:v>
                </c:pt>
              </c:strCache>
            </c:strRef>
          </c:cat>
          <c:val>
            <c:numRef>
              <c:f>Sheet1!$B$4:$E$4</c:f>
              <c:numCache>
                <c:formatCode>General</c:formatCode>
                <c:ptCount val="4"/>
                <c:pt idx="0">
                  <c:v>10941.2352</c:v>
                </c:pt>
                <c:pt idx="1">
                  <c:v>12427.59168</c:v>
                </c:pt>
                <c:pt idx="2">
                  <c:v>6358.30272</c:v>
                </c:pt>
                <c:pt idx="3">
                  <c:v>0.0</c:v>
                </c:pt>
              </c:numCache>
            </c:numRef>
          </c:val>
        </c:ser>
        <c:ser>
          <c:idx val="3"/>
          <c:order val="3"/>
          <c:tx>
            <c:strRef>
              <c:f>Sheet1!$A$5</c:f>
              <c:strCache>
                <c:ptCount val="1"/>
                <c:pt idx="0">
                  <c:v>2.5D + Overlap</c:v>
                </c:pt>
              </c:strCache>
            </c:strRef>
          </c:tx>
          <c:spPr>
            <a:solidFill>
              <a:srgbClr val="839A2A"/>
            </a:solidFill>
          </c:spPr>
          <c:invertIfNegative val="0"/>
          <c:cat>
            <c:strRef>
              <c:f>Sheet1!$B$1:$E$1</c:f>
              <c:strCache>
                <c:ptCount val="4"/>
                <c:pt idx="0">
                  <c:v>SUMMA</c:v>
                </c:pt>
                <c:pt idx="1">
                  <c:v> Cannon</c:v>
                </c:pt>
                <c:pt idx="2">
                  <c:v>TRSM</c:v>
                </c:pt>
                <c:pt idx="3">
                  <c:v>Cholesky</c:v>
                </c:pt>
              </c:strCache>
            </c:strRef>
          </c:cat>
          <c:val>
            <c:numRef>
              <c:f>Sheet1!$B$5:$E$5</c:f>
              <c:numCache>
                <c:formatCode>General</c:formatCode>
                <c:ptCount val="4"/>
                <c:pt idx="0">
                  <c:v>5057.7408</c:v>
                </c:pt>
                <c:pt idx="1">
                  <c:v>9681.960959999989</c:v>
                </c:pt>
                <c:pt idx="2">
                  <c:v>1176.69888</c:v>
                </c:pt>
                <c:pt idx="3">
                  <c:v>0.0</c:v>
                </c:pt>
              </c:numCache>
            </c:numRef>
          </c:val>
        </c:ser>
        <c:dLbls>
          <c:showLegendKey val="0"/>
          <c:showVal val="0"/>
          <c:showCatName val="0"/>
          <c:showSerName val="0"/>
          <c:showPercent val="0"/>
          <c:showBubbleSize val="0"/>
        </c:dLbls>
        <c:gapWidth val="55"/>
        <c:overlap val="100"/>
        <c:axId val="1921779160"/>
        <c:axId val="-2033866712"/>
      </c:barChart>
      <c:catAx>
        <c:axId val="1921779160"/>
        <c:scaling>
          <c:orientation val="minMax"/>
        </c:scaling>
        <c:delete val="0"/>
        <c:axPos val="b"/>
        <c:majorTickMark val="none"/>
        <c:minorTickMark val="none"/>
        <c:tickLblPos val="nextTo"/>
        <c:crossAx val="-2033866712"/>
        <c:crosses val="autoZero"/>
        <c:auto val="1"/>
        <c:lblAlgn val="ctr"/>
        <c:lblOffset val="100"/>
        <c:noMultiLvlLbl val="0"/>
      </c:catAx>
      <c:valAx>
        <c:axId val="-2033866712"/>
        <c:scaling>
          <c:orientation val="minMax"/>
        </c:scaling>
        <c:delete val="0"/>
        <c:axPos val="l"/>
        <c:majorGridlines/>
        <c:title>
          <c:tx>
            <c:rich>
              <a:bodyPr rot="-5400000" vert="horz"/>
              <a:lstStyle/>
              <a:p>
                <a:pPr>
                  <a:defRPr sz="1800"/>
                </a:pPr>
                <a:r>
                  <a:rPr lang="en-US" sz="1800"/>
                  <a:t>Gflops</a:t>
                </a:r>
              </a:p>
            </c:rich>
          </c:tx>
          <c:layout/>
          <c:overlay val="0"/>
        </c:title>
        <c:numFmt formatCode="General" sourceLinked="1"/>
        <c:majorTickMark val="none"/>
        <c:minorTickMark val="none"/>
        <c:tickLblPos val="nextTo"/>
        <c:crossAx val="1921779160"/>
        <c:crosses val="autoZero"/>
        <c:crossBetween val="between"/>
      </c:valAx>
      <c:spPr>
        <a:ln>
          <a:solidFill>
            <a:schemeClr val="bg1">
              <a:lumMod val="50000"/>
            </a:schemeClr>
          </a:solidFill>
        </a:ln>
      </c:spPr>
    </c:plotArea>
    <c:legend>
      <c:legendPos val="r"/>
      <c:layout>
        <c:manualLayout>
          <c:xMode val="edge"/>
          <c:yMode val="edge"/>
          <c:x val="0.616576429052563"/>
          <c:y val="0.197245625546807"/>
          <c:w val="0.20605930282811"/>
          <c:h val="0.220968276969813"/>
        </c:manualLayout>
      </c:layout>
      <c:overlay val="0"/>
      <c:spPr>
        <a:solidFill>
          <a:schemeClr val="bg1"/>
        </a:solidFill>
        <a:ln>
          <a:solidFill>
            <a:schemeClr val="tx1"/>
          </a:solidFill>
        </a:ln>
      </c:spPr>
    </c:legend>
    <c:plotVisOnly val="1"/>
    <c:dispBlanksAs val="gap"/>
    <c:showDLblsOverMax val="0"/>
  </c:chart>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28" tIns="45714" rIns="91428" bIns="45714" rtlCol="0"/>
          <a:lstStyle>
            <a:lvl1pPr algn="r">
              <a:defRPr sz="1200"/>
            </a:lvl1pPr>
          </a:lstStyle>
          <a:p>
            <a:fld id="{16742CB2-31B4-7E48-A6AD-A454F02D3E84}" type="datetimeFigureOut">
              <a:rPr lang="en-US" smtClean="0"/>
              <a:pPr/>
              <a:t>3/19/13</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8" tIns="45714" rIns="91428" bIns="45714" rtlCol="0" anchor="b"/>
          <a:lstStyle>
            <a:lvl1pPr algn="r">
              <a:defRPr sz="1200"/>
            </a:lvl1pPr>
          </a:lstStyle>
          <a:p>
            <a:fld id="{2E4C6802-2DD4-194F-BDC2-30C285B4E6AE}" type="slidenum">
              <a:rPr lang="en-US" smtClean="0"/>
              <a:pPr/>
              <a:t>‹#›</a:t>
            </a:fld>
            <a:endParaRPr lang="en-US" dirty="0"/>
          </a:p>
        </p:txBody>
      </p:sp>
    </p:spTree>
    <p:extLst>
      <p:ext uri="{BB962C8B-B14F-4D97-AF65-F5344CB8AC3E}">
        <p14:creationId xmlns:p14="http://schemas.microsoft.com/office/powerpoint/2010/main" val="1757299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0" tIns="46582" rIns="93160"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60" tIns="46582" rIns="93160" bIns="46582" rtlCol="0"/>
          <a:lstStyle>
            <a:lvl1pPr algn="r">
              <a:defRPr sz="1200"/>
            </a:lvl1pPr>
          </a:lstStyle>
          <a:p>
            <a:fld id="{552A171B-F280-487E-AB57-9E09D7D6F475}" type="datetimeFigureOut">
              <a:rPr lang="en-US" smtClean="0"/>
              <a:pPr/>
              <a:t>3/19/13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0" tIns="46582" rIns="93160"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0" tIns="46582" rIns="93160"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60" tIns="46582" rIns="93160"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60" tIns="46582" rIns="93160" bIns="46582" rtlCol="0" anchor="b"/>
          <a:lstStyle>
            <a:lvl1pPr algn="r">
              <a:defRPr sz="1200"/>
            </a:lvl1pPr>
          </a:lstStyle>
          <a:p>
            <a:fld id="{F4A6DD1E-07AB-4857-BE57-82B520EA68A7}" type="slidenum">
              <a:rPr lang="en-US" smtClean="0"/>
              <a:pPr/>
              <a:t>‹#›</a:t>
            </a:fld>
            <a:endParaRPr lang="en-US" dirty="0"/>
          </a:p>
        </p:txBody>
      </p:sp>
    </p:spTree>
    <p:extLst>
      <p:ext uri="{BB962C8B-B14F-4D97-AF65-F5344CB8AC3E}">
        <p14:creationId xmlns:p14="http://schemas.microsoft.com/office/powerpoint/2010/main" val="21279883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6DD1E-07AB-4857-BE57-82B520EA68A7}" type="slidenum">
              <a:rPr lang="en-US" smtClean="0"/>
              <a:pPr/>
              <a:t>1</a:t>
            </a:fld>
            <a:endParaRPr lang="en-US" dirty="0"/>
          </a:p>
        </p:txBody>
      </p:sp>
    </p:spTree>
    <p:extLst>
      <p:ext uri="{BB962C8B-B14F-4D97-AF65-F5344CB8AC3E}">
        <p14:creationId xmlns:p14="http://schemas.microsoft.com/office/powerpoint/2010/main" val="155428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9AAABC-54DF-6844-B340-76300F36FA67}" type="slidenum">
              <a:rPr lang="en-US"/>
              <a:pPr/>
              <a:t>16</a:t>
            </a:fld>
            <a:endParaRPr lang="en-US"/>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b="1" baseline="0" dirty="0" smtClean="0"/>
              <a:t>##Single Consistent abstraction##</a:t>
            </a:r>
          </a:p>
          <a:p>
            <a:r>
              <a:rPr lang="en-US" altLang="ko-KR" b="1" baseline="0" dirty="0" smtClean="0"/>
              <a:t>1. One of the key aspects of containment domains are that they are single consistent abstraction.</a:t>
            </a:r>
          </a:p>
          <a:p>
            <a:r>
              <a:rPr lang="en-US" altLang="ko-KR" b="1" baseline="0" dirty="0" smtClean="0"/>
              <a:t>2. Abstractions enable us to capture existing resilience techniques. </a:t>
            </a:r>
          </a:p>
          <a:p>
            <a:r>
              <a:rPr lang="en-US" altLang="ko-KR" b="1" baseline="0" dirty="0" smtClean="0"/>
              <a:t>3. You can have a consistent way of expressing resilience concerns from application through analysis down to system implementation. </a:t>
            </a:r>
          </a:p>
          <a:p>
            <a:r>
              <a:rPr lang="en-US" altLang="ko-KR" b="1" baseline="0" dirty="0" smtClean="0"/>
              <a:t>##Components##</a:t>
            </a:r>
          </a:p>
          <a:p>
            <a:r>
              <a:rPr lang="en-US" altLang="ko-KR" b="1" baseline="0" dirty="0" smtClean="0"/>
              <a:t>4. To achieve that we express a program with a hierarchy of containment domains. Each containment domains has four components.</a:t>
            </a:r>
          </a:p>
          <a:p>
            <a:r>
              <a:rPr lang="en-US" altLang="ko-KR" b="1" baseline="0" dirty="0" smtClean="0"/>
              <a:t>##Semantics##</a:t>
            </a:r>
          </a:p>
          <a:p>
            <a:pPr defTabSz="931774">
              <a:defRPr/>
            </a:pPr>
            <a:r>
              <a:rPr lang="en-US" altLang="ko-KR" b="1" baseline="0" dirty="0" smtClean="0"/>
              <a:t>5. In addition to four components, we require each containment domain to obey two simple semantics. </a:t>
            </a:r>
          </a:p>
          <a:p>
            <a:r>
              <a:rPr lang="en-US" altLang="ko-KR" b="1" baseline="0" dirty="0" smtClean="0"/>
              <a:t>6. </a:t>
            </a:r>
            <a:r>
              <a:rPr lang="en-US" altLang="ko-KR" b="1" baseline="0" dirty="0" err="1" smtClean="0"/>
              <a:t>Errorneous</a:t>
            </a:r>
            <a:r>
              <a:rPr lang="en-US" altLang="ko-KR" b="1" baseline="0" dirty="0" smtClean="0"/>
              <a:t> data is never communicated out side of a containment domain.</a:t>
            </a:r>
          </a:p>
          <a:p>
            <a:r>
              <a:rPr lang="en-US" altLang="ko-KR" b="1" baseline="0" dirty="0" smtClean="0"/>
              <a:t>7. Each containment domain provides some mechanism for recovery. It could be </a:t>
            </a:r>
            <a:r>
              <a:rPr lang="en-US" altLang="ko-KR" b="1" baseline="0" dirty="0" err="1" smtClean="0"/>
              <a:t>reexecution</a:t>
            </a:r>
            <a:r>
              <a:rPr lang="en-US" altLang="ko-KR" b="1" baseline="0" dirty="0" smtClean="0"/>
              <a:t>, re-generation of the data, or potentially because we have hierarchy of containment domains, some errors may not be efficiently tolerated in a certain containment domain level and instead the error can be escalated. If everything escalates all the way to the root it essentially matches global check point restart. </a:t>
            </a:r>
          </a:p>
          <a:p>
            <a:r>
              <a:rPr lang="en-US" altLang="ko-KR" b="1" baseline="0" dirty="0" smtClean="0"/>
              <a:t> </a:t>
            </a:r>
          </a:p>
          <a:p>
            <a:endParaRPr lang="en-US" altLang="ko-KR" b="1" baseline="0" dirty="0" smtClean="0"/>
          </a:p>
          <a:p>
            <a:endParaRPr lang="en-US" altLang="ko-KR" b="1" baseline="0" dirty="0" smtClean="0"/>
          </a:p>
          <a:p>
            <a:r>
              <a:rPr lang="en-US" altLang="ko-KR" b="1" baseline="0" dirty="0" smtClean="0"/>
              <a:t>-------------------------------</a:t>
            </a:r>
          </a:p>
          <a:p>
            <a:endParaRPr lang="en-US" altLang="ko-KR" b="1" baseline="0" dirty="0" smtClean="0"/>
          </a:p>
          <a:p>
            <a:endParaRPr lang="en-US" altLang="ko-KR" b="1" baseline="0" dirty="0" smtClean="0"/>
          </a:p>
          <a:p>
            <a:endParaRPr lang="en-US" altLang="ko-KR" b="1" baseline="0" dirty="0" smtClean="0"/>
          </a:p>
          <a:p>
            <a:r>
              <a:rPr lang="en-US" altLang="ko-KR" b="1" baseline="0" dirty="0" smtClean="0"/>
              <a:t>Containment domain is a single consistent abstraction that encapsulates resilience concerns.</a:t>
            </a:r>
          </a:p>
          <a:p>
            <a:endParaRPr lang="en-US" altLang="ko-KR" b="1" baseline="0" dirty="0" smtClean="0"/>
          </a:p>
          <a:p>
            <a:r>
              <a:rPr lang="en-US" altLang="ko-KR" b="1" baseline="0" dirty="0" smtClean="0"/>
              <a:t>In addition to four components, we require each containment domain to obey two simple semantics. </a:t>
            </a:r>
          </a:p>
          <a:p>
            <a:endParaRPr lang="en-US" altLang="ko-KR" b="1" baseline="0" dirty="0" smtClean="0"/>
          </a:p>
          <a:p>
            <a:r>
              <a:rPr lang="en-US" altLang="ko-KR" b="1" baseline="0" dirty="0" smtClean="0"/>
              <a:t>No erroneous data is consumed by other domains.</a:t>
            </a:r>
          </a:p>
          <a:p>
            <a:r>
              <a:rPr lang="en-US" altLang="ko-KR" b="1" baseline="0" dirty="0" smtClean="0"/>
              <a:t>Second, is that each cd provides </a:t>
            </a:r>
          </a:p>
          <a:p>
            <a:endParaRPr lang="en-US" altLang="ko-KR" b="1" baseline="0" dirty="0" smtClean="0"/>
          </a:p>
          <a:p>
            <a:r>
              <a:rPr lang="en-US" altLang="ko-KR" b="1" baseline="0" dirty="0" smtClean="0"/>
              <a:t>Recovery could be escalation. </a:t>
            </a:r>
          </a:p>
          <a:p>
            <a:pPr defTabSz="931774">
              <a:defRPr/>
            </a:pPr>
            <a:r>
              <a:rPr lang="en-US" altLang="ko-KR" b="1" baseline="0" dirty="0" smtClean="0"/>
              <a:t>If the overhead of handling the error at this level is too high, it gets escalated.</a:t>
            </a:r>
          </a:p>
          <a:p>
            <a:r>
              <a:rPr lang="en-US" altLang="ko-KR" baseline="0" dirty="0" smtClean="0"/>
              <a:t>During the mapping, which error is handled at a level is decided.</a:t>
            </a:r>
          </a:p>
          <a:p>
            <a:pPr defTabSz="931774">
              <a:defRPr/>
            </a:pPr>
            <a:endParaRPr lang="en-US" altLang="ko-KR" b="1" dirty="0"/>
          </a:p>
          <a:p>
            <a:pPr defTabSz="931774">
              <a:defRPr/>
            </a:pPr>
            <a:r>
              <a:rPr lang="en-US" altLang="ko-KR" b="1" dirty="0"/>
              <a:t>Hierarchy and containment is key enabling mechanisms for handling errors efficiently. Also for simplifying the analysis.</a:t>
            </a:r>
          </a:p>
          <a:p>
            <a:pPr defTabSz="931774">
              <a:defRPr/>
            </a:pPr>
            <a:endParaRPr lang="ko-KR" altLang="en-US" b="1" dirty="0"/>
          </a:p>
          <a:p>
            <a:endParaRPr lang="en-US" altLang="ko-KR" baseline="0" dirty="0" smtClean="0"/>
          </a:p>
          <a:p>
            <a:endParaRPr lang="en-US" altLang="ko-KR" baseline="0" dirty="0" smtClean="0"/>
          </a:p>
          <a:p>
            <a:endParaRPr lang="en-US" altLang="ko-KR" baseline="0" dirty="0" smtClean="0"/>
          </a:p>
          <a:p>
            <a:r>
              <a:rPr lang="en-US" b="1" baseline="0" dirty="0" smtClean="0"/>
              <a:t>--------------------------------------------------</a:t>
            </a:r>
          </a:p>
          <a:p>
            <a:r>
              <a:rPr lang="en-US" baseline="0" dirty="0" smtClean="0"/>
              <a:t>Main points: Containment Domains encapsulates existing techniques + Erroneous data never communicated + Hierarchy </a:t>
            </a:r>
          </a:p>
          <a:p>
            <a:r>
              <a:rPr lang="en-US" baseline="0" dirty="0" smtClean="0"/>
              <a:t>-&gt; This makes analysis easy </a:t>
            </a:r>
          </a:p>
          <a:p>
            <a:r>
              <a:rPr lang="en-US" baseline="0" dirty="0" smtClean="0"/>
              <a:t>-&gt; Also makes error handled hierarchical -&gt; thus efficient</a:t>
            </a:r>
          </a:p>
          <a:p>
            <a:endParaRPr lang="en-US" baseline="0" dirty="0" smtClean="0"/>
          </a:p>
          <a:p>
            <a:endParaRPr lang="en-US" baseline="0" dirty="0" smtClean="0"/>
          </a:p>
          <a:p>
            <a:r>
              <a:rPr lang="en-US" baseline="0" dirty="0" smtClean="0"/>
              <a:t>If the overhead of handling the error at this level is too high, it gets escalated.</a:t>
            </a:r>
          </a:p>
          <a:p>
            <a:r>
              <a:rPr lang="en-US" baseline="0" dirty="0" smtClean="0"/>
              <a:t>During the mapping -&gt; which error is handled is decided -&gt; if overhead is too high make them escalate.</a:t>
            </a:r>
          </a:p>
          <a:p>
            <a:r>
              <a:rPr lang="en-US" baseline="0" dirty="0" smtClean="0"/>
              <a:t> </a:t>
            </a:r>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563906A-73A5-2E42-B6AE-852858901E8A}" type="slidenum">
              <a:rPr lang="en-US" smtClean="0"/>
              <a:pPr/>
              <a:t>21</a:t>
            </a:fld>
            <a:endParaRPr lang="en-US"/>
          </a:p>
        </p:txBody>
      </p:sp>
    </p:spTree>
    <p:extLst>
      <p:ext uri="{BB962C8B-B14F-4D97-AF65-F5344CB8AC3E}">
        <p14:creationId xmlns:p14="http://schemas.microsoft.com/office/powerpoint/2010/main" val="3653754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79507-148D-4BB5-8A1D-04E287FA67AB}" type="slidenum">
              <a:rPr lang="en-US" smtClean="0"/>
              <a:pPr/>
              <a:t>23</a:t>
            </a:fld>
            <a:endParaRPr lang="en-US"/>
          </a:p>
        </p:txBody>
      </p:sp>
    </p:spTree>
    <p:extLst>
      <p:ext uri="{BB962C8B-B14F-4D97-AF65-F5344CB8AC3E}">
        <p14:creationId xmlns:p14="http://schemas.microsoft.com/office/powerpoint/2010/main" val="415606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Merge concepts into 2</a:t>
            </a:r>
            <a:r>
              <a:rPr lang="en-US" baseline="30000" dirty="0" smtClean="0"/>
              <a:t>nd</a:t>
            </a:r>
            <a:r>
              <a:rPr lang="en-US" baseline="0" dirty="0" smtClean="0"/>
              <a:t> half of the slide</a:t>
            </a:r>
          </a:p>
          <a:p>
            <a:r>
              <a:rPr lang="en-US" baseline="0" dirty="0" smtClean="0"/>
              <a:t>Emphasize demonstration</a:t>
            </a:r>
          </a:p>
          <a:p>
            <a:r>
              <a:rPr lang="en-US" baseline="0" dirty="0" smtClean="0"/>
              <a:t>Separate 3 at top half of slide</a:t>
            </a:r>
            <a:endParaRPr lang="en-US" dirty="0"/>
          </a:p>
        </p:txBody>
      </p:sp>
      <p:sp>
        <p:nvSpPr>
          <p:cNvPr id="4" name="Slide Number Placeholder 3"/>
          <p:cNvSpPr>
            <a:spLocks noGrp="1"/>
          </p:cNvSpPr>
          <p:nvPr>
            <p:ph type="sldNum" sz="quarter" idx="10"/>
          </p:nvPr>
        </p:nvSpPr>
        <p:spPr/>
        <p:txBody>
          <a:bodyPr/>
          <a:lstStyle/>
          <a:p>
            <a:fld id="{F4A6DD1E-07AB-4857-BE57-82B520EA68A7}" type="slidenum">
              <a:rPr lang="en-US" smtClean="0"/>
              <a:pPr/>
              <a:t>26</a:t>
            </a:fld>
            <a:endParaRPr lang="en-US" dirty="0"/>
          </a:p>
        </p:txBody>
      </p:sp>
    </p:spTree>
    <p:extLst>
      <p:ext uri="{BB962C8B-B14F-4D97-AF65-F5344CB8AC3E}">
        <p14:creationId xmlns:p14="http://schemas.microsoft.com/office/powerpoint/2010/main" val="1022483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uses Hilbert</a:t>
            </a:r>
            <a:r>
              <a:rPr lang="en-US" baseline="0" dirty="0" smtClean="0"/>
              <a:t> curves to walk through the iteration space</a:t>
            </a:r>
          </a:p>
          <a:p>
            <a:r>
              <a:rPr lang="en-US" baseline="0" dirty="0" smtClean="0"/>
              <a:t>Space-filling curves</a:t>
            </a:r>
            <a:endParaRPr lang="en-US" dirty="0"/>
          </a:p>
        </p:txBody>
      </p:sp>
      <p:sp>
        <p:nvSpPr>
          <p:cNvPr id="4" name="Slide Number Placeholder 3"/>
          <p:cNvSpPr>
            <a:spLocks noGrp="1"/>
          </p:cNvSpPr>
          <p:nvPr>
            <p:ph type="sldNum" sz="quarter" idx="10"/>
          </p:nvPr>
        </p:nvSpPr>
        <p:spPr/>
        <p:txBody>
          <a:bodyPr/>
          <a:lstStyle/>
          <a:p>
            <a:fld id="{F4A6DD1E-07AB-4857-BE57-82B520EA68A7}" type="slidenum">
              <a:rPr lang="en-US" smtClean="0"/>
              <a:pPr/>
              <a:t>27</a:t>
            </a:fld>
            <a:endParaRPr lang="en-US" dirty="0"/>
          </a:p>
        </p:txBody>
      </p:sp>
    </p:spTree>
    <p:extLst>
      <p:ext uri="{BB962C8B-B14F-4D97-AF65-F5344CB8AC3E}">
        <p14:creationId xmlns:p14="http://schemas.microsoft.com/office/powerpoint/2010/main" val="37497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9AAABC-54DF-6844-B340-76300F36FA67}" type="slidenum">
              <a:rPr lang="en-US"/>
              <a:pPr/>
              <a:t>31</a:t>
            </a:fld>
            <a:endParaRPr lang="en-US"/>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“dim” silicon I mean memory,</a:t>
            </a:r>
            <a:r>
              <a:rPr lang="en-US" baseline="0" dirty="0" smtClean="0"/>
              <a:t> </a:t>
            </a:r>
            <a:r>
              <a:rPr lang="en-US" baseline="0" dirty="0" err="1" smtClean="0"/>
              <a:t>NoC</a:t>
            </a:r>
            <a:r>
              <a:rPr lang="en-US" baseline="0" dirty="0" smtClean="0"/>
              <a:t>, or cores </a:t>
            </a:r>
            <a:r>
              <a:rPr lang="en-US" dirty="0" err="1" smtClean="0"/>
              <a:t>underclocked</a:t>
            </a:r>
            <a:r>
              <a:rPr lang="en-US" dirty="0" smtClean="0"/>
              <a:t> to</a:t>
            </a:r>
            <a:r>
              <a:rPr lang="en-US" baseline="0" dirty="0" smtClean="0"/>
              <a:t> hit a power </a:t>
            </a:r>
            <a:r>
              <a:rPr lang="en-US" baseline="0" smtClean="0"/>
              <a:t>contstraint</a:t>
            </a:r>
            <a:endParaRPr lang="en-US" dirty="0"/>
          </a:p>
        </p:txBody>
      </p:sp>
      <p:sp>
        <p:nvSpPr>
          <p:cNvPr id="4" name="Slide Number Placeholder 3"/>
          <p:cNvSpPr>
            <a:spLocks noGrp="1"/>
          </p:cNvSpPr>
          <p:nvPr>
            <p:ph type="sldNum" sz="quarter" idx="10"/>
          </p:nvPr>
        </p:nvSpPr>
        <p:spPr/>
        <p:txBody>
          <a:bodyPr/>
          <a:lstStyle/>
          <a:p>
            <a:fld id="{87BB9CFD-E238-B841-8AE8-BEF0B237D393}"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DMA?  Use a title that is</a:t>
            </a:r>
            <a:r>
              <a:rPr lang="en-US" baseline="0" dirty="0" smtClean="0"/>
              <a:t> meaningful</a:t>
            </a:r>
          </a:p>
          <a:p>
            <a:r>
              <a:rPr lang="en-US" baseline="0" dirty="0" smtClean="0"/>
              <a:t>Influenced MPI</a:t>
            </a:r>
            <a:endParaRPr lang="en-US" dirty="0"/>
          </a:p>
        </p:txBody>
      </p:sp>
      <p:sp>
        <p:nvSpPr>
          <p:cNvPr id="4" name="Slide Number Placeholder 3"/>
          <p:cNvSpPr>
            <a:spLocks noGrp="1"/>
          </p:cNvSpPr>
          <p:nvPr>
            <p:ph type="sldNum" sz="quarter" idx="10"/>
          </p:nvPr>
        </p:nvSpPr>
        <p:spPr/>
        <p:txBody>
          <a:bodyPr/>
          <a:lstStyle/>
          <a:p>
            <a:fld id="{64C79507-148D-4BB5-8A1D-04E287FA67AB}" type="slidenum">
              <a:rPr lang="en-US" smtClean="0"/>
              <a:pPr/>
              <a:t>3</a:t>
            </a:fld>
            <a:endParaRPr lang="en-US"/>
          </a:p>
        </p:txBody>
      </p:sp>
    </p:spTree>
    <p:extLst>
      <p:ext uri="{BB962C8B-B14F-4D97-AF65-F5344CB8AC3E}">
        <p14:creationId xmlns:p14="http://schemas.microsoft.com/office/powerpoint/2010/main" val="76091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4C79507-148D-4BB5-8A1D-04E287FA67AB}" type="slidenum">
              <a:rPr lang="en-US" smtClean="0"/>
              <a:pPr/>
              <a:t>4</a:t>
            </a:fld>
            <a:endParaRPr lang="en-US"/>
          </a:p>
        </p:txBody>
      </p:sp>
    </p:spTree>
    <p:extLst>
      <p:ext uri="{BB962C8B-B14F-4D97-AF65-F5344CB8AC3E}">
        <p14:creationId xmlns:p14="http://schemas.microsoft.com/office/powerpoint/2010/main" val="55707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465887">
              <a:defRPr/>
            </a:pPr>
            <a:r>
              <a:rPr lang="en-US" dirty="0" smtClean="0"/>
              <a:t>Large user base and active community</a:t>
            </a:r>
          </a:p>
          <a:p>
            <a:endParaRPr lang="en-US" dirty="0"/>
          </a:p>
        </p:txBody>
      </p:sp>
      <p:sp>
        <p:nvSpPr>
          <p:cNvPr id="4" name="Slide Number Placeholder 3"/>
          <p:cNvSpPr>
            <a:spLocks noGrp="1"/>
          </p:cNvSpPr>
          <p:nvPr>
            <p:ph type="sldNum" sz="quarter" idx="10"/>
          </p:nvPr>
        </p:nvSpPr>
        <p:spPr/>
        <p:txBody>
          <a:bodyPr/>
          <a:lstStyle/>
          <a:p>
            <a:fld id="{40592497-12F0-2A4C-8BDD-1AFF416742C2}" type="slidenum">
              <a:rPr lang="en-US" smtClean="0"/>
              <a:t>6</a:t>
            </a:fld>
            <a:endParaRPr lang="en-US"/>
          </a:p>
        </p:txBody>
      </p:sp>
    </p:spTree>
    <p:extLst>
      <p:ext uri="{BB962C8B-B14F-4D97-AF65-F5344CB8AC3E}">
        <p14:creationId xmlns:p14="http://schemas.microsoft.com/office/powerpoint/2010/main" val="266710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80000"/>
              </a:lnSpc>
            </a:pPr>
            <a:endParaRPr lang="en-US" sz="800" dirty="0">
              <a:latin typeface="Times" charset="0"/>
              <a:ea typeface="ＭＳ Ｐゴシック" charset="-128"/>
            </a:endParaRPr>
          </a:p>
        </p:txBody>
      </p:sp>
      <p:sp>
        <p:nvSpPr>
          <p:cNvPr id="28676" name="Slide Number Placeholder 3"/>
          <p:cNvSpPr>
            <a:spLocks noGrp="1"/>
          </p:cNvSpPr>
          <p:nvPr>
            <p:ph type="sldNum" sz="quarter" idx="5"/>
          </p:nvPr>
        </p:nvSpPr>
        <p:spPr>
          <a:noFill/>
        </p:spPr>
        <p:txBody>
          <a:bodyPr/>
          <a:lstStyle/>
          <a:p>
            <a:fld id="{2F6F7C8F-E20F-49AC-9386-AAC82328D93E}" type="slidenum">
              <a:rPr lang="en-US">
                <a:latin typeface="Arial" charset="0"/>
              </a:rPr>
              <a:pPr/>
              <a:t>10</a:t>
            </a:fld>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Linear functions of the loop indices</a:t>
            </a:r>
            <a:r>
              <a:rPr lang="en-US" baseline="0" dirty="0" smtClean="0"/>
              <a:t> means subscripts can be j, j+3*k, 7*i-2*j+4*k, etc.</a:t>
            </a:r>
          </a:p>
          <a:p>
            <a:r>
              <a:rPr lang="en-US" baseline="0" dirty="0" smtClean="0"/>
              <a:t>“Smells like” nested loops means sparse accesses, pointer references, etc are ok.</a:t>
            </a:r>
          </a:p>
          <a:p>
            <a:r>
              <a:rPr lang="en-US" baseline="0" smtClean="0"/>
              <a:t>For example, this includes not just linear algebra, but direct n-body, database join, etc.</a:t>
            </a:r>
            <a:endParaRPr lang="en-US" baseline="0" dirty="0" smtClean="0"/>
          </a:p>
          <a:p>
            <a:endParaRPr lang="en-US" dirty="0" smtClean="0"/>
          </a:p>
          <a:p>
            <a:r>
              <a:rPr lang="en-US" dirty="0" smtClean="0"/>
              <a:t>The theory to determine e requires some recent</a:t>
            </a:r>
            <a:r>
              <a:rPr lang="en-US" baseline="0" dirty="0" smtClean="0"/>
              <a:t> </a:t>
            </a:r>
            <a:r>
              <a:rPr lang="en-US" dirty="0" smtClean="0"/>
              <a:t>deep mathematical results using</a:t>
            </a:r>
            <a:r>
              <a:rPr lang="en-US" baseline="0" dirty="0" smtClean="0"/>
              <a:t> functional analysis</a:t>
            </a:r>
          </a:p>
          <a:p>
            <a:r>
              <a:rPr lang="en-US" baseline="0" dirty="0" smtClean="0"/>
              <a:t>and group theory, due to a team of pure mathematicians including Mike Christ @ Berkeley, Terry Tao @UCLA, others.</a:t>
            </a:r>
          </a:p>
          <a:p>
            <a:r>
              <a:rPr lang="en-US" baseline="0" dirty="0" smtClean="0"/>
              <a:t>The original characterization of e was not necessarily even decidable (Hilbert’s 10</a:t>
            </a:r>
            <a:r>
              <a:rPr lang="en-US" baseline="30000" dirty="0" smtClean="0"/>
              <a:t>th</a:t>
            </a:r>
            <a:r>
              <a:rPr lang="en-US" baseline="0" dirty="0" smtClean="0"/>
              <a:t> problem over rationals), but</a:t>
            </a:r>
          </a:p>
          <a:p>
            <a:r>
              <a:rPr lang="en-US" baseline="0" dirty="0" smtClean="0"/>
              <a:t>We think it is now decidable (still writing it up).</a:t>
            </a:r>
          </a:p>
          <a:p>
            <a:endParaRPr lang="en-US" baseline="0" dirty="0" smtClean="0"/>
          </a:p>
          <a:p>
            <a:r>
              <a:rPr lang="en-US" baseline="0" dirty="0" smtClean="0"/>
              <a:t>The assumptions in the second theorem are that </a:t>
            </a:r>
          </a:p>
          <a:p>
            <a:pPr marL="232943" indent="-232943">
              <a:buAutoNum type="arabicParenBoth"/>
            </a:pPr>
            <a:r>
              <a:rPr lang="en-US" baseline="0" dirty="0" smtClean="0"/>
              <a:t>Dependencies permit us to reorder loop iterations as needed (matmul being an example)</a:t>
            </a:r>
          </a:p>
          <a:p>
            <a:pPr marL="232943" indent="-232943">
              <a:buAutoNum type="arabicParenBoth"/>
            </a:pPr>
            <a:r>
              <a:rPr lang="en-US" baseline="0" dirty="0" smtClean="0"/>
              <a:t> Array subscripts are just subset of the loop indices (again like matmul, where loop indices are i,j,k, and</a:t>
            </a:r>
          </a:p>
          <a:p>
            <a:r>
              <a:rPr lang="en-US" baseline="0" dirty="0" smtClean="0"/>
              <a:t>Subscripts are A(i,k), B(k,j), C(i,j)</a:t>
            </a:r>
          </a:p>
          <a:p>
            <a:endParaRPr lang="en-US" baseline="0" dirty="0" smtClean="0"/>
          </a:p>
          <a:p>
            <a:r>
              <a:rPr lang="en-US" baseline="0" dirty="0" smtClean="0"/>
              <a:t>We are still working on generalizing these assumptions.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840E2FE-9DAA-9F41-AD9F-66FB7456EE1A}" type="slidenum">
              <a:rPr lang="en-US" smtClean="0"/>
              <a:t>11</a:t>
            </a:fld>
            <a:endParaRPr lang="en-US"/>
          </a:p>
        </p:txBody>
      </p:sp>
    </p:spTree>
    <p:extLst>
      <p:ext uri="{BB962C8B-B14F-4D97-AF65-F5344CB8AC3E}">
        <p14:creationId xmlns:p14="http://schemas.microsoft.com/office/powerpoint/2010/main" val="1168014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79507-148D-4BB5-8A1D-04E287FA67AB}" type="slidenum">
              <a:rPr lang="en-US" smtClean="0"/>
              <a:pPr/>
              <a:t>12</a:t>
            </a:fld>
            <a:endParaRPr lang="en-US"/>
          </a:p>
        </p:txBody>
      </p:sp>
    </p:spTree>
    <p:extLst>
      <p:ext uri="{BB962C8B-B14F-4D97-AF65-F5344CB8AC3E}">
        <p14:creationId xmlns:p14="http://schemas.microsoft.com/office/powerpoint/2010/main" val="167134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a:t>
            </a:r>
            <a:r>
              <a:rPr lang="en-US" baseline="0" dirty="0" smtClean="0"/>
              <a:t> much stuff</a:t>
            </a:r>
          </a:p>
          <a:p>
            <a:r>
              <a:rPr lang="en-US" baseline="0" dirty="0" smtClean="0"/>
              <a:t>Split into two slides</a:t>
            </a:r>
            <a:endParaRPr lang="en-US" dirty="0"/>
          </a:p>
        </p:txBody>
      </p:sp>
      <p:sp>
        <p:nvSpPr>
          <p:cNvPr id="4" name="Slide Number Placeholder 3"/>
          <p:cNvSpPr>
            <a:spLocks noGrp="1"/>
          </p:cNvSpPr>
          <p:nvPr>
            <p:ph type="sldNum" sz="quarter" idx="10"/>
          </p:nvPr>
        </p:nvSpPr>
        <p:spPr/>
        <p:txBody>
          <a:bodyPr/>
          <a:lstStyle/>
          <a:p>
            <a:fld id="{64C79507-148D-4BB5-8A1D-04E287FA67AB}" type="slidenum">
              <a:rPr lang="en-US" smtClean="0"/>
              <a:pPr/>
              <a:t>14</a:t>
            </a:fld>
            <a:endParaRPr lang="en-US"/>
          </a:p>
        </p:txBody>
      </p:sp>
    </p:spTree>
    <p:extLst>
      <p:ext uri="{BB962C8B-B14F-4D97-AF65-F5344CB8AC3E}">
        <p14:creationId xmlns:p14="http://schemas.microsoft.com/office/powerpoint/2010/main" val="227524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a:t>
            </a:r>
            <a:r>
              <a:rPr lang="en-US" baseline="0" dirty="0" smtClean="0"/>
              <a:t> much stuff</a:t>
            </a:r>
          </a:p>
          <a:p>
            <a:r>
              <a:rPr lang="en-US" baseline="0" dirty="0" smtClean="0"/>
              <a:t>Split into two slides</a:t>
            </a:r>
            <a:endParaRPr lang="en-US" dirty="0"/>
          </a:p>
        </p:txBody>
      </p:sp>
      <p:sp>
        <p:nvSpPr>
          <p:cNvPr id="4" name="Slide Number Placeholder 3"/>
          <p:cNvSpPr>
            <a:spLocks noGrp="1"/>
          </p:cNvSpPr>
          <p:nvPr>
            <p:ph type="sldNum" sz="quarter" idx="10"/>
          </p:nvPr>
        </p:nvSpPr>
        <p:spPr/>
        <p:txBody>
          <a:bodyPr/>
          <a:lstStyle/>
          <a:p>
            <a:fld id="{64C79507-148D-4BB5-8A1D-04E287FA67AB}" type="slidenum">
              <a:rPr lang="en-US" smtClean="0"/>
              <a:pPr/>
              <a:t>15</a:t>
            </a:fld>
            <a:endParaRPr lang="en-US"/>
          </a:p>
        </p:txBody>
      </p:sp>
    </p:spTree>
    <p:extLst>
      <p:ext uri="{BB962C8B-B14F-4D97-AF65-F5344CB8AC3E}">
        <p14:creationId xmlns:p14="http://schemas.microsoft.com/office/powerpoint/2010/main" val="227524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err="1" smtClean="0"/>
              <a:t>XStack</a:t>
            </a:r>
            <a:r>
              <a:rPr lang="en-US" dirty="0" smtClean="0"/>
              <a:t> Review</a:t>
            </a:r>
            <a:endParaRPr lang="en-US" dirty="0"/>
          </a:p>
        </p:txBody>
      </p:sp>
      <p:sp>
        <p:nvSpPr>
          <p:cNvPr id="6" name="Slide Number Placeholder 5"/>
          <p:cNvSpPr>
            <a:spLocks noGrp="1"/>
          </p:cNvSpPr>
          <p:nvPr>
            <p:ph type="sldNum" sz="quarter" idx="12"/>
          </p:nvPr>
        </p:nvSpPr>
        <p:spPr/>
        <p:txBody>
          <a:bodyPr/>
          <a:lstStyle/>
          <a:p>
            <a:fld id="{8F7F0FD8-C4D8-4FC8-ACE5-C8022F3C3BAB}" type="slidenum">
              <a:rPr lang="en-US" smtClean="0"/>
              <a:pPr/>
              <a:t>‹#›</a:t>
            </a:fld>
            <a:endParaRPr lang="en-US" dirty="0"/>
          </a:p>
        </p:txBody>
      </p:sp>
      <p:sp>
        <p:nvSpPr>
          <p:cNvPr id="7" name="Rectangle 6"/>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10600" cy="5259388"/>
          </a:xfrm>
        </p:spPr>
        <p:txBody>
          <a:bodyPr/>
          <a:lstStyle>
            <a:lvl1pPr>
              <a:defRPr>
                <a:solidFill>
                  <a:schemeClr val="tx1"/>
                </a:solidFill>
                <a:latin typeface="+mn-lt"/>
              </a:defRPr>
            </a:lvl1pPr>
            <a:lvl2pPr>
              <a:defRPr>
                <a:solidFill>
                  <a:srgbClr val="367317"/>
                </a:solidFill>
                <a:latin typeface="+mn-lt"/>
              </a:defRPr>
            </a:lvl2pPr>
            <a:lvl3pPr>
              <a:defRPr>
                <a:solidFill>
                  <a:schemeClr val="tx1"/>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0" y="0"/>
            <a:ext cx="9144000" cy="685800"/>
          </a:xfrm>
        </p:spPr>
        <p:txBody>
          <a:bodyPr>
            <a:normAutofit/>
          </a:bodyPr>
          <a:lstStyle>
            <a:lvl1pPr>
              <a:defRPr sz="3200">
                <a:solidFill>
                  <a:srgbClr val="367317"/>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9" name="Slide Number Placeholder 8"/>
          <p:cNvSpPr>
            <a:spLocks noGrp="1"/>
          </p:cNvSpPr>
          <p:nvPr>
            <p:ph type="sldNum" sz="quarter" idx="11"/>
          </p:nvPr>
        </p:nvSpPr>
        <p:spPr/>
        <p:txBody>
          <a:bodyPr/>
          <a:lstStyle/>
          <a:p>
            <a:fld id="{8F7F0FD8-C4D8-4FC8-ACE5-C8022F3C3BAB}" type="slidenum">
              <a:rPr lang="en-US" smtClean="0"/>
              <a:pPr/>
              <a:t>‹#›</a:t>
            </a:fld>
            <a:endParaRPr lang="en-US" dirty="0"/>
          </a:p>
        </p:txBody>
      </p:sp>
      <p:sp>
        <p:nvSpPr>
          <p:cNvPr id="10" name="Footer Placeholder 9"/>
          <p:cNvSpPr>
            <a:spLocks noGrp="1"/>
          </p:cNvSpPr>
          <p:nvPr>
            <p:ph type="ftr" sz="quarter" idx="12"/>
          </p:nvPr>
        </p:nvSpPr>
        <p:spPr/>
        <p:txBody>
          <a:bodyPr/>
          <a:lstStyle>
            <a:lvl1pPr>
              <a:defRPr/>
            </a:lvl1pPr>
          </a:lstStyle>
          <a:p>
            <a:r>
              <a:rPr lang="en-US" dirty="0" err="1" smtClean="0"/>
              <a:t>XStack</a:t>
            </a:r>
            <a:r>
              <a:rPr lang="en-US" dirty="0" smtClean="0"/>
              <a:t> Review</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err="1" smtClean="0"/>
              <a:t>XStack</a:t>
            </a:r>
            <a:r>
              <a:rPr lang="en-US" dirty="0" smtClean="0"/>
              <a:t> Review</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56"/>
          <p:cNvSpPr>
            <a:spLocks noGrp="1" noChangeArrowheads="1"/>
          </p:cNvSpPr>
          <p:nvPr>
            <p:ph type="ftr" sz="quarter" idx="10"/>
          </p:nvPr>
        </p:nvSpPr>
        <p:spPr>
          <a:xfrm>
            <a:off x="3124200" y="6638925"/>
            <a:ext cx="2895600" cy="182563"/>
          </a:xfrm>
          <a:prstGeom prst="rect">
            <a:avLst/>
          </a:prstGeom>
          <a:ln/>
        </p:spPr>
        <p:txBody>
          <a:bodyPr/>
          <a:lstStyle>
            <a:lvl1pPr>
              <a:defRPr/>
            </a:lvl1pPr>
          </a:lstStyle>
          <a:p>
            <a:pPr>
              <a:defRPr/>
            </a:pPr>
            <a:r>
              <a:rPr lang="en-US" dirty="0" err="1" smtClean="0"/>
              <a:t>XStack</a:t>
            </a:r>
            <a:r>
              <a:rPr lang="en-US" dirty="0" smtClean="0"/>
              <a:t>  Review</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a:cs typeface="Helvetica"/>
              </a:defRPr>
            </a:lvl1p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901F0BED-CD6F-8744-B513-B00FB01E86EC}" type="slidenum">
              <a:rPr lang="en-US"/>
              <a:pPr>
                <a:defRPr/>
              </a:pPr>
              <a:t>‹#›</a:t>
            </a:fld>
            <a:endParaRPr lang="en-US"/>
          </a:p>
        </p:txBody>
      </p:sp>
    </p:spTree>
    <p:extLst>
      <p:ext uri="{BB962C8B-B14F-4D97-AF65-F5344CB8AC3E}">
        <p14:creationId xmlns:p14="http://schemas.microsoft.com/office/powerpoint/2010/main" val="398915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 Content, Top and Bottom">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9143"/>
          </a:xfrm>
        </p:spPr>
        <p:txBody>
          <a:bodyPr/>
          <a:lstStyle/>
          <a:p>
            <a:r>
              <a:rPr lang="en-US" smtClean="0"/>
              <a:t>Click to edit Master title style</a:t>
            </a:r>
            <a:endParaRPr dirty="0"/>
          </a:p>
        </p:txBody>
      </p:sp>
      <p:sp>
        <p:nvSpPr>
          <p:cNvPr id="3" name="Content Placeholder 2"/>
          <p:cNvSpPr>
            <a:spLocks noGrp="1"/>
          </p:cNvSpPr>
          <p:nvPr>
            <p:ph sz="half" idx="1"/>
          </p:nvPr>
        </p:nvSpPr>
        <p:spPr>
          <a:xfrm>
            <a:off x="914400" y="1295400"/>
            <a:ext cx="7315200" cy="228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sz="half" idx="13"/>
          </p:nvPr>
        </p:nvSpPr>
        <p:spPr>
          <a:xfrm>
            <a:off x="914400" y="3901440"/>
            <a:ext cx="7315200" cy="228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Date Placeholder 3"/>
          <p:cNvSpPr>
            <a:spLocks noGrp="1"/>
          </p:cNvSpPr>
          <p:nvPr>
            <p:ph type="dt" sz="half" idx="10"/>
          </p:nvPr>
        </p:nvSpPr>
        <p:spPr>
          <a:xfrm>
            <a:off x="200025" y="6516711"/>
            <a:ext cx="760413" cy="265089"/>
          </a:xfrm>
          <a:prstGeom prst="rect">
            <a:avLst/>
          </a:prstGeom>
        </p:spPr>
        <p:txBody>
          <a:bodyPr/>
          <a:lstStyle>
            <a:lvl1pPr>
              <a:defRPr sz="900"/>
            </a:lvl1pPr>
          </a:lstStyle>
          <a:p>
            <a:r>
              <a:rPr lang="en-US" smtClean="0"/>
              <a:t>1/23/2013</a:t>
            </a:r>
            <a:endParaRPr lang="en-US"/>
          </a:p>
        </p:txBody>
      </p:sp>
      <p:sp>
        <p:nvSpPr>
          <p:cNvPr id="10"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r>
              <a:rPr lang="en-US" smtClean="0"/>
              <a:t>Computational Research Division | Lawrence Berkeley National Laboratory | Department of Energy</a:t>
            </a:r>
            <a:endParaRPr lang="en-US"/>
          </a:p>
        </p:txBody>
      </p:sp>
      <p:sp>
        <p:nvSpPr>
          <p:cNvPr id="12"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Tree>
    <p:extLst>
      <p:ext uri="{BB962C8B-B14F-4D97-AF65-F5344CB8AC3E}">
        <p14:creationId xmlns:p14="http://schemas.microsoft.com/office/powerpoint/2010/main" val="39710414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14400"/>
            <a:ext cx="8410575" cy="52593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7064"/>
            <a:ext cx="5334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r>
              <a:rPr lang="en-US" dirty="0" err="1" smtClean="0"/>
              <a:t>XStack</a:t>
            </a:r>
            <a:r>
              <a:rPr lang="en-US" dirty="0" smtClean="0"/>
              <a:t> Review</a:t>
            </a:r>
            <a:endParaRPr lang="en-US" dirty="0"/>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fld id="{8F7F0FD8-C4D8-4FC8-ACE5-C8022F3C3BA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 id="2147483685" r:id="rId4"/>
    <p:sldLayoutId id="2147483686" r:id="rId5"/>
    <p:sldLayoutId id="2147483687" r:id="rId6"/>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2400" kern="1200">
          <a:solidFill>
            <a:srgbClr val="10663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ites.google.com/a/lbl.gov/gasnet-ex-collabora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jpeg"/></Relationships>
</file>

<file path=ppt/slides/_rels/slide37.xml.rels><?xml version="1.0" encoding="UTF-8" standalone="yes"?>
<Relationships xmlns="http://schemas.openxmlformats.org/package/2006/relationships"><Relationship Id="rId9" Type="http://schemas.openxmlformats.org/officeDocument/2006/relationships/image" Target="../media/image38.jpeg"/><Relationship Id="rId20" Type="http://schemas.openxmlformats.org/officeDocument/2006/relationships/image" Target="../media/image49.jpeg"/><Relationship Id="rId21" Type="http://schemas.openxmlformats.org/officeDocument/2006/relationships/image" Target="../media/image50.jpeg"/><Relationship Id="rId22" Type="http://schemas.openxmlformats.org/officeDocument/2006/relationships/image" Target="../media/image51.jpeg"/><Relationship Id="rId23" Type="http://schemas.openxmlformats.org/officeDocument/2006/relationships/image" Target="../media/image52.jpeg"/><Relationship Id="rId24" Type="http://schemas.openxmlformats.org/officeDocument/2006/relationships/image" Target="../media/image53.png"/><Relationship Id="rId10" Type="http://schemas.openxmlformats.org/officeDocument/2006/relationships/image" Target="../media/image39.jpeg"/><Relationship Id="rId11" Type="http://schemas.openxmlformats.org/officeDocument/2006/relationships/image" Target="../media/image40.jpeg"/><Relationship Id="rId12" Type="http://schemas.openxmlformats.org/officeDocument/2006/relationships/image" Target="../media/image41.jpeg"/><Relationship Id="rId13" Type="http://schemas.openxmlformats.org/officeDocument/2006/relationships/image" Target="../media/image42.jpeg"/><Relationship Id="rId14" Type="http://schemas.openxmlformats.org/officeDocument/2006/relationships/image" Target="../media/image43.jpeg"/><Relationship Id="rId15" Type="http://schemas.openxmlformats.org/officeDocument/2006/relationships/image" Target="../media/image44.png"/><Relationship Id="rId16" Type="http://schemas.openxmlformats.org/officeDocument/2006/relationships/image" Target="../media/image45.jpeg"/><Relationship Id="rId17" Type="http://schemas.openxmlformats.org/officeDocument/2006/relationships/image" Target="../media/image46.jpeg"/><Relationship Id="rId18" Type="http://schemas.openxmlformats.org/officeDocument/2006/relationships/image" Target="../media/image47.jpeg"/><Relationship Id="rId19" Type="http://schemas.openxmlformats.org/officeDocument/2006/relationships/image" Target="../media/image48.jpeg"/><Relationship Id="rId1" Type="http://schemas.openxmlformats.org/officeDocument/2006/relationships/slideLayout" Target="../slideLayouts/slideLayout3.xml"/><Relationship Id="rId2" Type="http://schemas.openxmlformats.org/officeDocument/2006/relationships/image" Target="../media/image31.jpeg"/><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jpg"/><Relationship Id="rId8"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langpop.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8534400" cy="4495800"/>
          </a:xfrm>
        </p:spPr>
        <p:txBody>
          <a:bodyPr>
            <a:normAutofit fontScale="90000"/>
          </a:bodyPr>
          <a:lstStyle/>
          <a:p>
            <a:pPr>
              <a:spcBef>
                <a:spcPts val="0"/>
              </a:spcBef>
            </a:pPr>
            <a:r>
              <a:rPr lang="en-US" sz="3600" i="1" dirty="0" smtClean="0">
                <a:solidFill>
                  <a:schemeClr val="tx1"/>
                </a:solidFill>
              </a:rPr>
              <a:t>DEGAS: </a:t>
            </a:r>
            <a:br>
              <a:rPr lang="en-US" sz="3600" i="1" dirty="0" smtClean="0">
                <a:solidFill>
                  <a:schemeClr val="tx1"/>
                </a:solidFill>
              </a:rPr>
            </a:br>
            <a:r>
              <a:rPr lang="en-US" sz="3600" i="1" dirty="0" smtClean="0">
                <a:solidFill>
                  <a:schemeClr val="tx1"/>
                </a:solidFill>
              </a:rPr>
              <a:t>Dynamic Exascale Global Address Space</a:t>
            </a:r>
            <a:br>
              <a:rPr lang="en-US" sz="3600" i="1" dirty="0" smtClean="0">
                <a:solidFill>
                  <a:schemeClr val="tx1"/>
                </a:solidFill>
              </a:rPr>
            </a:br>
            <a:r>
              <a:rPr lang="en-US" sz="3600" i="1" dirty="0" smtClean="0">
                <a:solidFill>
                  <a:schemeClr val="tx1"/>
                </a:solidFill>
              </a:rPr>
              <a:t/>
            </a:r>
            <a:br>
              <a:rPr lang="en-US" sz="3600" i="1" dirty="0" smtClean="0">
                <a:solidFill>
                  <a:schemeClr val="tx1"/>
                </a:solidFill>
              </a:rPr>
            </a:br>
            <a:r>
              <a:rPr lang="en-US" sz="2200" i="1" dirty="0" smtClean="0">
                <a:solidFill>
                  <a:schemeClr val="tx1"/>
                </a:solidFill>
              </a:rPr>
              <a:t>Katherine Yelick, LBNL PI</a:t>
            </a:r>
            <a:r>
              <a:rPr lang="en-US" sz="3100" i="1" dirty="0" smtClean="0">
                <a:solidFill>
                  <a:schemeClr val="tx1"/>
                </a:solidFill>
              </a:rPr>
              <a:t/>
            </a:r>
            <a:br>
              <a:rPr lang="en-US" sz="3100" i="1" dirty="0" smtClean="0">
                <a:solidFill>
                  <a:schemeClr val="tx1"/>
                </a:solidFill>
              </a:rPr>
            </a:br>
            <a:r>
              <a:rPr lang="en-US" sz="2200" b="0" i="1" dirty="0" err="1" smtClean="0">
                <a:solidFill>
                  <a:srgbClr val="000000"/>
                </a:solidFill>
              </a:rPr>
              <a:t>Vivek</a:t>
            </a:r>
            <a:r>
              <a:rPr lang="en-US" sz="2200" b="0" i="1" dirty="0" smtClean="0">
                <a:solidFill>
                  <a:srgbClr val="000000"/>
                </a:solidFill>
              </a:rPr>
              <a:t> </a:t>
            </a:r>
            <a:r>
              <a:rPr lang="en-US" sz="2200" b="0" i="1" dirty="0" err="1" smtClean="0">
                <a:solidFill>
                  <a:srgbClr val="000000"/>
                </a:solidFill>
              </a:rPr>
              <a:t>Sarkar</a:t>
            </a:r>
            <a:r>
              <a:rPr lang="en-US" sz="2200" b="0" i="1" dirty="0" smtClean="0">
                <a:solidFill>
                  <a:srgbClr val="000000"/>
                </a:solidFill>
              </a:rPr>
              <a:t> &amp; John Mellor-</a:t>
            </a:r>
            <a:r>
              <a:rPr lang="en-US" sz="2200" b="0" i="1" dirty="0" err="1" smtClean="0">
                <a:solidFill>
                  <a:srgbClr val="000000"/>
                </a:solidFill>
              </a:rPr>
              <a:t>Crummey</a:t>
            </a:r>
            <a:r>
              <a:rPr lang="en-US" sz="2200" b="0" i="1" dirty="0" smtClean="0">
                <a:solidFill>
                  <a:srgbClr val="000000"/>
                </a:solidFill>
              </a:rPr>
              <a:t>, Rice</a:t>
            </a:r>
            <a:br>
              <a:rPr lang="en-US" sz="2200" b="0" i="1" dirty="0" smtClean="0">
                <a:solidFill>
                  <a:srgbClr val="000000"/>
                </a:solidFill>
              </a:rPr>
            </a:br>
            <a:r>
              <a:rPr lang="en-US" sz="2200" b="0" i="1" dirty="0" smtClean="0">
                <a:solidFill>
                  <a:srgbClr val="000000"/>
                </a:solidFill>
              </a:rPr>
              <a:t>James </a:t>
            </a:r>
            <a:r>
              <a:rPr lang="en-US" sz="2200" b="0" i="1" dirty="0" smtClean="0">
                <a:solidFill>
                  <a:srgbClr val="000000"/>
                </a:solidFill>
              </a:rPr>
              <a:t>Demmel</a:t>
            </a:r>
            <a:r>
              <a:rPr lang="en-US" sz="2200" b="0" i="1" dirty="0">
                <a:solidFill>
                  <a:srgbClr val="000000"/>
                </a:solidFill>
              </a:rPr>
              <a:t> </a:t>
            </a:r>
            <a:r>
              <a:rPr lang="en-US" sz="2200" b="0" i="1" dirty="0" smtClean="0">
                <a:solidFill>
                  <a:srgbClr val="000000"/>
                </a:solidFill>
              </a:rPr>
              <a:t>&amp;</a:t>
            </a:r>
            <a:r>
              <a:rPr lang="en-US" sz="2200" b="0" i="1" dirty="0" smtClean="0">
                <a:solidFill>
                  <a:srgbClr val="000000"/>
                </a:solidFill>
              </a:rPr>
              <a:t> </a:t>
            </a:r>
            <a:r>
              <a:rPr lang="en-US" sz="2200" b="0" i="1" dirty="0" err="1" smtClean="0">
                <a:solidFill>
                  <a:srgbClr val="000000"/>
                </a:solidFill>
              </a:rPr>
              <a:t>Krste</a:t>
            </a:r>
            <a:r>
              <a:rPr lang="en-US" sz="2200" b="0" i="1" dirty="0" smtClean="0">
                <a:solidFill>
                  <a:srgbClr val="000000"/>
                </a:solidFill>
              </a:rPr>
              <a:t> </a:t>
            </a:r>
            <a:r>
              <a:rPr lang="en-US" sz="2200" b="0" i="1" dirty="0" err="1" smtClean="0">
                <a:solidFill>
                  <a:srgbClr val="000000"/>
                </a:solidFill>
              </a:rPr>
              <a:t>Asanoviç</a:t>
            </a:r>
            <a:r>
              <a:rPr lang="en-US" sz="2200" b="0" i="1" dirty="0" smtClean="0">
                <a:solidFill>
                  <a:srgbClr val="000000"/>
                </a:solidFill>
              </a:rPr>
              <a:t> </a:t>
            </a:r>
            <a:r>
              <a:rPr lang="en-US" sz="2200" b="0" i="1" dirty="0" smtClean="0">
                <a:solidFill>
                  <a:srgbClr val="000000"/>
                </a:solidFill>
              </a:rPr>
              <a:t>UC Berkeley</a:t>
            </a:r>
            <a:br>
              <a:rPr lang="en-US" sz="2200" b="0" i="1" dirty="0" smtClean="0">
                <a:solidFill>
                  <a:srgbClr val="000000"/>
                </a:solidFill>
              </a:rPr>
            </a:br>
            <a:r>
              <a:rPr lang="en-US" sz="2200" b="0" i="1" dirty="0" err="1" smtClean="0">
                <a:solidFill>
                  <a:srgbClr val="000000"/>
                </a:solidFill>
              </a:rPr>
              <a:t>Mattan</a:t>
            </a:r>
            <a:r>
              <a:rPr lang="en-US" sz="2200" b="0" i="1" dirty="0" smtClean="0">
                <a:solidFill>
                  <a:srgbClr val="000000"/>
                </a:solidFill>
              </a:rPr>
              <a:t> </a:t>
            </a:r>
            <a:r>
              <a:rPr lang="en-US" sz="2200" b="0" i="1" dirty="0" err="1" smtClean="0">
                <a:solidFill>
                  <a:srgbClr val="000000"/>
                </a:solidFill>
              </a:rPr>
              <a:t>Erez</a:t>
            </a:r>
            <a:r>
              <a:rPr lang="en-US" sz="2200" b="0" i="1" dirty="0" smtClean="0">
                <a:solidFill>
                  <a:srgbClr val="000000"/>
                </a:solidFill>
              </a:rPr>
              <a:t>, UT Austin</a:t>
            </a:r>
            <a:br>
              <a:rPr lang="en-US" sz="2200" b="0" i="1" dirty="0" smtClean="0">
                <a:solidFill>
                  <a:srgbClr val="000000"/>
                </a:solidFill>
              </a:rPr>
            </a:br>
            <a:r>
              <a:rPr lang="en-US" sz="2200" b="0" i="1" dirty="0">
                <a:solidFill>
                  <a:srgbClr val="000000"/>
                </a:solidFill>
              </a:rPr>
              <a:t>Dan Quinlan, LLNL</a:t>
            </a:r>
            <a:br>
              <a:rPr lang="en-US" sz="2200" b="0" i="1" dirty="0">
                <a:solidFill>
                  <a:srgbClr val="000000"/>
                </a:solidFill>
              </a:rPr>
            </a:br>
            <a:r>
              <a:rPr lang="en-US" sz="2200" b="0" i="1" dirty="0" err="1" smtClean="0">
                <a:solidFill>
                  <a:srgbClr val="000000"/>
                </a:solidFill>
              </a:rPr>
              <a:t>Surendra</a:t>
            </a:r>
            <a:r>
              <a:rPr lang="en-US" sz="2200" b="0" i="1" dirty="0" smtClean="0">
                <a:solidFill>
                  <a:srgbClr val="000000"/>
                </a:solidFill>
              </a:rPr>
              <a:t> </a:t>
            </a:r>
            <a:r>
              <a:rPr lang="en-US" sz="2200" b="0" i="1" dirty="0" err="1" smtClean="0">
                <a:solidFill>
                  <a:srgbClr val="000000"/>
                </a:solidFill>
              </a:rPr>
              <a:t>Byna</a:t>
            </a:r>
            <a:r>
              <a:rPr lang="en-US" sz="2200" b="0" i="1" dirty="0" smtClean="0">
                <a:solidFill>
                  <a:srgbClr val="000000"/>
                </a:solidFill>
              </a:rPr>
              <a:t>, </a:t>
            </a:r>
            <a:r>
              <a:rPr lang="en-US" sz="2200" b="0" i="1" dirty="0">
                <a:solidFill>
                  <a:srgbClr val="000000"/>
                </a:solidFill>
              </a:rPr>
              <a:t>Paul Hargrove, Steven </a:t>
            </a:r>
            <a:r>
              <a:rPr lang="en-US" sz="2200" b="0" i="1" dirty="0" err="1">
                <a:solidFill>
                  <a:srgbClr val="000000"/>
                </a:solidFill>
              </a:rPr>
              <a:t>Hofmeyr</a:t>
            </a:r>
            <a:r>
              <a:rPr lang="en-US" sz="2200" b="0" i="1" dirty="0">
                <a:solidFill>
                  <a:srgbClr val="000000"/>
                </a:solidFill>
              </a:rPr>
              <a:t>, </a:t>
            </a:r>
            <a:r>
              <a:rPr lang="en-US" sz="2200" b="0" i="1" dirty="0" err="1">
                <a:solidFill>
                  <a:srgbClr val="000000"/>
                </a:solidFill>
              </a:rPr>
              <a:t>Costin</a:t>
            </a:r>
            <a:r>
              <a:rPr lang="en-US" sz="2200" b="0" i="1" dirty="0">
                <a:solidFill>
                  <a:srgbClr val="000000"/>
                </a:solidFill>
              </a:rPr>
              <a:t> </a:t>
            </a:r>
            <a:r>
              <a:rPr lang="en-US" sz="2200" b="0" i="1" dirty="0" err="1">
                <a:solidFill>
                  <a:srgbClr val="000000"/>
                </a:solidFill>
              </a:rPr>
              <a:t>Iancu</a:t>
            </a:r>
            <a:r>
              <a:rPr lang="en-US" sz="2200" b="0" i="1" dirty="0">
                <a:solidFill>
                  <a:srgbClr val="000000"/>
                </a:solidFill>
              </a:rPr>
              <a:t>, </a:t>
            </a:r>
            <a:r>
              <a:rPr lang="en-US" sz="2200" b="0" i="1" dirty="0" smtClean="0">
                <a:solidFill>
                  <a:srgbClr val="000000"/>
                </a:solidFill>
              </a:rPr>
              <a:t>       </a:t>
            </a:r>
            <a:r>
              <a:rPr lang="en-US" sz="2200" b="0" i="1" dirty="0" err="1" smtClean="0">
                <a:solidFill>
                  <a:srgbClr val="000000"/>
                </a:solidFill>
              </a:rPr>
              <a:t>Khaled</a:t>
            </a:r>
            <a:r>
              <a:rPr lang="en-US" sz="2200" b="0" i="1" dirty="0" smtClean="0">
                <a:solidFill>
                  <a:srgbClr val="000000"/>
                </a:solidFill>
              </a:rPr>
              <a:t> Ibrahim,  </a:t>
            </a:r>
            <a:r>
              <a:rPr lang="en-US" sz="2200" b="0" i="1" dirty="0">
                <a:solidFill>
                  <a:srgbClr val="000000"/>
                </a:solidFill>
              </a:rPr>
              <a:t>Leonid </a:t>
            </a:r>
            <a:r>
              <a:rPr lang="en-US" sz="2200" b="0" i="1" dirty="0" err="1">
                <a:solidFill>
                  <a:srgbClr val="000000"/>
                </a:solidFill>
              </a:rPr>
              <a:t>Oliker</a:t>
            </a:r>
            <a:r>
              <a:rPr lang="en-US" sz="2200" b="0" i="1" dirty="0">
                <a:solidFill>
                  <a:srgbClr val="000000"/>
                </a:solidFill>
              </a:rPr>
              <a:t>, Eric Roman, John </a:t>
            </a:r>
            <a:r>
              <a:rPr lang="en-US" sz="2200" b="0" i="1" dirty="0" err="1" smtClean="0">
                <a:solidFill>
                  <a:srgbClr val="000000"/>
                </a:solidFill>
              </a:rPr>
              <a:t>Shalf</a:t>
            </a:r>
            <a:r>
              <a:rPr lang="en-US" sz="2200" b="0" i="1" dirty="0" smtClean="0">
                <a:solidFill>
                  <a:srgbClr val="000000"/>
                </a:solidFill>
              </a:rPr>
              <a:t>, </a:t>
            </a:r>
            <a:r>
              <a:rPr lang="en-US" sz="2200" b="0" i="1" dirty="0">
                <a:solidFill>
                  <a:srgbClr val="000000"/>
                </a:solidFill>
              </a:rPr>
              <a:t>Erich </a:t>
            </a:r>
            <a:r>
              <a:rPr lang="en-US" sz="2200" b="0" i="1" dirty="0" err="1">
                <a:solidFill>
                  <a:srgbClr val="000000"/>
                </a:solidFill>
              </a:rPr>
              <a:t>Strohmaier</a:t>
            </a:r>
            <a:r>
              <a:rPr lang="en-US" sz="2200" b="0" i="1" dirty="0" smtClean="0">
                <a:solidFill>
                  <a:srgbClr val="000000"/>
                </a:solidFill>
              </a:rPr>
              <a:t>, </a:t>
            </a:r>
            <a:r>
              <a:rPr lang="en-US" sz="2200" b="0" i="1" dirty="0" smtClean="0">
                <a:solidFill>
                  <a:srgbClr val="000000"/>
                </a:solidFill>
              </a:rPr>
              <a:t>Samuel </a:t>
            </a:r>
            <a:r>
              <a:rPr lang="en-US" sz="2200" b="0" i="1" dirty="0">
                <a:solidFill>
                  <a:srgbClr val="000000"/>
                </a:solidFill>
              </a:rPr>
              <a:t>Williams, </a:t>
            </a:r>
            <a:r>
              <a:rPr lang="en-US" sz="2200" b="0" i="1" dirty="0" err="1">
                <a:solidFill>
                  <a:srgbClr val="000000"/>
                </a:solidFill>
              </a:rPr>
              <a:t>Yili</a:t>
            </a:r>
            <a:r>
              <a:rPr lang="en-US" sz="2200" b="0" i="1" dirty="0">
                <a:solidFill>
                  <a:srgbClr val="000000"/>
                </a:solidFill>
              </a:rPr>
              <a:t> </a:t>
            </a:r>
            <a:r>
              <a:rPr lang="en-US" sz="2200" b="0" i="1" dirty="0" err="1">
                <a:solidFill>
                  <a:srgbClr val="000000"/>
                </a:solidFill>
              </a:rPr>
              <a:t>Zheng</a:t>
            </a:r>
            <a:r>
              <a:rPr lang="en-US" sz="2200" b="0" i="1" dirty="0">
                <a:solidFill>
                  <a:srgbClr val="000000"/>
                </a:solidFill>
              </a:rPr>
              <a:t>, </a:t>
            </a:r>
            <a:r>
              <a:rPr lang="en-US" sz="2200" b="0" i="1" dirty="0" smtClean="0">
                <a:solidFill>
                  <a:srgbClr val="000000"/>
                </a:solidFill>
              </a:rPr>
              <a:t>LBNL</a:t>
            </a:r>
            <a:br>
              <a:rPr lang="en-US" sz="2200" b="0" i="1" dirty="0" smtClean="0">
                <a:solidFill>
                  <a:srgbClr val="000000"/>
                </a:solidFill>
              </a:rPr>
            </a:br>
            <a:endParaRPr lang="en-US" sz="2200" b="0" i="1" dirty="0">
              <a:solidFill>
                <a:srgbClr val="000000"/>
              </a:solidFill>
            </a:endParaRPr>
          </a:p>
        </p:txBody>
      </p:sp>
      <p:pic>
        <p:nvPicPr>
          <p:cNvPr id="13" name="Picture 12"/>
          <p:cNvPicPr>
            <a:picLocks noChangeAspect="1"/>
          </p:cNvPicPr>
          <p:nvPr/>
        </p:nvPicPr>
        <p:blipFill>
          <a:blip r:embed="rId3"/>
          <a:stretch>
            <a:fillRect/>
          </a:stretch>
        </p:blipFill>
        <p:spPr>
          <a:xfrm>
            <a:off x="0" y="0"/>
            <a:ext cx="4727864" cy="15240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24400" y="0"/>
            <a:ext cx="1576552" cy="1524000"/>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171004" y="-17676"/>
            <a:ext cx="2972996" cy="1541675"/>
          </a:xfrm>
          <a:prstGeom prst="rect">
            <a:avLst/>
          </a:prstGeom>
        </p:spPr>
      </p:pic>
    </p:spTree>
    <p:extLst>
      <p:ext uri="{BB962C8B-B14F-4D97-AF65-F5344CB8AC3E}">
        <p14:creationId xmlns:p14="http://schemas.microsoft.com/office/powerpoint/2010/main" val="15326362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352425" y="866775"/>
            <a:ext cx="8410575" cy="4010025"/>
          </a:xfrm>
        </p:spPr>
        <p:txBody>
          <a:bodyPr/>
          <a:lstStyle/>
          <a:p>
            <a:pPr eaLnBrk="1" hangingPunct="1">
              <a:buFontTx/>
              <a:buNone/>
            </a:pPr>
            <a:r>
              <a:rPr lang="en-US" dirty="0" smtClean="0">
                <a:latin typeface="Arial" charset="0"/>
              </a:rPr>
              <a:t> </a:t>
            </a:r>
          </a:p>
        </p:txBody>
      </p:sp>
      <p:sp>
        <p:nvSpPr>
          <p:cNvPr id="76802" name="Title 1"/>
          <p:cNvSpPr>
            <a:spLocks noGrp="1"/>
          </p:cNvSpPr>
          <p:nvPr>
            <p:ph type="title"/>
          </p:nvPr>
        </p:nvSpPr>
        <p:spPr>
          <a:xfrm>
            <a:off x="304800" y="-76200"/>
            <a:ext cx="8610600" cy="685800"/>
          </a:xfrm>
        </p:spPr>
        <p:txBody>
          <a:bodyPr rtlCol="0" anchor="t">
            <a:normAutofit fontScale="90000"/>
          </a:bodyPr>
          <a:lstStyle/>
          <a:p>
            <a:pPr eaLnBrk="1" fontAlgn="auto" hangingPunct="1">
              <a:spcAft>
                <a:spcPts val="0"/>
              </a:spcAft>
              <a:defRPr/>
            </a:pPr>
            <a:r>
              <a:rPr lang="en-US" sz="2800" dirty="0" smtClean="0"/>
              <a:t>Generalizing Communication Optimal Transformations to Arbitrary Loop Nests</a:t>
            </a:r>
            <a:endParaRPr lang="en-US" sz="2800" b="1" dirty="0" smtClean="0">
              <a:effectLst/>
              <a:ea typeface="+mj-ea"/>
            </a:endParaRPr>
          </a:p>
        </p:txBody>
      </p:sp>
      <p:sp>
        <p:nvSpPr>
          <p:cNvPr id="95" name="TextBox 94"/>
          <p:cNvSpPr txBox="1"/>
          <p:nvPr/>
        </p:nvSpPr>
        <p:spPr>
          <a:xfrm>
            <a:off x="5073209" y="3435306"/>
            <a:ext cx="3043136" cy="307777"/>
          </a:xfrm>
          <a:prstGeom prst="rect">
            <a:avLst/>
          </a:prstGeom>
          <a:noFill/>
        </p:spPr>
        <p:txBody>
          <a:bodyPr wrap="square" rtlCol="0">
            <a:spAutoFit/>
          </a:bodyPr>
          <a:lstStyle/>
          <a:p>
            <a:r>
              <a:rPr lang="en-US" sz="1400" b="1" dirty="0" smtClean="0">
                <a:latin typeface="Arial"/>
                <a:cs typeface="Arial"/>
              </a:rPr>
              <a:t>Speedup of 1.5D N-Body over 1D</a:t>
            </a:r>
            <a:endParaRPr lang="en-US" sz="1400" b="1" dirty="0">
              <a:latin typeface="Arial"/>
              <a:cs typeface="Arial"/>
            </a:endParaRPr>
          </a:p>
        </p:txBody>
      </p:sp>
      <p:graphicFrame>
        <p:nvGraphicFramePr>
          <p:cNvPr id="96" name="Chart 95"/>
          <p:cNvGraphicFramePr>
            <a:graphicFrameLocks/>
          </p:cNvGraphicFramePr>
          <p:nvPr>
            <p:extLst>
              <p:ext uri="{D42A27DB-BD31-4B8C-83A1-F6EECF244321}">
                <p14:modId xmlns:p14="http://schemas.microsoft.com/office/powerpoint/2010/main" val="3973854504"/>
              </p:ext>
            </p:extLst>
          </p:nvPr>
        </p:nvGraphicFramePr>
        <p:xfrm>
          <a:off x="3911890" y="3666883"/>
          <a:ext cx="5188303" cy="203364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353954" y="1403073"/>
            <a:ext cx="5043906" cy="1715533"/>
            <a:chOff x="5333141" y="3349823"/>
            <a:chExt cx="3734659" cy="1222177"/>
          </a:xfrm>
        </p:grpSpPr>
        <p:sp>
          <p:nvSpPr>
            <p:cNvPr id="19" name="TextBox 18"/>
            <p:cNvSpPr txBox="1"/>
            <p:nvPr/>
          </p:nvSpPr>
          <p:spPr>
            <a:xfrm>
              <a:off x="5715000" y="3349823"/>
              <a:ext cx="3227491" cy="307777"/>
            </a:xfrm>
            <a:prstGeom prst="rect">
              <a:avLst/>
            </a:prstGeom>
            <a:noFill/>
          </p:spPr>
          <p:txBody>
            <a:bodyPr wrap="none" rtlCol="0">
              <a:spAutoFit/>
            </a:bodyPr>
            <a:lstStyle/>
            <a:p>
              <a:r>
                <a:rPr lang="en-US" sz="1400" b="1" dirty="0" smtClean="0">
                  <a:latin typeface="Arial"/>
                  <a:cs typeface="Arial"/>
                </a:rPr>
                <a:t>1.5D N-Body: Replicate and Reduce</a:t>
              </a:r>
              <a:endParaRPr lang="en-US" sz="1400" b="1" dirty="0">
                <a:latin typeface="Arial"/>
                <a:cs typeface="Arial"/>
              </a:endParaRPr>
            </a:p>
          </p:txBody>
        </p:sp>
        <p:grpSp>
          <p:nvGrpSpPr>
            <p:cNvPr id="24" name="Group 23"/>
            <p:cNvGrpSpPr/>
            <p:nvPr/>
          </p:nvGrpSpPr>
          <p:grpSpPr>
            <a:xfrm>
              <a:off x="5562600" y="3733800"/>
              <a:ext cx="1371600" cy="152400"/>
              <a:chOff x="5867400" y="3962400"/>
              <a:chExt cx="838200" cy="76200"/>
            </a:xfrm>
            <a:solidFill>
              <a:srgbClr val="096933"/>
            </a:solidFill>
          </p:grpSpPr>
          <p:sp>
            <p:nvSpPr>
              <p:cNvPr id="23" name="Oval 22"/>
              <p:cNvSpPr/>
              <p:nvPr/>
            </p:nvSpPr>
            <p:spPr>
              <a:xfrm>
                <a:off x="5867400" y="3962400"/>
                <a:ext cx="76200" cy="76200"/>
              </a:xfrm>
              <a:prstGeom prst="ellipse">
                <a:avLst/>
              </a:prstGeom>
              <a:grpFill/>
              <a:ln>
                <a:solidFill>
                  <a:srgbClr val="096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6019800" y="3962400"/>
                <a:ext cx="76200" cy="76200"/>
              </a:xfrm>
              <a:prstGeom prst="ellipse">
                <a:avLst/>
              </a:prstGeom>
              <a:grpFill/>
              <a:ln>
                <a:solidFill>
                  <a:srgbClr val="096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6172200" y="3962400"/>
                <a:ext cx="76200" cy="76200"/>
              </a:xfrm>
              <a:prstGeom prst="ellipse">
                <a:avLst/>
              </a:prstGeom>
              <a:grpFill/>
              <a:ln>
                <a:solidFill>
                  <a:srgbClr val="096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6324600" y="3962400"/>
                <a:ext cx="76200" cy="76200"/>
              </a:xfrm>
              <a:prstGeom prst="ellipse">
                <a:avLst/>
              </a:prstGeom>
              <a:grpFill/>
              <a:ln>
                <a:solidFill>
                  <a:srgbClr val="096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477000" y="3962400"/>
                <a:ext cx="76200" cy="76200"/>
              </a:xfrm>
              <a:prstGeom prst="ellipse">
                <a:avLst/>
              </a:prstGeom>
              <a:grpFill/>
              <a:ln>
                <a:solidFill>
                  <a:srgbClr val="096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629400" y="3962400"/>
                <a:ext cx="76200" cy="76200"/>
              </a:xfrm>
              <a:prstGeom prst="ellipse">
                <a:avLst/>
              </a:prstGeom>
              <a:grpFill/>
              <a:ln>
                <a:solidFill>
                  <a:srgbClr val="096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5715000" y="3962400"/>
              <a:ext cx="1371600" cy="152400"/>
              <a:chOff x="5867400" y="3962400"/>
              <a:chExt cx="838200" cy="76200"/>
            </a:xfrm>
            <a:solidFill>
              <a:srgbClr val="00EE00"/>
            </a:solidFill>
          </p:grpSpPr>
          <p:sp>
            <p:nvSpPr>
              <p:cNvPr id="114" name="Oval 113"/>
              <p:cNvSpPr/>
              <p:nvPr/>
            </p:nvSpPr>
            <p:spPr>
              <a:xfrm>
                <a:off x="58674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60198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61722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63246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64770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6294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5715000" y="4191000"/>
              <a:ext cx="1371600" cy="152400"/>
              <a:chOff x="5867400" y="3962400"/>
              <a:chExt cx="838200" cy="76200"/>
            </a:xfrm>
            <a:solidFill>
              <a:srgbClr val="00EE00"/>
            </a:solidFill>
          </p:grpSpPr>
          <p:sp>
            <p:nvSpPr>
              <p:cNvPr id="121" name="Oval 120"/>
              <p:cNvSpPr/>
              <p:nvPr/>
            </p:nvSpPr>
            <p:spPr>
              <a:xfrm>
                <a:off x="58674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60198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61722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63246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64770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66294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5715000" y="4419600"/>
              <a:ext cx="1371600" cy="152400"/>
              <a:chOff x="5867400" y="3962400"/>
              <a:chExt cx="838200" cy="76200"/>
            </a:xfrm>
            <a:solidFill>
              <a:srgbClr val="00EE00"/>
            </a:solidFill>
          </p:grpSpPr>
          <p:sp>
            <p:nvSpPr>
              <p:cNvPr id="128" name="Oval 127"/>
              <p:cNvSpPr/>
              <p:nvPr/>
            </p:nvSpPr>
            <p:spPr>
              <a:xfrm>
                <a:off x="58674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60198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61722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63246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64770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6629400" y="3962400"/>
                <a:ext cx="76200" cy="76200"/>
              </a:xfrm>
              <a:prstGeom prst="ellips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7696200" y="3733800"/>
              <a:ext cx="1371600" cy="152400"/>
              <a:chOff x="5867400" y="3962400"/>
              <a:chExt cx="838200" cy="76200"/>
            </a:xfrm>
            <a:solidFill>
              <a:srgbClr val="096933"/>
            </a:solidFill>
          </p:grpSpPr>
          <p:sp>
            <p:nvSpPr>
              <p:cNvPr id="151" name="Oval 150"/>
              <p:cNvSpPr/>
              <p:nvPr/>
            </p:nvSpPr>
            <p:spPr>
              <a:xfrm>
                <a:off x="5867400" y="3962400"/>
                <a:ext cx="76200" cy="76200"/>
              </a:xfrm>
              <a:prstGeom prst="ellipse">
                <a:avLst/>
              </a:prstGeom>
              <a:grpFill/>
              <a:ln>
                <a:solidFill>
                  <a:srgbClr val="096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6019800" y="3962400"/>
                <a:ext cx="76200" cy="76200"/>
              </a:xfrm>
              <a:prstGeom prst="ellipse">
                <a:avLst/>
              </a:prstGeom>
              <a:grpFill/>
              <a:ln>
                <a:solidFill>
                  <a:srgbClr val="096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6172200" y="3962400"/>
                <a:ext cx="76200" cy="76200"/>
              </a:xfrm>
              <a:prstGeom prst="ellipse">
                <a:avLst/>
              </a:prstGeom>
              <a:grpFill/>
              <a:ln>
                <a:solidFill>
                  <a:srgbClr val="096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6324600" y="3962400"/>
                <a:ext cx="76200" cy="76200"/>
              </a:xfrm>
              <a:prstGeom prst="ellipse">
                <a:avLst/>
              </a:prstGeom>
              <a:grpFill/>
              <a:ln>
                <a:solidFill>
                  <a:srgbClr val="096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6477000" y="3962400"/>
                <a:ext cx="76200" cy="76200"/>
              </a:xfrm>
              <a:prstGeom prst="ellipse">
                <a:avLst/>
              </a:prstGeom>
              <a:grpFill/>
              <a:ln>
                <a:solidFill>
                  <a:srgbClr val="096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6629400" y="3962400"/>
                <a:ext cx="76200" cy="76200"/>
              </a:xfrm>
              <a:prstGeom prst="ellipse">
                <a:avLst/>
              </a:prstGeom>
              <a:grpFill/>
              <a:ln>
                <a:solidFill>
                  <a:srgbClr val="096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3" name="Straight Arrow Connector 72"/>
            <p:cNvCxnSpPr>
              <a:endCxn id="114" idx="2"/>
            </p:cNvCxnSpPr>
            <p:nvPr/>
          </p:nvCxnSpPr>
          <p:spPr>
            <a:xfrm flipV="1">
              <a:off x="5334000" y="4038600"/>
              <a:ext cx="381000" cy="217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a:endCxn id="121" idx="2"/>
            </p:cNvCxnSpPr>
            <p:nvPr/>
          </p:nvCxnSpPr>
          <p:spPr>
            <a:xfrm>
              <a:off x="5334000" y="4255836"/>
              <a:ext cx="381000" cy="113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a:endCxn id="128" idx="2"/>
            </p:cNvCxnSpPr>
            <p:nvPr/>
          </p:nvCxnSpPr>
          <p:spPr>
            <a:xfrm>
              <a:off x="5334000" y="4255836"/>
              <a:ext cx="381000" cy="2399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2" name="Freeform 91"/>
            <p:cNvSpPr/>
            <p:nvPr/>
          </p:nvSpPr>
          <p:spPr>
            <a:xfrm>
              <a:off x="5333141" y="3793963"/>
              <a:ext cx="159444" cy="461873"/>
            </a:xfrm>
            <a:custGeom>
              <a:avLst/>
              <a:gdLst>
                <a:gd name="connsiteX0" fmla="*/ 159444 w 159444"/>
                <a:gd name="connsiteY0" fmla="*/ 0 h 461873"/>
                <a:gd name="connsiteX1" fmla="*/ 10996 w 159444"/>
                <a:gd name="connsiteY1" fmla="*/ 181450 h 461873"/>
                <a:gd name="connsiteX2" fmla="*/ 10996 w 159444"/>
                <a:gd name="connsiteY2" fmla="*/ 461873 h 461873"/>
              </a:gdLst>
              <a:ahLst/>
              <a:cxnLst>
                <a:cxn ang="0">
                  <a:pos x="connsiteX0" y="connsiteY0"/>
                </a:cxn>
                <a:cxn ang="0">
                  <a:pos x="connsiteX1" y="connsiteY1"/>
                </a:cxn>
                <a:cxn ang="0">
                  <a:pos x="connsiteX2" y="connsiteY2"/>
                </a:cxn>
              </a:cxnLst>
              <a:rect l="l" t="t" r="r" b="b"/>
              <a:pathLst>
                <a:path w="159444" h="461873">
                  <a:moveTo>
                    <a:pt x="159444" y="0"/>
                  </a:moveTo>
                  <a:cubicBezTo>
                    <a:pt x="97590" y="52235"/>
                    <a:pt x="35737" y="104471"/>
                    <a:pt x="10996" y="181450"/>
                  </a:cubicBezTo>
                  <a:cubicBezTo>
                    <a:pt x="-13745" y="258429"/>
                    <a:pt x="10996" y="461873"/>
                    <a:pt x="10996" y="46187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3" name="Straight Arrow Connector 182"/>
            <p:cNvCxnSpPr/>
            <p:nvPr/>
          </p:nvCxnSpPr>
          <p:spPr>
            <a:xfrm flipH="1" flipV="1">
              <a:off x="7087459" y="4054637"/>
              <a:ext cx="380141" cy="13636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flipH="1">
              <a:off x="7087459" y="4191000"/>
              <a:ext cx="380141" cy="92237"/>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a:xfrm flipH="1">
              <a:off x="7087459" y="4191000"/>
              <a:ext cx="380141" cy="320837"/>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92" name="Freeform 191"/>
            <p:cNvSpPr/>
            <p:nvPr/>
          </p:nvSpPr>
          <p:spPr>
            <a:xfrm>
              <a:off x="7460556" y="3810000"/>
              <a:ext cx="83244" cy="381000"/>
            </a:xfrm>
            <a:custGeom>
              <a:avLst/>
              <a:gdLst>
                <a:gd name="connsiteX0" fmla="*/ 159444 w 159444"/>
                <a:gd name="connsiteY0" fmla="*/ 0 h 461873"/>
                <a:gd name="connsiteX1" fmla="*/ 10996 w 159444"/>
                <a:gd name="connsiteY1" fmla="*/ 181450 h 461873"/>
                <a:gd name="connsiteX2" fmla="*/ 10996 w 159444"/>
                <a:gd name="connsiteY2" fmla="*/ 461873 h 461873"/>
              </a:gdLst>
              <a:ahLst/>
              <a:cxnLst>
                <a:cxn ang="0">
                  <a:pos x="connsiteX0" y="connsiteY0"/>
                </a:cxn>
                <a:cxn ang="0">
                  <a:pos x="connsiteX1" y="connsiteY1"/>
                </a:cxn>
                <a:cxn ang="0">
                  <a:pos x="connsiteX2" y="connsiteY2"/>
                </a:cxn>
              </a:cxnLst>
              <a:rect l="l" t="t" r="r" b="b"/>
              <a:pathLst>
                <a:path w="159444" h="461873">
                  <a:moveTo>
                    <a:pt x="159444" y="0"/>
                  </a:moveTo>
                  <a:cubicBezTo>
                    <a:pt x="97590" y="52235"/>
                    <a:pt x="35737" y="104471"/>
                    <a:pt x="10996" y="181450"/>
                  </a:cubicBezTo>
                  <a:cubicBezTo>
                    <a:pt x="-13745" y="258429"/>
                    <a:pt x="10996" y="461873"/>
                    <a:pt x="10996" y="461873"/>
                  </a:cubicBezTo>
                </a:path>
              </a:pathLst>
            </a:custGeom>
            <a:ln>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 name="TextBox 4"/>
          <p:cNvSpPr txBox="1"/>
          <p:nvPr/>
        </p:nvSpPr>
        <p:spPr>
          <a:xfrm>
            <a:off x="5581304" y="1403073"/>
            <a:ext cx="3492140" cy="1785104"/>
          </a:xfrm>
          <a:prstGeom prst="rect">
            <a:avLst/>
          </a:prstGeom>
          <a:noFill/>
        </p:spPr>
        <p:txBody>
          <a:bodyPr wrap="square" rtlCol="0">
            <a:spAutoFit/>
          </a:bodyPr>
          <a:lstStyle/>
          <a:p>
            <a:r>
              <a:rPr lang="en-US" sz="2000" i="1" dirty="0" smtClean="0"/>
              <a:t>The same idea (replicate and reduce) can be used on (direct) N-Body code:</a:t>
            </a:r>
          </a:p>
          <a:p>
            <a:pPr>
              <a:spcBef>
                <a:spcPts val="600"/>
              </a:spcBef>
            </a:pPr>
            <a:r>
              <a:rPr lang="en-US" sz="2000" dirty="0"/>
              <a:t> </a:t>
            </a:r>
            <a:r>
              <a:rPr lang="en-US" sz="2000" dirty="0" smtClean="0"/>
              <a:t> 1D decomposition </a:t>
            </a:r>
            <a:r>
              <a:rPr lang="en-US" sz="2000" dirty="0" smtClean="0">
                <a:sym typeface="Wingdings"/>
              </a:rPr>
              <a:t> </a:t>
            </a:r>
            <a:r>
              <a:rPr lang="en-US" sz="2000" dirty="0" smtClean="0"/>
              <a:t>“1.5D”</a:t>
            </a:r>
          </a:p>
          <a:p>
            <a:pPr>
              <a:spcBef>
                <a:spcPts val="600"/>
              </a:spcBef>
            </a:pPr>
            <a:endParaRPr lang="en-US" sz="2000" dirty="0"/>
          </a:p>
        </p:txBody>
      </p:sp>
      <p:sp>
        <p:nvSpPr>
          <p:cNvPr id="57" name="TextBox 56"/>
          <p:cNvSpPr txBox="1"/>
          <p:nvPr/>
        </p:nvSpPr>
        <p:spPr>
          <a:xfrm>
            <a:off x="639240" y="3743083"/>
            <a:ext cx="3492140" cy="1938992"/>
          </a:xfrm>
          <a:prstGeom prst="rect">
            <a:avLst/>
          </a:prstGeom>
          <a:noFill/>
        </p:spPr>
        <p:txBody>
          <a:bodyPr wrap="square" rtlCol="0">
            <a:spAutoFit/>
          </a:bodyPr>
          <a:lstStyle/>
          <a:p>
            <a:r>
              <a:rPr lang="en-US" sz="2000" i="1" dirty="0" smtClean="0"/>
              <a:t>Does this work in general?</a:t>
            </a:r>
          </a:p>
          <a:p>
            <a:pPr marL="342900" indent="-342900">
              <a:buFontTx/>
              <a:buChar char="•"/>
            </a:pPr>
            <a:r>
              <a:rPr lang="en-US" sz="2000" i="1" dirty="0" smtClean="0"/>
              <a:t>Yes, for certain loops and array expressions</a:t>
            </a:r>
          </a:p>
          <a:p>
            <a:pPr marL="342900" indent="-342900">
              <a:buFontTx/>
              <a:buChar char="•"/>
            </a:pPr>
            <a:r>
              <a:rPr lang="en-US" sz="2000" i="1" dirty="0" smtClean="0"/>
              <a:t>Relies on basic result in group theory</a:t>
            </a:r>
          </a:p>
          <a:p>
            <a:pPr marL="342900" indent="-342900">
              <a:buFontTx/>
              <a:buChar char="•"/>
            </a:pPr>
            <a:r>
              <a:rPr lang="en-US" sz="2000" i="1" dirty="0" smtClean="0"/>
              <a:t>Compiler work TBD</a:t>
            </a:r>
            <a:endParaRPr lang="en-US" sz="2000" dirty="0"/>
          </a:p>
        </p:txBody>
      </p:sp>
      <p:sp>
        <p:nvSpPr>
          <p:cNvPr id="2" name="TextBox 1"/>
          <p:cNvSpPr txBox="1"/>
          <p:nvPr/>
        </p:nvSpPr>
        <p:spPr>
          <a:xfrm>
            <a:off x="304801" y="5867400"/>
            <a:ext cx="8686800" cy="338554"/>
          </a:xfrm>
          <a:prstGeom prst="rect">
            <a:avLst/>
          </a:prstGeom>
          <a:noFill/>
        </p:spPr>
        <p:txBody>
          <a:bodyPr wrap="square" rtlCol="0">
            <a:spAutoFit/>
          </a:bodyPr>
          <a:lstStyle/>
          <a:p>
            <a:r>
              <a:rPr lang="en-US" sz="1600" b="1" i="1" dirty="0"/>
              <a:t>A Communication-Optimal N-Body Algorithm for Direct </a:t>
            </a:r>
            <a:r>
              <a:rPr lang="en-US" sz="1600" b="1" i="1" dirty="0" smtClean="0"/>
              <a:t>Interactions, </a:t>
            </a:r>
            <a:r>
              <a:rPr lang="en-US" sz="1600" i="1" dirty="0" smtClean="0"/>
              <a:t>Driscoll et al, IPDPS’13</a:t>
            </a:r>
            <a:endParaRPr lang="en-US" sz="1600" i="1" dirty="0"/>
          </a:p>
        </p:txBody>
      </p:sp>
    </p:spTree>
    <p:extLst>
      <p:ext uri="{BB962C8B-B14F-4D97-AF65-F5344CB8AC3E}">
        <p14:creationId xmlns:p14="http://schemas.microsoft.com/office/powerpoint/2010/main" val="32566165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Generalizing Communication Lower Bounds and Optimal </a:t>
            </a:r>
            <a:r>
              <a:rPr lang="en-US" dirty="0"/>
              <a:t>A</a:t>
            </a:r>
            <a:r>
              <a:rPr lang="en-US" dirty="0" smtClean="0"/>
              <a:t>lgorithms</a:t>
            </a:r>
            <a:endParaRPr lang="en-US" dirty="0"/>
          </a:p>
        </p:txBody>
      </p:sp>
      <p:sp>
        <p:nvSpPr>
          <p:cNvPr id="5" name="Content Placeholder 4"/>
          <p:cNvSpPr>
            <a:spLocks noGrp="1"/>
          </p:cNvSpPr>
          <p:nvPr>
            <p:ph idx="1"/>
          </p:nvPr>
        </p:nvSpPr>
        <p:spPr>
          <a:xfrm>
            <a:off x="457199" y="1143001"/>
            <a:ext cx="8229601" cy="5105400"/>
          </a:xfrm>
        </p:spPr>
        <p:txBody>
          <a:bodyPr>
            <a:normAutofit/>
          </a:bodyPr>
          <a:lstStyle/>
          <a:p>
            <a:r>
              <a:rPr lang="en-US" dirty="0" smtClean="0"/>
              <a:t>For serial matmul, we know #words_moved =     Ω (n</a:t>
            </a:r>
            <a:r>
              <a:rPr lang="en-US" baseline="30000" dirty="0" smtClean="0"/>
              <a:t>3</a:t>
            </a:r>
            <a:r>
              <a:rPr lang="en-US" dirty="0" smtClean="0"/>
              <a:t>/M</a:t>
            </a:r>
            <a:r>
              <a:rPr lang="en-US" baseline="30000" dirty="0" smtClean="0">
                <a:solidFill>
                  <a:srgbClr val="0000FF"/>
                </a:solidFill>
              </a:rPr>
              <a:t>1/2</a:t>
            </a:r>
            <a:r>
              <a:rPr lang="en-US" dirty="0" smtClean="0"/>
              <a:t>), attained by tile sizes M</a:t>
            </a:r>
            <a:r>
              <a:rPr lang="en-US" baseline="30000" dirty="0" smtClean="0">
                <a:solidFill>
                  <a:srgbClr val="0000FF"/>
                </a:solidFill>
              </a:rPr>
              <a:t>1/2 </a:t>
            </a:r>
            <a:r>
              <a:rPr lang="en-US" dirty="0" smtClean="0"/>
              <a:t>x M</a:t>
            </a:r>
            <a:r>
              <a:rPr lang="en-US" baseline="30000" dirty="0" smtClean="0">
                <a:solidFill>
                  <a:srgbClr val="0000FF"/>
                </a:solidFill>
              </a:rPr>
              <a:t>1/2</a:t>
            </a:r>
          </a:p>
          <a:p>
            <a:pPr lvl="1"/>
            <a:r>
              <a:rPr lang="en-US" dirty="0" smtClean="0"/>
              <a:t>Where do all the </a:t>
            </a:r>
            <a:r>
              <a:rPr lang="en-US" dirty="0" smtClean="0">
                <a:solidFill>
                  <a:srgbClr val="0000FF"/>
                </a:solidFill>
              </a:rPr>
              <a:t>½</a:t>
            </a:r>
            <a:r>
              <a:rPr lang="en-US" dirty="0" smtClean="0"/>
              <a:t>’s come from?</a:t>
            </a:r>
          </a:p>
          <a:p>
            <a:r>
              <a:rPr lang="en-US" dirty="0" smtClean="0"/>
              <a:t>Thm (Christ,Demmel,Knight,Scanlon,Yelick):        For any program that “smells like” nested loops, accessing arrays with subscripts that are linear functions of the loop indices, #words_moved =   Ω (#iterations/M</a:t>
            </a:r>
            <a:r>
              <a:rPr lang="en-US" sz="3600" baseline="30000" dirty="0" smtClean="0">
                <a:solidFill>
                  <a:srgbClr val="0000FF"/>
                </a:solidFill>
              </a:rPr>
              <a:t>e</a:t>
            </a:r>
            <a:r>
              <a:rPr lang="en-US" dirty="0" smtClean="0"/>
              <a:t>), for some </a:t>
            </a:r>
            <a:r>
              <a:rPr lang="en-US" dirty="0" smtClean="0">
                <a:solidFill>
                  <a:srgbClr val="0000FF"/>
                </a:solidFill>
              </a:rPr>
              <a:t>e</a:t>
            </a:r>
            <a:r>
              <a:rPr lang="en-US" dirty="0" smtClean="0"/>
              <a:t> we can determine</a:t>
            </a:r>
          </a:p>
          <a:p>
            <a:r>
              <a:rPr lang="en-US" dirty="0" smtClean="0"/>
              <a:t>Thm (C/D/K/S/Y): Under some assumptions, we can determine the optimal tiles sizes</a:t>
            </a:r>
          </a:p>
          <a:p>
            <a:r>
              <a:rPr lang="en-US" dirty="0" smtClean="0"/>
              <a:t>Long term goal: All compilers should generate communication optimal code from nested loops</a:t>
            </a:r>
          </a:p>
        </p:txBody>
      </p:sp>
    </p:spTree>
    <p:extLst>
      <p:ext uri="{BB962C8B-B14F-4D97-AF65-F5344CB8AC3E}">
        <p14:creationId xmlns:p14="http://schemas.microsoft.com/office/powerpoint/2010/main" val="3551647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42413247"/>
              </p:ext>
            </p:extLst>
          </p:nvPr>
        </p:nvGraphicFramePr>
        <p:xfrm>
          <a:off x="228600" y="7620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lstStyle/>
          <a:p>
            <a:r>
              <a:rPr lang="en-US" dirty="0" smtClean="0"/>
              <a:t>Communication Overlap Complements Avoidance</a:t>
            </a:r>
            <a:endParaRPr lang="en-US" dirty="0"/>
          </a:p>
        </p:txBody>
      </p:sp>
      <p:sp>
        <p:nvSpPr>
          <p:cNvPr id="8" name="Content Placeholder 7"/>
          <p:cNvSpPr>
            <a:spLocks noGrp="1"/>
          </p:cNvSpPr>
          <p:nvPr>
            <p:ph sz="half" idx="4294967295"/>
          </p:nvPr>
        </p:nvSpPr>
        <p:spPr>
          <a:xfrm>
            <a:off x="838200" y="5257800"/>
            <a:ext cx="7772400" cy="990600"/>
          </a:xfrm>
        </p:spPr>
        <p:txBody>
          <a:bodyPr>
            <a:normAutofit fontScale="92500" lnSpcReduction="10000"/>
          </a:bodyPr>
          <a:lstStyle/>
          <a:p>
            <a:r>
              <a:rPr lang="en-US" sz="1600" dirty="0" smtClean="0"/>
              <a:t>Even with communication-optimal algorithms (minimized bandwidth) there are still benefits to overlap and other things that speed up </a:t>
            </a:r>
            <a:r>
              <a:rPr lang="en-US" sz="1600" dirty="0" smtClean="0"/>
              <a:t>networks</a:t>
            </a:r>
          </a:p>
          <a:p>
            <a:r>
              <a:rPr lang="en-US" sz="1600" i="1" dirty="0"/>
              <a:t>Communication Avoiding and Overlapping for Numerical Linear </a:t>
            </a:r>
            <a:r>
              <a:rPr lang="en-US" sz="1600" i="1" dirty="0" smtClean="0"/>
              <a:t>Algebra</a:t>
            </a:r>
            <a:r>
              <a:rPr lang="en-US" sz="1600" dirty="0" smtClean="0"/>
              <a:t>, </a:t>
            </a:r>
            <a:r>
              <a:rPr lang="en-US" sz="1600" dirty="0" err="1" smtClean="0"/>
              <a:t>Georganas</a:t>
            </a:r>
            <a:r>
              <a:rPr lang="en-US" sz="1600" dirty="0"/>
              <a:t> </a:t>
            </a:r>
            <a:r>
              <a:rPr lang="en-US" sz="1600" dirty="0" smtClean="0"/>
              <a:t>et al, SC12</a:t>
            </a:r>
            <a:endParaRPr lang="en-US" sz="1600" dirty="0" smtClean="0"/>
          </a:p>
        </p:txBody>
      </p:sp>
    </p:spTree>
    <p:extLst>
      <p:ext uri="{BB962C8B-B14F-4D97-AF65-F5344CB8AC3E}">
        <p14:creationId xmlns:p14="http://schemas.microsoft.com/office/powerpoint/2010/main" val="21891554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DEGAS: Dynamic </a:t>
            </a:r>
            <a:r>
              <a:rPr lang="en-US" sz="3200" dirty="0" err="1" smtClean="0"/>
              <a:t>Exascale</a:t>
            </a:r>
            <a:r>
              <a:rPr lang="en-US" sz="3200" dirty="0" smtClean="0"/>
              <a:t> Global Address </a:t>
            </a:r>
            <a:r>
              <a:rPr lang="en-US" sz="3200" dirty="0" smtClean="0"/>
              <a:t>Space</a:t>
            </a:r>
            <a:endParaRPr lang="en-US" sz="3200" dirty="0"/>
          </a:p>
        </p:txBody>
      </p:sp>
      <p:grpSp>
        <p:nvGrpSpPr>
          <p:cNvPr id="12" name="Group 11"/>
          <p:cNvGrpSpPr/>
          <p:nvPr/>
        </p:nvGrpSpPr>
        <p:grpSpPr>
          <a:xfrm>
            <a:off x="-355041" y="1136522"/>
            <a:ext cx="9499041" cy="3738154"/>
            <a:chOff x="-293869" y="1698948"/>
            <a:chExt cx="10180202" cy="3962161"/>
          </a:xfrm>
        </p:grpSpPr>
        <p:sp>
          <p:nvSpPr>
            <p:cNvPr id="6" name="Rounded Rectangle 5"/>
            <p:cNvSpPr/>
            <p:nvPr/>
          </p:nvSpPr>
          <p:spPr>
            <a:xfrm>
              <a:off x="2282782" y="1698948"/>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Hierarchical Programming Models</a:t>
              </a:r>
              <a:endParaRPr lang="en-US" sz="2800" dirty="0">
                <a:solidFill>
                  <a:schemeClr val="tx1"/>
                </a:solidFill>
              </a:endParaRPr>
            </a:p>
          </p:txBody>
        </p:sp>
        <p:sp>
          <p:nvSpPr>
            <p:cNvPr id="7" name="Rounded Rectangle 6"/>
            <p:cNvSpPr/>
            <p:nvPr/>
          </p:nvSpPr>
          <p:spPr>
            <a:xfrm>
              <a:off x="2282782" y="2724513"/>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Communication-Avoiding Compilers</a:t>
              </a:r>
              <a:endParaRPr lang="en-US" sz="2800" dirty="0">
                <a:solidFill>
                  <a:schemeClr val="tx1"/>
                </a:solidFill>
              </a:endParaRPr>
            </a:p>
          </p:txBody>
        </p:sp>
        <p:sp>
          <p:nvSpPr>
            <p:cNvPr id="8" name="Rounded Rectangle 7"/>
            <p:cNvSpPr/>
            <p:nvPr/>
          </p:nvSpPr>
          <p:spPr>
            <a:xfrm>
              <a:off x="2282782" y="3732916"/>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Adaptive Interoperable Runtimes</a:t>
              </a:r>
              <a:endParaRPr lang="en-US" sz="2800" dirty="0">
                <a:solidFill>
                  <a:schemeClr val="tx1"/>
                </a:solidFill>
              </a:endParaRPr>
            </a:p>
          </p:txBody>
        </p:sp>
        <p:sp>
          <p:nvSpPr>
            <p:cNvPr id="9" name="Rounded Rectangle 8"/>
            <p:cNvSpPr/>
            <p:nvPr/>
          </p:nvSpPr>
          <p:spPr>
            <a:xfrm>
              <a:off x="2282782" y="4768733"/>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Lightweight One-Sided Communication</a:t>
              </a:r>
              <a:endParaRPr lang="en-US" sz="2800" dirty="0">
                <a:solidFill>
                  <a:schemeClr val="tx1"/>
                </a:solidFill>
              </a:endParaRPr>
            </a:p>
          </p:txBody>
        </p:sp>
        <p:sp>
          <p:nvSpPr>
            <p:cNvPr id="10" name="Rounded Rectangle 9"/>
            <p:cNvSpPr/>
            <p:nvPr/>
          </p:nvSpPr>
          <p:spPr>
            <a:xfrm>
              <a:off x="-293869" y="3252406"/>
              <a:ext cx="4018408" cy="892376"/>
            </a:xfrm>
            <a:prstGeom prst="roundRect">
              <a:avLst/>
            </a:prstGeom>
            <a:solidFill>
              <a:schemeClr val="accent2">
                <a:lumMod val="20000"/>
                <a:lumOff val="80000"/>
              </a:schemeClr>
            </a:solidFill>
            <a:ln w="25400">
              <a:solidFill>
                <a:schemeClr val="accent2">
                  <a:lumMod val="75000"/>
                  <a:lumOff val="25000"/>
                </a:schemeClr>
              </a:solidFill>
            </a:ln>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Energy / Performance Feedback</a:t>
              </a:r>
              <a:endParaRPr lang="en-US" sz="2800" dirty="0">
                <a:solidFill>
                  <a:schemeClr val="tx1"/>
                </a:solidFill>
              </a:endParaRPr>
            </a:p>
          </p:txBody>
        </p:sp>
        <p:sp>
          <p:nvSpPr>
            <p:cNvPr id="11" name="Rounded Rectangle 10"/>
            <p:cNvSpPr/>
            <p:nvPr/>
          </p:nvSpPr>
          <p:spPr>
            <a:xfrm>
              <a:off x="5902267" y="3235245"/>
              <a:ext cx="3984066" cy="892376"/>
            </a:xfrm>
            <a:prstGeom prst="roundRect">
              <a:avLst/>
            </a:prstGeom>
            <a:solidFill>
              <a:srgbClr val="CDFFCD"/>
            </a:solidFill>
            <a:ln w="25400">
              <a:solidFill>
                <a:srgbClr val="008000"/>
              </a:solidFill>
            </a:ln>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Resilience</a:t>
              </a:r>
              <a:endParaRPr lang="en-US" sz="2800" dirty="0">
                <a:solidFill>
                  <a:schemeClr val="tx1"/>
                </a:solidFill>
              </a:endParaRPr>
            </a:p>
          </p:txBody>
        </p:sp>
      </p:grpSp>
      <p:sp>
        <p:nvSpPr>
          <p:cNvPr id="13" name="Content Placeholder 12"/>
          <p:cNvSpPr>
            <a:spLocks noGrp="1"/>
          </p:cNvSpPr>
          <p:nvPr>
            <p:ph idx="1"/>
          </p:nvPr>
        </p:nvSpPr>
        <p:spPr>
          <a:xfrm>
            <a:off x="351498" y="4915637"/>
            <a:ext cx="8610600" cy="1269549"/>
          </a:xfrm>
        </p:spPr>
        <p:txBody>
          <a:bodyPr>
            <a:noAutofit/>
          </a:bodyPr>
          <a:lstStyle/>
          <a:p>
            <a:pPr marL="0" indent="0">
              <a:spcBef>
                <a:spcPts val="300"/>
              </a:spcBef>
              <a:buNone/>
            </a:pPr>
            <a:r>
              <a:rPr lang="en-US" sz="2800" dirty="0" smtClean="0"/>
              <a:t>Integrated stack extends PGAS to be:</a:t>
            </a:r>
          </a:p>
          <a:p>
            <a:pPr marL="457200" indent="-457200">
              <a:spcBef>
                <a:spcPts val="300"/>
              </a:spcBef>
              <a:buFont typeface="Arial"/>
              <a:buChar char="•"/>
            </a:pPr>
            <a:r>
              <a:rPr lang="en-US" sz="2400" dirty="0" smtClean="0"/>
              <a:t>Hierarchical for machines and applications</a:t>
            </a:r>
          </a:p>
          <a:p>
            <a:pPr marL="457200" indent="-457200">
              <a:spcBef>
                <a:spcPts val="300"/>
              </a:spcBef>
              <a:buFont typeface="Arial"/>
              <a:buChar char="•"/>
            </a:pPr>
            <a:r>
              <a:rPr lang="en-US" sz="2400" dirty="0" smtClean="0"/>
              <a:t>Communication-avoiding for performance and energy</a:t>
            </a:r>
            <a:endParaRPr lang="en-US" sz="2400" dirty="0"/>
          </a:p>
        </p:txBody>
      </p:sp>
      <p:sp>
        <p:nvSpPr>
          <p:cNvPr id="2" name="Rounded Rectangle 1"/>
          <p:cNvSpPr/>
          <p:nvPr/>
        </p:nvSpPr>
        <p:spPr>
          <a:xfrm>
            <a:off x="2057400" y="3048000"/>
            <a:ext cx="4676478" cy="841924"/>
          </a:xfrm>
          <a:prstGeom prst="round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066800" y="1143000"/>
            <a:ext cx="914400" cy="3733800"/>
          </a:xfrm>
          <a:prstGeom prst="round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9047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Resource management will require adaptive </a:t>
            </a:r>
            <a:r>
              <a:rPr lang="en-US" sz="2800" dirty="0"/>
              <a:t>r</a:t>
            </a:r>
            <a:r>
              <a:rPr lang="en-US" sz="2800" dirty="0" smtClean="0"/>
              <a:t>untime </a:t>
            </a:r>
            <a:r>
              <a:rPr lang="en-US" sz="2800" dirty="0"/>
              <a:t>s</a:t>
            </a:r>
            <a:r>
              <a:rPr lang="en-US" sz="2800" dirty="0" smtClean="0"/>
              <a:t>ystems</a:t>
            </a:r>
            <a:endParaRPr lang="en-US" sz="2800" dirty="0"/>
          </a:p>
        </p:txBody>
      </p:sp>
      <p:pic>
        <p:nvPicPr>
          <p:cNvPr id="6" name="Picture 5"/>
          <p:cNvPicPr>
            <a:picLocks noChangeAspect="1"/>
          </p:cNvPicPr>
          <p:nvPr/>
        </p:nvPicPr>
        <p:blipFill>
          <a:blip r:embed="rId3"/>
          <a:stretch>
            <a:fillRect/>
          </a:stretch>
        </p:blipFill>
        <p:spPr>
          <a:xfrm>
            <a:off x="1638638" y="1033681"/>
            <a:ext cx="6236191" cy="2824325"/>
          </a:xfrm>
          <a:prstGeom prst="rect">
            <a:avLst/>
          </a:prstGeom>
        </p:spPr>
      </p:pic>
      <p:sp>
        <p:nvSpPr>
          <p:cNvPr id="3" name="Content Placeholder 2"/>
          <p:cNvSpPr>
            <a:spLocks noGrp="1"/>
          </p:cNvSpPr>
          <p:nvPr>
            <p:ph idx="1"/>
          </p:nvPr>
        </p:nvSpPr>
        <p:spPr>
          <a:xfrm>
            <a:off x="105701" y="3653188"/>
            <a:ext cx="8915400" cy="2232754"/>
          </a:xfrm>
        </p:spPr>
        <p:txBody>
          <a:bodyPr>
            <a:noAutofit/>
          </a:bodyPr>
          <a:lstStyle/>
          <a:p>
            <a:r>
              <a:rPr lang="en-US" sz="2400" b="1" dirty="0" smtClean="0"/>
              <a:t>The value of throttling: </a:t>
            </a:r>
          </a:p>
          <a:p>
            <a:pPr marL="342900" indent="-342900">
              <a:buFont typeface="Arial"/>
              <a:buChar char="•"/>
            </a:pPr>
            <a:r>
              <a:rPr lang="en-US" sz="2400" dirty="0" smtClean="0"/>
              <a:t>the </a:t>
            </a:r>
            <a:r>
              <a:rPr lang="en-US" sz="2400" dirty="0"/>
              <a:t>number of messages in flight per </a:t>
            </a:r>
            <a:r>
              <a:rPr lang="en-US" sz="2400" dirty="0" smtClean="0"/>
              <a:t>core provides up </a:t>
            </a:r>
            <a:r>
              <a:rPr lang="en-US" sz="2400" dirty="0"/>
              <a:t>to 4X performance </a:t>
            </a:r>
            <a:r>
              <a:rPr lang="en-US" sz="2400" dirty="0" smtClean="0"/>
              <a:t>improvements</a:t>
            </a:r>
          </a:p>
          <a:p>
            <a:pPr marL="342900" indent="-342900">
              <a:buFont typeface="Arial"/>
              <a:buChar char="•"/>
            </a:pPr>
            <a:r>
              <a:rPr lang="en-US" sz="2400" dirty="0" smtClean="0"/>
              <a:t>the </a:t>
            </a:r>
            <a:r>
              <a:rPr lang="en-US" sz="2400" dirty="0"/>
              <a:t>number of active cores per node can provide additional 40</a:t>
            </a:r>
            <a:r>
              <a:rPr lang="en-US" sz="2400" dirty="0" smtClean="0"/>
              <a:t>% performance </a:t>
            </a:r>
            <a:r>
              <a:rPr lang="en-US" sz="2400" dirty="0"/>
              <a:t>improvement for </a:t>
            </a:r>
            <a:endParaRPr lang="en-US" sz="2400" dirty="0" smtClean="0"/>
          </a:p>
          <a:p>
            <a:r>
              <a:rPr lang="en-US" sz="2400" dirty="0" smtClean="0"/>
              <a:t>Developing a</a:t>
            </a:r>
            <a:r>
              <a:rPr lang="en-US" sz="2200" b="0" dirty="0" smtClean="0"/>
              <a:t>daptation based on history and (user-supplied) intent</a:t>
            </a:r>
            <a:endParaRPr lang="en-US" sz="2200" dirty="0"/>
          </a:p>
        </p:txBody>
      </p:sp>
    </p:spTree>
    <p:extLst>
      <p:ext uri="{BB962C8B-B14F-4D97-AF65-F5344CB8AC3E}">
        <p14:creationId xmlns:p14="http://schemas.microsoft.com/office/powerpoint/2010/main" val="34426813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915400" cy="1659338"/>
          </a:xfrm>
        </p:spPr>
        <p:txBody>
          <a:bodyPr>
            <a:noAutofit/>
          </a:bodyPr>
          <a:lstStyle/>
          <a:p>
            <a:pPr marL="0" indent="0">
              <a:spcBef>
                <a:spcPts val="300"/>
              </a:spcBef>
              <a:buNone/>
            </a:pPr>
            <a:r>
              <a:rPr lang="en-US" sz="2400" b="1" dirty="0" smtClean="0"/>
              <a:t>Juggle: Management </a:t>
            </a:r>
            <a:r>
              <a:rPr lang="en-US" sz="2400" b="1" dirty="0" smtClean="0"/>
              <a:t>of critical resources is increasingly important: </a:t>
            </a:r>
          </a:p>
          <a:p>
            <a:pPr marL="342900" indent="-342900">
              <a:spcBef>
                <a:spcPts val="300"/>
              </a:spcBef>
              <a:buFont typeface="Arial"/>
              <a:buChar char="•"/>
            </a:pPr>
            <a:r>
              <a:rPr lang="en-US" sz="2200" dirty="0" smtClean="0">
                <a:solidFill>
                  <a:srgbClr val="0F8199"/>
                </a:solidFill>
              </a:rPr>
              <a:t>Memory and network bandwidth limited </a:t>
            </a:r>
            <a:r>
              <a:rPr lang="en-US" sz="2200" b="0" dirty="0" smtClean="0"/>
              <a:t>by cost and energy</a:t>
            </a:r>
          </a:p>
          <a:p>
            <a:pPr marL="342900" indent="-342900">
              <a:spcBef>
                <a:spcPts val="300"/>
              </a:spcBef>
              <a:buFont typeface="Arial"/>
              <a:buChar char="•"/>
            </a:pPr>
            <a:r>
              <a:rPr lang="en-US" sz="2200" dirty="0">
                <a:solidFill>
                  <a:srgbClr val="0F8199"/>
                </a:solidFill>
              </a:rPr>
              <a:t>C</a:t>
            </a:r>
            <a:r>
              <a:rPr lang="en-US" sz="2200" dirty="0" smtClean="0">
                <a:solidFill>
                  <a:srgbClr val="0F8199"/>
                </a:solidFill>
              </a:rPr>
              <a:t>apacity limited at many levels: </a:t>
            </a:r>
            <a:r>
              <a:rPr lang="en-US" sz="2200" b="0" dirty="0" smtClean="0"/>
              <a:t>network buffers at interfaces, internal network congestion are real and growing problems</a:t>
            </a:r>
          </a:p>
        </p:txBody>
      </p:sp>
      <p:sp>
        <p:nvSpPr>
          <p:cNvPr id="2" name="Title 1"/>
          <p:cNvSpPr>
            <a:spLocks noGrp="1"/>
          </p:cNvSpPr>
          <p:nvPr>
            <p:ph type="title"/>
          </p:nvPr>
        </p:nvSpPr>
        <p:spPr/>
        <p:txBody>
          <a:bodyPr>
            <a:noAutofit/>
          </a:bodyPr>
          <a:lstStyle/>
          <a:p>
            <a:r>
              <a:rPr lang="en-US" sz="2800" dirty="0" smtClean="0"/>
              <a:t>THOR: Throughput Oriented Runtime to Manage Resources</a:t>
            </a:r>
            <a:endParaRPr lang="en-US" sz="2800" dirty="0"/>
          </a:p>
        </p:txBody>
      </p:sp>
      <p:sp>
        <p:nvSpPr>
          <p:cNvPr id="114" name="TextBox 113"/>
          <p:cNvSpPr txBox="1"/>
          <p:nvPr/>
        </p:nvSpPr>
        <p:spPr>
          <a:xfrm>
            <a:off x="749300" y="5956300"/>
            <a:ext cx="7730705" cy="338554"/>
          </a:xfrm>
          <a:prstGeom prst="rect">
            <a:avLst/>
          </a:prstGeom>
          <a:noFill/>
        </p:spPr>
        <p:txBody>
          <a:bodyPr wrap="square" rtlCol="0">
            <a:spAutoFit/>
          </a:bodyPr>
          <a:lstStyle/>
          <a:p>
            <a:r>
              <a:rPr lang="en-US" sz="1600" i="1" dirty="0" smtClean="0"/>
              <a:t>Having more than 4 submitting processes can </a:t>
            </a:r>
            <a:r>
              <a:rPr lang="en-US" sz="1600" i="1" dirty="0" smtClean="0"/>
              <a:t>negatively impact performance by up to 4x</a:t>
            </a:r>
            <a:endParaRPr lang="en-US" sz="1600" i="1" dirty="0"/>
          </a:p>
        </p:txBody>
      </p:sp>
      <p:pic>
        <p:nvPicPr>
          <p:cNvPr id="11" name="Picture 10" descr="BTE-GET-Strict.pdf"/>
          <p:cNvPicPr/>
          <p:nvPr/>
        </p:nvPicPr>
        <p:blipFill>
          <a:blip r:embed="rId3"/>
          <a:stretch>
            <a:fillRect/>
          </a:stretch>
        </p:blipFill>
        <p:spPr>
          <a:xfrm>
            <a:off x="762000" y="2438400"/>
            <a:ext cx="7772400" cy="3497580"/>
          </a:xfrm>
          <a:prstGeom prst="rect">
            <a:avLst/>
          </a:prstGeom>
        </p:spPr>
      </p:pic>
      <p:pic>
        <p:nvPicPr>
          <p:cNvPr id="12" name="Picture 11" descr="BTE-GET-relaxed.pdf"/>
          <p:cNvPicPr/>
          <p:nvPr/>
        </p:nvPicPr>
        <p:blipFill>
          <a:blip r:embed="rId4"/>
          <a:stretch>
            <a:fillRect/>
          </a:stretch>
        </p:blipFill>
        <p:spPr>
          <a:xfrm>
            <a:off x="762000" y="2438400"/>
            <a:ext cx="7620000" cy="3505200"/>
          </a:xfrm>
          <a:prstGeom prst="rect">
            <a:avLst/>
          </a:prstGeom>
          <a:solidFill>
            <a:schemeClr val="bg1"/>
          </a:solidFill>
        </p:spPr>
      </p:pic>
      <p:sp>
        <p:nvSpPr>
          <p:cNvPr id="13" name="TextBox 12"/>
          <p:cNvSpPr txBox="1"/>
          <p:nvPr/>
        </p:nvSpPr>
        <p:spPr>
          <a:xfrm>
            <a:off x="762000" y="6248400"/>
            <a:ext cx="7730705" cy="338554"/>
          </a:xfrm>
          <a:prstGeom prst="rect">
            <a:avLst/>
          </a:prstGeom>
          <a:noFill/>
        </p:spPr>
        <p:txBody>
          <a:bodyPr wrap="square" rtlCol="0">
            <a:spAutoFit/>
          </a:bodyPr>
          <a:lstStyle/>
          <a:p>
            <a:r>
              <a:rPr lang="en-US" sz="1600" i="1" dirty="0" smtClean="0"/>
              <a:t>Using overlap eliminates this problems</a:t>
            </a:r>
            <a:endParaRPr lang="en-US" sz="1600" i="1" dirty="0"/>
          </a:p>
        </p:txBody>
      </p:sp>
    </p:spTree>
    <p:extLst>
      <p:ext uri="{BB962C8B-B14F-4D97-AF65-F5344CB8AC3E}">
        <p14:creationId xmlns:p14="http://schemas.microsoft.com/office/powerpoint/2010/main" val="2608555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lide Number Placeholder 2"/>
          <p:cNvSpPr>
            <a:spLocks noGrp="1"/>
          </p:cNvSpPr>
          <p:nvPr>
            <p:ph type="sldNum" sz="quarter" idx="10"/>
          </p:nvPr>
        </p:nvSpPr>
        <p:spPr/>
        <p:txBody>
          <a:bodyPr/>
          <a:lstStyle/>
          <a:p>
            <a:fld id="{06CF0B8A-8192-684B-A236-099462C3AB4D}" type="slidenum">
              <a:rPr lang="en-US"/>
              <a:pPr/>
              <a:t>16</a:t>
            </a:fld>
            <a:endParaRPr lang="en-US"/>
          </a:p>
        </p:txBody>
      </p:sp>
      <p:sp>
        <p:nvSpPr>
          <p:cNvPr id="1191164" name="Rectangle 252"/>
          <p:cNvSpPr>
            <a:spLocks noChangeArrowheads="1"/>
          </p:cNvSpPr>
          <p:nvPr/>
        </p:nvSpPr>
        <p:spPr bwMode="auto">
          <a:xfrm>
            <a:off x="1035073" y="1219200"/>
            <a:ext cx="1549400" cy="914400"/>
          </a:xfrm>
          <a:prstGeom prst="rect">
            <a:avLst/>
          </a:prstGeom>
          <a:solidFill>
            <a:srgbClr val="33CC33"/>
          </a:solidFill>
          <a:ln w="38100">
            <a:solidFill>
              <a:schemeClr val="tx1"/>
            </a:solidFill>
            <a:miter lim="800000"/>
            <a:headEnd/>
            <a:tailEnd/>
          </a:ln>
          <a:effectLst/>
        </p:spPr>
        <p:txBody>
          <a:bodyPr wrap="none">
            <a:prstTxWarp prst="textNoShape">
              <a:avLst/>
            </a:prstTxWarp>
          </a:bodyPr>
          <a:lstStyle/>
          <a:p>
            <a:pPr algn="r"/>
            <a:r>
              <a:rPr lang="en-US" b="1">
                <a:solidFill>
                  <a:schemeClr val="bg1"/>
                </a:solidFill>
              </a:rPr>
              <a:t>App 2</a:t>
            </a:r>
          </a:p>
        </p:txBody>
      </p:sp>
      <p:sp>
        <p:nvSpPr>
          <p:cNvPr id="1190917" name="Rectangle 5"/>
          <p:cNvSpPr>
            <a:spLocks noGrp="1" noChangeArrowheads="1"/>
          </p:cNvSpPr>
          <p:nvPr>
            <p:ph type="title"/>
          </p:nvPr>
        </p:nvSpPr>
        <p:spPr/>
        <p:txBody>
          <a:bodyPr>
            <a:normAutofit/>
          </a:bodyPr>
          <a:lstStyle/>
          <a:p>
            <a:r>
              <a:rPr lang="en-US" dirty="0" smtClean="0"/>
              <a:t>Lithe Scheduling Abstraction: “Harts”: </a:t>
            </a:r>
            <a:r>
              <a:rPr lang="en-US" dirty="0" smtClean="0">
                <a:solidFill>
                  <a:srgbClr val="DA5500"/>
                </a:solidFill>
              </a:rPr>
              <a:t>Har</a:t>
            </a:r>
            <a:r>
              <a:rPr lang="en-US" dirty="0" smtClean="0"/>
              <a:t>dware </a:t>
            </a:r>
            <a:r>
              <a:rPr lang="en-US" dirty="0" smtClean="0">
                <a:solidFill>
                  <a:srgbClr val="DA5500"/>
                </a:solidFill>
              </a:rPr>
              <a:t>T</a:t>
            </a:r>
            <a:r>
              <a:rPr lang="en-US" dirty="0" smtClean="0"/>
              <a:t>hread</a:t>
            </a:r>
            <a:r>
              <a:rPr lang="en-US" dirty="0" smtClean="0">
                <a:solidFill>
                  <a:srgbClr val="DA5500"/>
                </a:solidFill>
              </a:rPr>
              <a:t>s</a:t>
            </a:r>
            <a:endParaRPr lang="en-US" dirty="0"/>
          </a:p>
        </p:txBody>
      </p:sp>
      <p:sp>
        <p:nvSpPr>
          <p:cNvPr id="1190918" name="Rectangle 6"/>
          <p:cNvSpPr>
            <a:spLocks noChangeArrowheads="1"/>
          </p:cNvSpPr>
          <p:nvPr/>
        </p:nvSpPr>
        <p:spPr bwMode="auto">
          <a:xfrm>
            <a:off x="808060" y="1617663"/>
            <a:ext cx="1549400" cy="914400"/>
          </a:xfrm>
          <a:prstGeom prst="rect">
            <a:avLst/>
          </a:prstGeom>
          <a:solidFill>
            <a:srgbClr val="0128E9"/>
          </a:solidFill>
          <a:ln w="38100">
            <a:solidFill>
              <a:schemeClr val="tx1"/>
            </a:solidFill>
            <a:miter lim="800000"/>
            <a:headEnd/>
            <a:tailEnd/>
          </a:ln>
          <a:effectLst/>
        </p:spPr>
        <p:txBody>
          <a:bodyPr wrap="none" anchor="ctr">
            <a:prstTxWarp prst="textNoShape">
              <a:avLst/>
            </a:prstTxWarp>
          </a:bodyPr>
          <a:lstStyle/>
          <a:p>
            <a:r>
              <a:rPr lang="en-US" b="1">
                <a:solidFill>
                  <a:schemeClr val="bg1"/>
                </a:solidFill>
              </a:rPr>
              <a:t>App 1</a:t>
            </a:r>
          </a:p>
        </p:txBody>
      </p:sp>
      <p:sp>
        <p:nvSpPr>
          <p:cNvPr id="1190967" name="Text Box 55"/>
          <p:cNvSpPr txBox="1">
            <a:spLocks noChangeArrowheads="1"/>
          </p:cNvSpPr>
          <p:nvPr/>
        </p:nvSpPr>
        <p:spPr bwMode="auto">
          <a:xfrm>
            <a:off x="2408260" y="2532063"/>
            <a:ext cx="1468438" cy="701675"/>
          </a:xfrm>
          <a:prstGeom prst="rect">
            <a:avLst/>
          </a:prstGeom>
          <a:noFill/>
          <a:ln w="38100">
            <a:noFill/>
            <a:miter lim="800000"/>
            <a:headEnd/>
            <a:tailEnd/>
          </a:ln>
          <a:effectLst/>
        </p:spPr>
        <p:txBody>
          <a:bodyPr wrap="none">
            <a:prstTxWarp prst="textNoShape">
              <a:avLst/>
            </a:prstTxWarp>
            <a:spAutoFit/>
          </a:bodyPr>
          <a:lstStyle/>
          <a:p>
            <a:r>
              <a:rPr lang="en-US" b="1"/>
              <a:t>Virtualized</a:t>
            </a:r>
            <a:br>
              <a:rPr lang="en-US" b="1"/>
            </a:br>
            <a:r>
              <a:rPr lang="en-US" b="1"/>
              <a:t>Threads</a:t>
            </a:r>
          </a:p>
        </p:txBody>
      </p:sp>
      <p:sp>
        <p:nvSpPr>
          <p:cNvPr id="1190970" name="Text Box 58"/>
          <p:cNvSpPr txBox="1">
            <a:spLocks noChangeArrowheads="1"/>
          </p:cNvSpPr>
          <p:nvPr/>
        </p:nvSpPr>
        <p:spPr bwMode="auto">
          <a:xfrm>
            <a:off x="546847" y="4330700"/>
            <a:ext cx="3537898" cy="830997"/>
          </a:xfrm>
          <a:prstGeom prst="rect">
            <a:avLst/>
          </a:prstGeom>
          <a:noFill/>
          <a:ln w="38100">
            <a:noFill/>
            <a:miter lim="800000"/>
            <a:headEnd/>
            <a:tailEnd/>
          </a:ln>
          <a:effectLst/>
        </p:spPr>
        <p:txBody>
          <a:bodyPr wrap="none">
            <a:prstTxWarp prst="textNoShape">
              <a:avLst/>
            </a:prstTxWarp>
            <a:spAutoFit/>
          </a:bodyPr>
          <a:lstStyle/>
          <a:p>
            <a:pPr algn="l"/>
            <a:r>
              <a:rPr lang="en-US" dirty="0" err="1">
                <a:sym typeface="Symbol" charset="2"/>
              </a:rPr>
              <a:t></a:t>
            </a:r>
            <a:r>
              <a:rPr lang="en-US" dirty="0">
                <a:sym typeface="Symbol" charset="2"/>
              </a:rPr>
              <a:t> </a:t>
            </a:r>
            <a:r>
              <a:rPr lang="en-US" i="1" dirty="0"/>
              <a:t>Merged</a:t>
            </a:r>
            <a:r>
              <a:rPr lang="en-US" dirty="0"/>
              <a:t> resource and </a:t>
            </a:r>
            <a:br>
              <a:rPr lang="en-US" dirty="0"/>
            </a:br>
            <a:r>
              <a:rPr lang="en-US" dirty="0"/>
              <a:t>computation abstraction. </a:t>
            </a:r>
          </a:p>
        </p:txBody>
      </p:sp>
      <p:sp>
        <p:nvSpPr>
          <p:cNvPr id="1191026" name="Rectangle 114"/>
          <p:cNvSpPr>
            <a:spLocks noChangeArrowheads="1"/>
          </p:cNvSpPr>
          <p:nvPr/>
        </p:nvSpPr>
        <p:spPr bwMode="auto">
          <a:xfrm>
            <a:off x="808060" y="3187700"/>
            <a:ext cx="1549400" cy="53340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r>
              <a:rPr lang="en-US" b="1">
                <a:solidFill>
                  <a:schemeClr val="bg1"/>
                </a:solidFill>
              </a:rPr>
              <a:t>OS</a:t>
            </a:r>
          </a:p>
        </p:txBody>
      </p:sp>
      <p:sp>
        <p:nvSpPr>
          <p:cNvPr id="1191027" name="AutoShape 115"/>
          <p:cNvSpPr>
            <a:spLocks noChangeArrowheads="1"/>
          </p:cNvSpPr>
          <p:nvPr/>
        </p:nvSpPr>
        <p:spPr bwMode="auto">
          <a:xfrm>
            <a:off x="4313260" y="2882900"/>
            <a:ext cx="609600" cy="406400"/>
          </a:xfrm>
          <a:prstGeom prst="rightArrow">
            <a:avLst>
              <a:gd name="adj1" fmla="val 39065"/>
              <a:gd name="adj2" fmla="val 74688"/>
            </a:avLst>
          </a:prstGeom>
          <a:solidFill>
            <a:schemeClr val="tx1"/>
          </a:solidFill>
          <a:ln w="25400">
            <a:solidFill>
              <a:schemeClr val="tx1"/>
            </a:solidFill>
            <a:miter lim="800000"/>
            <a:headEnd/>
            <a:tailEnd type="none" w="lg" len="med"/>
          </a:ln>
          <a:effectLst/>
        </p:spPr>
        <p:txBody>
          <a:bodyPr wrap="none" anchor="ctr">
            <a:prstTxWarp prst="textNoShape">
              <a:avLst/>
            </a:prstTxWarp>
          </a:bodyPr>
          <a:lstStyle/>
          <a:p>
            <a:endParaRPr lang="en-US"/>
          </a:p>
        </p:txBody>
      </p:sp>
      <p:sp>
        <p:nvSpPr>
          <p:cNvPr id="1191030" name="Rectangle 118"/>
          <p:cNvSpPr>
            <a:spLocks noChangeArrowheads="1"/>
          </p:cNvSpPr>
          <p:nvPr/>
        </p:nvSpPr>
        <p:spPr bwMode="auto">
          <a:xfrm>
            <a:off x="808060" y="37211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0</a:t>
            </a:r>
          </a:p>
        </p:txBody>
      </p:sp>
      <p:sp>
        <p:nvSpPr>
          <p:cNvPr id="1191038" name="Rectangle 126"/>
          <p:cNvSpPr>
            <a:spLocks noChangeArrowheads="1"/>
          </p:cNvSpPr>
          <p:nvPr/>
        </p:nvSpPr>
        <p:spPr bwMode="auto">
          <a:xfrm>
            <a:off x="1189060" y="37211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1</a:t>
            </a:r>
          </a:p>
        </p:txBody>
      </p:sp>
      <p:sp>
        <p:nvSpPr>
          <p:cNvPr id="1191039" name="Rectangle 127"/>
          <p:cNvSpPr>
            <a:spLocks noChangeArrowheads="1"/>
          </p:cNvSpPr>
          <p:nvPr/>
        </p:nvSpPr>
        <p:spPr bwMode="auto">
          <a:xfrm>
            <a:off x="1570060" y="37211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2</a:t>
            </a:r>
          </a:p>
        </p:txBody>
      </p:sp>
      <p:sp>
        <p:nvSpPr>
          <p:cNvPr id="1191040" name="Rectangle 128"/>
          <p:cNvSpPr>
            <a:spLocks noChangeArrowheads="1"/>
          </p:cNvSpPr>
          <p:nvPr/>
        </p:nvSpPr>
        <p:spPr bwMode="auto">
          <a:xfrm>
            <a:off x="1951060" y="37211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3</a:t>
            </a:r>
          </a:p>
        </p:txBody>
      </p:sp>
      <p:sp>
        <p:nvSpPr>
          <p:cNvPr id="1191124" name="Text Box 212"/>
          <p:cNvSpPr txBox="1">
            <a:spLocks noChangeArrowheads="1"/>
          </p:cNvSpPr>
          <p:nvPr/>
        </p:nvSpPr>
        <p:spPr bwMode="auto">
          <a:xfrm>
            <a:off x="1035073" y="3978275"/>
            <a:ext cx="1109662" cy="336550"/>
          </a:xfrm>
          <a:prstGeom prst="rect">
            <a:avLst/>
          </a:prstGeom>
          <a:noFill/>
          <a:ln w="25400" cap="rnd">
            <a:noFill/>
            <a:prstDash val="sysDot"/>
            <a:miter lim="800000"/>
            <a:headEnd/>
            <a:tailEnd type="none" w="lg" len="med"/>
          </a:ln>
          <a:effectLst/>
        </p:spPr>
        <p:txBody>
          <a:bodyPr wrap="none">
            <a:prstTxWarp prst="textNoShape">
              <a:avLst/>
            </a:prstTxWarp>
            <a:spAutoFit/>
          </a:bodyPr>
          <a:lstStyle/>
          <a:p>
            <a:r>
              <a:rPr lang="en-US" sz="1600" b="1">
                <a:solidFill>
                  <a:schemeClr val="bg1"/>
                </a:solidFill>
              </a:rPr>
              <a:t>Hardware</a:t>
            </a:r>
          </a:p>
        </p:txBody>
      </p:sp>
      <p:sp>
        <p:nvSpPr>
          <p:cNvPr id="1191125" name="Rectangle 213"/>
          <p:cNvSpPr>
            <a:spLocks noChangeArrowheads="1"/>
          </p:cNvSpPr>
          <p:nvPr/>
        </p:nvSpPr>
        <p:spPr bwMode="auto">
          <a:xfrm>
            <a:off x="5470548" y="1676400"/>
            <a:ext cx="639762" cy="914400"/>
          </a:xfrm>
          <a:prstGeom prst="rect">
            <a:avLst/>
          </a:prstGeom>
          <a:solidFill>
            <a:srgbClr val="0128E9"/>
          </a:solidFill>
          <a:ln w="38100">
            <a:solidFill>
              <a:schemeClr val="tx1"/>
            </a:solidFill>
            <a:miter lim="800000"/>
            <a:headEnd/>
            <a:tailEnd/>
          </a:ln>
          <a:effectLst/>
        </p:spPr>
        <p:txBody>
          <a:bodyPr wrap="none" anchor="ctr">
            <a:prstTxWarp prst="textNoShape">
              <a:avLst/>
            </a:prstTxWarp>
          </a:bodyPr>
          <a:lstStyle/>
          <a:p>
            <a:r>
              <a:rPr lang="en-US" b="1">
                <a:solidFill>
                  <a:schemeClr val="bg1"/>
                </a:solidFill>
              </a:rPr>
              <a:t>App1</a:t>
            </a:r>
          </a:p>
        </p:txBody>
      </p:sp>
      <p:sp>
        <p:nvSpPr>
          <p:cNvPr id="1191127" name="Rectangle 215"/>
          <p:cNvSpPr>
            <a:spLocks noChangeArrowheads="1"/>
          </p:cNvSpPr>
          <p:nvPr/>
        </p:nvSpPr>
        <p:spPr bwMode="auto">
          <a:xfrm>
            <a:off x="5408635" y="3187700"/>
            <a:ext cx="1549400" cy="533400"/>
          </a:xfrm>
          <a:prstGeom prst="rect">
            <a:avLst/>
          </a:prstGeom>
          <a:solidFill>
            <a:srgbClr val="FF0000"/>
          </a:solidFill>
          <a:ln w="38100">
            <a:noFill/>
            <a:miter lim="800000"/>
            <a:headEnd/>
            <a:tailEnd/>
          </a:ln>
          <a:effectLst/>
        </p:spPr>
        <p:txBody>
          <a:bodyPr wrap="none" anchor="ctr">
            <a:prstTxWarp prst="textNoShape">
              <a:avLst/>
            </a:prstTxWarp>
          </a:bodyPr>
          <a:lstStyle/>
          <a:p>
            <a:r>
              <a:rPr lang="en-US" b="1">
                <a:solidFill>
                  <a:schemeClr val="bg1"/>
                </a:solidFill>
              </a:rPr>
              <a:t>OS</a:t>
            </a:r>
          </a:p>
        </p:txBody>
      </p:sp>
      <p:sp>
        <p:nvSpPr>
          <p:cNvPr id="1191128" name="Rectangle 216"/>
          <p:cNvSpPr>
            <a:spLocks noChangeArrowheads="1"/>
          </p:cNvSpPr>
          <p:nvPr/>
        </p:nvSpPr>
        <p:spPr bwMode="auto">
          <a:xfrm>
            <a:off x="5408635" y="37211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0</a:t>
            </a:r>
          </a:p>
        </p:txBody>
      </p:sp>
      <p:sp>
        <p:nvSpPr>
          <p:cNvPr id="1191129" name="Rectangle 217"/>
          <p:cNvSpPr>
            <a:spLocks noChangeArrowheads="1"/>
          </p:cNvSpPr>
          <p:nvPr/>
        </p:nvSpPr>
        <p:spPr bwMode="auto">
          <a:xfrm>
            <a:off x="5789635" y="37211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1</a:t>
            </a:r>
          </a:p>
        </p:txBody>
      </p:sp>
      <p:sp>
        <p:nvSpPr>
          <p:cNvPr id="1191130" name="Rectangle 218"/>
          <p:cNvSpPr>
            <a:spLocks noChangeArrowheads="1"/>
          </p:cNvSpPr>
          <p:nvPr/>
        </p:nvSpPr>
        <p:spPr bwMode="auto">
          <a:xfrm>
            <a:off x="6170635" y="37211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2</a:t>
            </a:r>
          </a:p>
        </p:txBody>
      </p:sp>
      <p:sp>
        <p:nvSpPr>
          <p:cNvPr id="1191131" name="Rectangle 219"/>
          <p:cNvSpPr>
            <a:spLocks noChangeArrowheads="1"/>
          </p:cNvSpPr>
          <p:nvPr/>
        </p:nvSpPr>
        <p:spPr bwMode="auto">
          <a:xfrm>
            <a:off x="6551635" y="37211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3</a:t>
            </a:r>
          </a:p>
        </p:txBody>
      </p:sp>
      <p:sp>
        <p:nvSpPr>
          <p:cNvPr id="1191132" name="Text Box 220"/>
          <p:cNvSpPr txBox="1">
            <a:spLocks noChangeArrowheads="1"/>
          </p:cNvSpPr>
          <p:nvPr/>
        </p:nvSpPr>
        <p:spPr bwMode="auto">
          <a:xfrm>
            <a:off x="5635648" y="3978275"/>
            <a:ext cx="1109662" cy="336550"/>
          </a:xfrm>
          <a:prstGeom prst="rect">
            <a:avLst/>
          </a:prstGeom>
          <a:noFill/>
          <a:ln w="25400" cap="rnd">
            <a:noFill/>
            <a:prstDash val="sysDot"/>
            <a:miter lim="800000"/>
            <a:headEnd/>
            <a:tailEnd type="none" w="lg" len="med"/>
          </a:ln>
          <a:effectLst/>
        </p:spPr>
        <p:txBody>
          <a:bodyPr wrap="none">
            <a:prstTxWarp prst="textNoShape">
              <a:avLst/>
            </a:prstTxWarp>
            <a:spAutoFit/>
          </a:bodyPr>
          <a:lstStyle/>
          <a:p>
            <a:r>
              <a:rPr lang="en-US" sz="1600" b="1">
                <a:solidFill>
                  <a:schemeClr val="bg1"/>
                </a:solidFill>
              </a:rPr>
              <a:t>Hardware</a:t>
            </a:r>
          </a:p>
        </p:txBody>
      </p:sp>
      <p:sp>
        <p:nvSpPr>
          <p:cNvPr id="1191133" name="Line 221"/>
          <p:cNvSpPr>
            <a:spLocks noChangeShapeType="1"/>
          </p:cNvSpPr>
          <p:nvPr/>
        </p:nvSpPr>
        <p:spPr bwMode="auto">
          <a:xfrm flipH="1" flipV="1">
            <a:off x="6170635" y="1511300"/>
            <a:ext cx="0" cy="1676400"/>
          </a:xfrm>
          <a:prstGeom prst="line">
            <a:avLst/>
          </a:prstGeom>
          <a:noFill/>
          <a:ln w="25400">
            <a:solidFill>
              <a:srgbClr val="FF0000"/>
            </a:solidFill>
            <a:round/>
            <a:headEnd/>
            <a:tailEnd type="none" w="lg" len="med"/>
          </a:ln>
          <a:effectLst/>
        </p:spPr>
        <p:txBody>
          <a:bodyPr>
            <a:prstTxWarp prst="textNoShape">
              <a:avLst/>
            </a:prstTxWarp>
          </a:bodyPr>
          <a:lstStyle/>
          <a:p>
            <a:endParaRPr lang="en-US"/>
          </a:p>
        </p:txBody>
      </p:sp>
      <p:sp>
        <p:nvSpPr>
          <p:cNvPr id="1191134" name="Line 222"/>
          <p:cNvSpPr>
            <a:spLocks noChangeShapeType="1"/>
          </p:cNvSpPr>
          <p:nvPr/>
        </p:nvSpPr>
        <p:spPr bwMode="auto">
          <a:xfrm flipH="1" flipV="1">
            <a:off x="6958035" y="3187700"/>
            <a:ext cx="0" cy="533400"/>
          </a:xfrm>
          <a:prstGeom prst="line">
            <a:avLst/>
          </a:prstGeom>
          <a:noFill/>
          <a:ln w="38100">
            <a:solidFill>
              <a:schemeClr val="tx1"/>
            </a:solidFill>
            <a:round/>
            <a:headEnd/>
            <a:tailEnd type="none" w="lg" len="med"/>
          </a:ln>
          <a:effectLst/>
        </p:spPr>
        <p:txBody>
          <a:bodyPr>
            <a:prstTxWarp prst="textNoShape">
              <a:avLst/>
            </a:prstTxWarp>
          </a:bodyPr>
          <a:lstStyle/>
          <a:p>
            <a:endParaRPr lang="en-US"/>
          </a:p>
        </p:txBody>
      </p:sp>
      <p:grpSp>
        <p:nvGrpSpPr>
          <p:cNvPr id="2" name="Group 226"/>
          <p:cNvGrpSpPr>
            <a:grpSpLocks/>
          </p:cNvGrpSpPr>
          <p:nvPr/>
        </p:nvGrpSpPr>
        <p:grpSpPr bwMode="auto">
          <a:xfrm>
            <a:off x="5561035" y="2654300"/>
            <a:ext cx="74613" cy="444500"/>
            <a:chOff x="4512" y="1626"/>
            <a:chExt cx="85" cy="280"/>
          </a:xfrm>
        </p:grpSpPr>
        <p:sp>
          <p:nvSpPr>
            <p:cNvPr id="1191139" name="Freeform 227"/>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0" name="Freeform 228"/>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1" name="Freeform 229"/>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2" name="Freeform 230"/>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3" name="Freeform 231"/>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3" name="Group 232"/>
          <p:cNvGrpSpPr>
            <a:grpSpLocks/>
          </p:cNvGrpSpPr>
          <p:nvPr/>
        </p:nvGrpSpPr>
        <p:grpSpPr bwMode="auto">
          <a:xfrm>
            <a:off x="5943623" y="2654300"/>
            <a:ext cx="74612" cy="444500"/>
            <a:chOff x="4512" y="1626"/>
            <a:chExt cx="85" cy="280"/>
          </a:xfrm>
        </p:grpSpPr>
        <p:sp>
          <p:nvSpPr>
            <p:cNvPr id="1191145" name="Freeform 233"/>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6" name="Freeform 234"/>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7" name="Freeform 235"/>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8" name="Freeform 236"/>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9" name="Freeform 237"/>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sp>
        <p:nvSpPr>
          <p:cNvPr id="1191151" name="Text Box 239"/>
          <p:cNvSpPr txBox="1">
            <a:spLocks noChangeArrowheads="1"/>
          </p:cNvSpPr>
          <p:nvPr/>
        </p:nvSpPr>
        <p:spPr bwMode="auto">
          <a:xfrm>
            <a:off x="7081860" y="2590800"/>
            <a:ext cx="2051050" cy="609600"/>
          </a:xfrm>
          <a:prstGeom prst="rect">
            <a:avLst/>
          </a:prstGeom>
          <a:noFill/>
          <a:ln w="38100">
            <a:noFill/>
            <a:miter lim="800000"/>
            <a:headEnd/>
            <a:tailEnd/>
          </a:ln>
          <a:effectLst/>
        </p:spPr>
        <p:txBody>
          <a:bodyPr wrap="none">
            <a:prstTxWarp prst="textNoShape">
              <a:avLst/>
            </a:prstTxWarp>
            <a:spAutoFit/>
          </a:bodyPr>
          <a:lstStyle/>
          <a:p>
            <a:r>
              <a:rPr lang="en-US" b="1"/>
              <a:t>Harts</a:t>
            </a:r>
            <a:br>
              <a:rPr lang="en-US" b="1"/>
            </a:br>
            <a:r>
              <a:rPr lang="en-US" sz="1400" b="1"/>
              <a:t>(HW Thread Contexts)</a:t>
            </a:r>
          </a:p>
        </p:txBody>
      </p:sp>
      <p:grpSp>
        <p:nvGrpSpPr>
          <p:cNvPr id="4" name="Group 240"/>
          <p:cNvGrpSpPr>
            <a:grpSpLocks/>
          </p:cNvGrpSpPr>
          <p:nvPr/>
        </p:nvGrpSpPr>
        <p:grpSpPr bwMode="auto">
          <a:xfrm>
            <a:off x="6323035" y="2654300"/>
            <a:ext cx="74613" cy="444500"/>
            <a:chOff x="4512" y="1626"/>
            <a:chExt cx="85" cy="280"/>
          </a:xfrm>
        </p:grpSpPr>
        <p:sp>
          <p:nvSpPr>
            <p:cNvPr id="1191153" name="Freeform 241"/>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54" name="Freeform 242"/>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55" name="Freeform 243"/>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56" name="Freeform 244"/>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57" name="Freeform 245"/>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5" name="Group 246"/>
          <p:cNvGrpSpPr>
            <a:grpSpLocks/>
          </p:cNvGrpSpPr>
          <p:nvPr/>
        </p:nvGrpSpPr>
        <p:grpSpPr bwMode="auto">
          <a:xfrm>
            <a:off x="6686573" y="2654300"/>
            <a:ext cx="74612" cy="444500"/>
            <a:chOff x="4512" y="1626"/>
            <a:chExt cx="85" cy="280"/>
          </a:xfrm>
        </p:grpSpPr>
        <p:sp>
          <p:nvSpPr>
            <p:cNvPr id="1191159" name="Freeform 247"/>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60" name="Freeform 248"/>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61" name="Freeform 249"/>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62" name="Freeform 250"/>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63" name="Freeform 251"/>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6" name="Group 255"/>
          <p:cNvGrpSpPr>
            <a:grpSpLocks/>
          </p:cNvGrpSpPr>
          <p:nvPr/>
        </p:nvGrpSpPr>
        <p:grpSpPr bwMode="auto">
          <a:xfrm>
            <a:off x="936648" y="2654300"/>
            <a:ext cx="1420812" cy="444500"/>
            <a:chOff x="273" y="1968"/>
            <a:chExt cx="895" cy="280"/>
          </a:xfrm>
        </p:grpSpPr>
        <p:grpSp>
          <p:nvGrpSpPr>
            <p:cNvPr id="7" name="Group 2"/>
            <p:cNvGrpSpPr>
              <a:grpSpLocks/>
            </p:cNvGrpSpPr>
            <p:nvPr/>
          </p:nvGrpSpPr>
          <p:grpSpPr bwMode="auto">
            <a:xfrm>
              <a:off x="273" y="2056"/>
              <a:ext cx="895" cy="112"/>
              <a:chOff x="1937" y="2352"/>
              <a:chExt cx="835" cy="112"/>
            </a:xfrm>
          </p:grpSpPr>
          <p:sp>
            <p:nvSpPr>
              <p:cNvPr id="1190915" name="Oval 3"/>
              <p:cNvSpPr>
                <a:spLocks noChangeArrowheads="1"/>
              </p:cNvSpPr>
              <p:nvPr/>
            </p:nvSpPr>
            <p:spPr bwMode="auto">
              <a:xfrm>
                <a:off x="1937" y="2380"/>
                <a:ext cx="835" cy="84"/>
              </a:xfrm>
              <a:prstGeom prst="ellipse">
                <a:avLst/>
              </a:prstGeom>
              <a:noFill/>
              <a:ln w="25400">
                <a:solidFill>
                  <a:srgbClr val="FF0000"/>
                </a:solidFill>
                <a:round/>
                <a:headEnd/>
                <a:tailEnd/>
              </a:ln>
              <a:effectLst/>
            </p:spPr>
            <p:txBody>
              <a:bodyPr wrap="none" anchor="ctr">
                <a:prstTxWarp prst="textNoShape">
                  <a:avLst/>
                </a:prstTxWarp>
              </a:bodyPr>
              <a:lstStyle/>
              <a:p>
                <a:endParaRPr lang="en-US"/>
              </a:p>
            </p:txBody>
          </p:sp>
          <p:sp>
            <p:nvSpPr>
              <p:cNvPr id="1190916" name="Rectangle 4"/>
              <p:cNvSpPr>
                <a:spLocks noChangeArrowheads="1"/>
              </p:cNvSpPr>
              <p:nvPr/>
            </p:nvSpPr>
            <p:spPr bwMode="auto">
              <a:xfrm>
                <a:off x="2008" y="2352"/>
                <a:ext cx="697" cy="56"/>
              </a:xfrm>
              <a:prstGeom prst="rect">
                <a:avLst/>
              </a:prstGeom>
              <a:solidFill>
                <a:schemeClr val="bg1"/>
              </a:solidFill>
              <a:ln w="38100">
                <a:solidFill>
                  <a:schemeClr val="bg1"/>
                </a:solidFill>
                <a:miter lim="800000"/>
                <a:headEnd/>
                <a:tailEnd/>
              </a:ln>
              <a:effectLst/>
            </p:spPr>
            <p:txBody>
              <a:bodyPr wrap="none" anchor="ctr">
                <a:prstTxWarp prst="textNoShape">
                  <a:avLst/>
                </a:prstTxWarp>
              </a:bodyPr>
              <a:lstStyle/>
              <a:p>
                <a:endParaRPr lang="en-US"/>
              </a:p>
            </p:txBody>
          </p:sp>
        </p:grpSp>
        <p:grpSp>
          <p:nvGrpSpPr>
            <p:cNvPr id="8" name="Group 7"/>
            <p:cNvGrpSpPr>
              <a:grpSpLocks/>
            </p:cNvGrpSpPr>
            <p:nvPr/>
          </p:nvGrpSpPr>
          <p:grpSpPr bwMode="auto">
            <a:xfrm>
              <a:off x="344" y="1968"/>
              <a:ext cx="47" cy="280"/>
              <a:chOff x="4512" y="1626"/>
              <a:chExt cx="85" cy="280"/>
            </a:xfrm>
          </p:grpSpPr>
          <p:sp>
            <p:nvSpPr>
              <p:cNvPr id="1190920" name="Freeform 8"/>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21" name="Freeform 9"/>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22" name="Freeform 10"/>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23" name="Freeform 11"/>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24" name="Freeform 12"/>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9" name="Group 13"/>
            <p:cNvGrpSpPr>
              <a:grpSpLocks/>
            </p:cNvGrpSpPr>
            <p:nvPr/>
          </p:nvGrpSpPr>
          <p:grpSpPr bwMode="auto">
            <a:xfrm>
              <a:off x="429" y="1968"/>
              <a:ext cx="47" cy="280"/>
              <a:chOff x="4512" y="1626"/>
              <a:chExt cx="85" cy="280"/>
            </a:xfrm>
          </p:grpSpPr>
          <p:sp>
            <p:nvSpPr>
              <p:cNvPr id="1190926" name="Freeform 14"/>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27" name="Freeform 15"/>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28" name="Freeform 16"/>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29" name="Freeform 17"/>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30" name="Freeform 18"/>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10" name="Group 19"/>
            <p:cNvGrpSpPr>
              <a:grpSpLocks/>
            </p:cNvGrpSpPr>
            <p:nvPr/>
          </p:nvGrpSpPr>
          <p:grpSpPr bwMode="auto">
            <a:xfrm>
              <a:off x="525" y="1968"/>
              <a:ext cx="47" cy="280"/>
              <a:chOff x="4512" y="1626"/>
              <a:chExt cx="85" cy="280"/>
            </a:xfrm>
          </p:grpSpPr>
          <p:sp>
            <p:nvSpPr>
              <p:cNvPr id="1190932" name="Freeform 20"/>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33" name="Freeform 21"/>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34" name="Freeform 22"/>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35" name="Freeform 23"/>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36" name="Freeform 24"/>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11" name="Group 25"/>
            <p:cNvGrpSpPr>
              <a:grpSpLocks/>
            </p:cNvGrpSpPr>
            <p:nvPr/>
          </p:nvGrpSpPr>
          <p:grpSpPr bwMode="auto">
            <a:xfrm>
              <a:off x="621" y="1968"/>
              <a:ext cx="47" cy="280"/>
              <a:chOff x="4512" y="1626"/>
              <a:chExt cx="85" cy="280"/>
            </a:xfrm>
          </p:grpSpPr>
          <p:sp>
            <p:nvSpPr>
              <p:cNvPr id="1190938" name="Freeform 26"/>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39" name="Freeform 27"/>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40" name="Freeform 28"/>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41" name="Freeform 29"/>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42" name="Freeform 30"/>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12" name="Group 31"/>
            <p:cNvGrpSpPr>
              <a:grpSpLocks/>
            </p:cNvGrpSpPr>
            <p:nvPr/>
          </p:nvGrpSpPr>
          <p:grpSpPr bwMode="auto">
            <a:xfrm>
              <a:off x="717" y="1968"/>
              <a:ext cx="47" cy="280"/>
              <a:chOff x="4512" y="1626"/>
              <a:chExt cx="85" cy="280"/>
            </a:xfrm>
          </p:grpSpPr>
          <p:sp>
            <p:nvSpPr>
              <p:cNvPr id="1190944" name="Freeform 32"/>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45" name="Freeform 33"/>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46" name="Freeform 34"/>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47" name="Freeform 35"/>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48" name="Freeform 36"/>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13" name="Group 37"/>
            <p:cNvGrpSpPr>
              <a:grpSpLocks/>
            </p:cNvGrpSpPr>
            <p:nvPr/>
          </p:nvGrpSpPr>
          <p:grpSpPr bwMode="auto">
            <a:xfrm>
              <a:off x="802" y="1968"/>
              <a:ext cx="47" cy="280"/>
              <a:chOff x="4512" y="1626"/>
              <a:chExt cx="85" cy="280"/>
            </a:xfrm>
          </p:grpSpPr>
          <p:sp>
            <p:nvSpPr>
              <p:cNvPr id="1190950" name="Freeform 38"/>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51" name="Freeform 39"/>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52" name="Freeform 40"/>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53" name="Freeform 41"/>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54" name="Freeform 42"/>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14" name="Group 43"/>
            <p:cNvGrpSpPr>
              <a:grpSpLocks/>
            </p:cNvGrpSpPr>
            <p:nvPr/>
          </p:nvGrpSpPr>
          <p:grpSpPr bwMode="auto">
            <a:xfrm>
              <a:off x="898" y="1968"/>
              <a:ext cx="47" cy="280"/>
              <a:chOff x="4512" y="1626"/>
              <a:chExt cx="85" cy="280"/>
            </a:xfrm>
          </p:grpSpPr>
          <p:sp>
            <p:nvSpPr>
              <p:cNvPr id="1190956" name="Freeform 44"/>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57" name="Freeform 45"/>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58" name="Freeform 46"/>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59" name="Freeform 47"/>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60" name="Freeform 48"/>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15" name="Group 49"/>
            <p:cNvGrpSpPr>
              <a:grpSpLocks/>
            </p:cNvGrpSpPr>
            <p:nvPr/>
          </p:nvGrpSpPr>
          <p:grpSpPr bwMode="auto">
            <a:xfrm>
              <a:off x="994" y="1968"/>
              <a:ext cx="47" cy="280"/>
              <a:chOff x="4512" y="1626"/>
              <a:chExt cx="85" cy="280"/>
            </a:xfrm>
          </p:grpSpPr>
          <p:sp>
            <p:nvSpPr>
              <p:cNvPr id="1190962" name="Freeform 50"/>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63" name="Freeform 51"/>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64" name="Freeform 52"/>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65" name="Freeform 53"/>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66" name="Freeform 54"/>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sp>
          <p:nvSpPr>
            <p:cNvPr id="1190971" name="Line 59"/>
            <p:cNvSpPr>
              <a:spLocks noChangeAspect="1" noChangeShapeType="1"/>
            </p:cNvSpPr>
            <p:nvPr/>
          </p:nvSpPr>
          <p:spPr bwMode="auto">
            <a:xfrm rot="720000" flipV="1">
              <a:off x="1071" y="2138"/>
              <a:ext cx="69" cy="23"/>
            </a:xfrm>
            <a:prstGeom prst="line">
              <a:avLst/>
            </a:prstGeom>
            <a:noFill/>
            <a:ln w="25400">
              <a:solidFill>
                <a:srgbClr val="FF0000"/>
              </a:solidFill>
              <a:round/>
              <a:headEnd/>
              <a:tailEnd type="arrow" w="lg" len="med"/>
            </a:ln>
            <a:effectLst/>
          </p:spPr>
          <p:txBody>
            <a:bodyPr wrap="none" anchor="ctr">
              <a:prstTxWarp prst="textNoShape">
                <a:avLst/>
              </a:prstTxWarp>
            </a:bodyPr>
            <a:lstStyle/>
            <a:p>
              <a:endParaRPr lang="en-US"/>
            </a:p>
          </p:txBody>
        </p:sp>
      </p:grpSp>
      <p:sp>
        <p:nvSpPr>
          <p:cNvPr id="1191169" name="Rectangle 257"/>
          <p:cNvSpPr>
            <a:spLocks noChangeArrowheads="1"/>
          </p:cNvSpPr>
          <p:nvPr/>
        </p:nvSpPr>
        <p:spPr bwMode="auto">
          <a:xfrm>
            <a:off x="6246835" y="1676400"/>
            <a:ext cx="639763" cy="914400"/>
          </a:xfrm>
          <a:prstGeom prst="rect">
            <a:avLst/>
          </a:prstGeom>
          <a:solidFill>
            <a:srgbClr val="33CC33"/>
          </a:solidFill>
          <a:ln w="38100">
            <a:solidFill>
              <a:schemeClr val="tx1"/>
            </a:solidFill>
            <a:miter lim="800000"/>
            <a:headEnd/>
            <a:tailEnd/>
          </a:ln>
          <a:effectLst/>
        </p:spPr>
        <p:txBody>
          <a:bodyPr wrap="none" anchor="ctr">
            <a:prstTxWarp prst="textNoShape">
              <a:avLst/>
            </a:prstTxWarp>
          </a:bodyPr>
          <a:lstStyle/>
          <a:p>
            <a:r>
              <a:rPr lang="en-US" b="1">
                <a:solidFill>
                  <a:schemeClr val="bg1"/>
                </a:solidFill>
              </a:rPr>
              <a:t>App2</a:t>
            </a:r>
          </a:p>
        </p:txBody>
      </p:sp>
      <p:sp>
        <p:nvSpPr>
          <p:cNvPr id="1191170" name="Line 258"/>
          <p:cNvSpPr>
            <a:spLocks noChangeShapeType="1"/>
          </p:cNvSpPr>
          <p:nvPr/>
        </p:nvSpPr>
        <p:spPr bwMode="auto">
          <a:xfrm flipH="1" flipV="1">
            <a:off x="5408635" y="1511300"/>
            <a:ext cx="0" cy="1676400"/>
          </a:xfrm>
          <a:prstGeom prst="line">
            <a:avLst/>
          </a:prstGeom>
          <a:noFill/>
          <a:ln w="25400">
            <a:solidFill>
              <a:srgbClr val="FF0000"/>
            </a:solidFill>
            <a:round/>
            <a:headEnd/>
            <a:tailEnd type="none" w="lg" len="med"/>
          </a:ln>
          <a:effectLst/>
        </p:spPr>
        <p:txBody>
          <a:bodyPr>
            <a:prstTxWarp prst="textNoShape">
              <a:avLst/>
            </a:prstTxWarp>
          </a:bodyPr>
          <a:lstStyle/>
          <a:p>
            <a:endParaRPr lang="en-US"/>
          </a:p>
        </p:txBody>
      </p:sp>
      <p:sp>
        <p:nvSpPr>
          <p:cNvPr id="1191171" name="Line 259"/>
          <p:cNvSpPr>
            <a:spLocks noChangeShapeType="1"/>
          </p:cNvSpPr>
          <p:nvPr/>
        </p:nvSpPr>
        <p:spPr bwMode="auto">
          <a:xfrm flipH="1" flipV="1">
            <a:off x="6967560" y="1511300"/>
            <a:ext cx="0" cy="1676400"/>
          </a:xfrm>
          <a:prstGeom prst="line">
            <a:avLst/>
          </a:prstGeom>
          <a:noFill/>
          <a:ln w="25400">
            <a:solidFill>
              <a:srgbClr val="FF0000"/>
            </a:solidFill>
            <a:round/>
            <a:headEnd/>
            <a:tailEnd type="none" w="lg" len="med"/>
          </a:ln>
          <a:effectLst/>
        </p:spPr>
        <p:txBody>
          <a:bodyPr>
            <a:prstTxWarp prst="textNoShape">
              <a:avLst/>
            </a:prstTxWarp>
          </a:bodyPr>
          <a:lstStyle/>
          <a:p>
            <a:endParaRPr lang="en-US"/>
          </a:p>
        </p:txBody>
      </p:sp>
      <p:sp>
        <p:nvSpPr>
          <p:cNvPr id="1191172" name="Line 260"/>
          <p:cNvSpPr>
            <a:spLocks noChangeShapeType="1"/>
          </p:cNvSpPr>
          <p:nvPr/>
        </p:nvSpPr>
        <p:spPr bwMode="auto">
          <a:xfrm flipH="1" flipV="1">
            <a:off x="5408635" y="3187700"/>
            <a:ext cx="0" cy="533400"/>
          </a:xfrm>
          <a:prstGeom prst="line">
            <a:avLst/>
          </a:prstGeom>
          <a:noFill/>
          <a:ln w="38100">
            <a:solidFill>
              <a:schemeClr val="tx1"/>
            </a:solidFill>
            <a:round/>
            <a:headEnd/>
            <a:tailEnd type="none" w="lg" len="med"/>
          </a:ln>
          <a:effectLst/>
        </p:spPr>
        <p:txBody>
          <a:bodyPr>
            <a:prstTxWarp prst="textNoShape">
              <a:avLst/>
            </a:prstTxWarp>
          </a:bodyPr>
          <a:lstStyle/>
          <a:p>
            <a:endParaRPr lang="en-US"/>
          </a:p>
        </p:txBody>
      </p:sp>
      <p:sp>
        <p:nvSpPr>
          <p:cNvPr id="1191173" name="Line 261"/>
          <p:cNvSpPr>
            <a:spLocks noChangeShapeType="1"/>
          </p:cNvSpPr>
          <p:nvPr/>
        </p:nvSpPr>
        <p:spPr bwMode="auto">
          <a:xfrm>
            <a:off x="5589610" y="3111500"/>
            <a:ext cx="0" cy="685800"/>
          </a:xfrm>
          <a:prstGeom prst="line">
            <a:avLst/>
          </a:prstGeom>
          <a:noFill/>
          <a:ln w="25400" cap="rnd">
            <a:solidFill>
              <a:schemeClr val="tx1"/>
            </a:solidFill>
            <a:prstDash val="sysDot"/>
            <a:round/>
            <a:headEnd/>
            <a:tailEnd type="none" w="lg" len="med"/>
          </a:ln>
          <a:effectLst/>
        </p:spPr>
        <p:txBody>
          <a:bodyPr>
            <a:prstTxWarp prst="textNoShape">
              <a:avLst/>
            </a:prstTxWarp>
          </a:bodyPr>
          <a:lstStyle/>
          <a:p>
            <a:endParaRPr lang="en-US"/>
          </a:p>
        </p:txBody>
      </p:sp>
      <p:sp>
        <p:nvSpPr>
          <p:cNvPr id="1191174" name="Line 262"/>
          <p:cNvSpPr>
            <a:spLocks noChangeShapeType="1"/>
          </p:cNvSpPr>
          <p:nvPr/>
        </p:nvSpPr>
        <p:spPr bwMode="auto">
          <a:xfrm>
            <a:off x="5981723" y="3111500"/>
            <a:ext cx="0" cy="685800"/>
          </a:xfrm>
          <a:prstGeom prst="line">
            <a:avLst/>
          </a:prstGeom>
          <a:noFill/>
          <a:ln w="25400" cap="rnd">
            <a:solidFill>
              <a:schemeClr val="tx1"/>
            </a:solidFill>
            <a:prstDash val="sysDot"/>
            <a:round/>
            <a:headEnd/>
            <a:tailEnd type="none" w="lg" len="med"/>
          </a:ln>
          <a:effectLst/>
        </p:spPr>
        <p:txBody>
          <a:bodyPr>
            <a:prstTxWarp prst="textNoShape">
              <a:avLst/>
            </a:prstTxWarp>
          </a:bodyPr>
          <a:lstStyle/>
          <a:p>
            <a:endParaRPr lang="en-US"/>
          </a:p>
        </p:txBody>
      </p:sp>
      <p:sp>
        <p:nvSpPr>
          <p:cNvPr id="1191175" name="Line 263"/>
          <p:cNvSpPr>
            <a:spLocks noChangeShapeType="1"/>
          </p:cNvSpPr>
          <p:nvPr/>
        </p:nvSpPr>
        <p:spPr bwMode="auto">
          <a:xfrm>
            <a:off x="6365898" y="3111500"/>
            <a:ext cx="0" cy="685800"/>
          </a:xfrm>
          <a:prstGeom prst="line">
            <a:avLst/>
          </a:prstGeom>
          <a:noFill/>
          <a:ln w="25400" cap="rnd">
            <a:solidFill>
              <a:schemeClr val="tx1"/>
            </a:solidFill>
            <a:prstDash val="sysDot"/>
            <a:round/>
            <a:headEnd/>
            <a:tailEnd type="none" w="lg" len="med"/>
          </a:ln>
          <a:effectLst/>
        </p:spPr>
        <p:txBody>
          <a:bodyPr>
            <a:prstTxWarp prst="textNoShape">
              <a:avLst/>
            </a:prstTxWarp>
          </a:bodyPr>
          <a:lstStyle/>
          <a:p>
            <a:endParaRPr lang="en-US"/>
          </a:p>
        </p:txBody>
      </p:sp>
      <p:sp>
        <p:nvSpPr>
          <p:cNvPr id="1191176" name="Line 264"/>
          <p:cNvSpPr>
            <a:spLocks noChangeShapeType="1"/>
          </p:cNvSpPr>
          <p:nvPr/>
        </p:nvSpPr>
        <p:spPr bwMode="auto">
          <a:xfrm>
            <a:off x="6745310" y="3111500"/>
            <a:ext cx="0" cy="685800"/>
          </a:xfrm>
          <a:prstGeom prst="line">
            <a:avLst/>
          </a:prstGeom>
          <a:noFill/>
          <a:ln w="25400" cap="rnd">
            <a:solidFill>
              <a:schemeClr val="tx1"/>
            </a:solidFill>
            <a:prstDash val="sysDot"/>
            <a:round/>
            <a:headEnd/>
            <a:tailEnd type="none" w="lg" len="med"/>
          </a:ln>
          <a:effectLst/>
        </p:spPr>
        <p:txBody>
          <a:bodyPr>
            <a:prstTxWarp prst="textNoShape">
              <a:avLst/>
            </a:prstTxWarp>
          </a:bodyPr>
          <a:lstStyle/>
          <a:p>
            <a:endParaRPr lang="en-US"/>
          </a:p>
        </p:txBody>
      </p:sp>
      <p:sp>
        <p:nvSpPr>
          <p:cNvPr id="1191177" name="Text Box 265"/>
          <p:cNvSpPr txBox="1">
            <a:spLocks noChangeArrowheads="1"/>
          </p:cNvSpPr>
          <p:nvPr/>
        </p:nvSpPr>
        <p:spPr bwMode="auto">
          <a:xfrm>
            <a:off x="4572000" y="4330700"/>
            <a:ext cx="4310529" cy="646331"/>
          </a:xfrm>
          <a:prstGeom prst="rect">
            <a:avLst/>
          </a:prstGeom>
          <a:noFill/>
          <a:ln w="38100">
            <a:noFill/>
            <a:miter lim="800000"/>
            <a:headEnd/>
            <a:tailEnd/>
          </a:ln>
          <a:effectLst/>
        </p:spPr>
        <p:txBody>
          <a:bodyPr wrap="square">
            <a:prstTxWarp prst="textNoShape">
              <a:avLst/>
            </a:prstTxWarp>
            <a:spAutoFit/>
          </a:bodyPr>
          <a:lstStyle/>
          <a:p>
            <a:pPr algn="l"/>
            <a:r>
              <a:rPr lang="en-US" dirty="0">
                <a:sym typeface="Symbol" charset="2"/>
              </a:rPr>
              <a:t> </a:t>
            </a:r>
            <a:r>
              <a:rPr lang="en-US" dirty="0" smtClean="0"/>
              <a:t>More accurate</a:t>
            </a:r>
            <a:br>
              <a:rPr lang="en-US" dirty="0" smtClean="0"/>
            </a:br>
            <a:r>
              <a:rPr lang="en-US" dirty="0"/>
              <a:t>resource abstraction. </a:t>
            </a:r>
            <a:endParaRPr lang="en-US" dirty="0">
              <a:sym typeface="Symbol" charset="2"/>
            </a:endParaRPr>
          </a:p>
        </p:txBody>
      </p:sp>
      <p:sp>
        <p:nvSpPr>
          <p:cNvPr id="1191178" name="Text Box 266"/>
          <p:cNvSpPr txBox="1">
            <a:spLocks noChangeArrowheads="1"/>
          </p:cNvSpPr>
          <p:nvPr/>
        </p:nvSpPr>
        <p:spPr bwMode="auto">
          <a:xfrm>
            <a:off x="4922860" y="838200"/>
            <a:ext cx="2115746" cy="677108"/>
          </a:xfrm>
          <a:prstGeom prst="rect">
            <a:avLst/>
          </a:prstGeom>
          <a:noFill/>
          <a:ln w="38100">
            <a:noFill/>
            <a:miter lim="800000"/>
            <a:headEnd/>
            <a:tailEnd/>
          </a:ln>
          <a:effectLst/>
        </p:spPr>
        <p:txBody>
          <a:bodyPr wrap="none">
            <a:prstTxWarp prst="textNoShape">
              <a:avLst/>
            </a:prstTxWarp>
            <a:spAutoFit/>
          </a:bodyPr>
          <a:lstStyle/>
          <a:p>
            <a:pPr algn="l"/>
            <a:r>
              <a:rPr lang="en-US" sz="2000" b="1" dirty="0" smtClean="0"/>
              <a:t>Harts</a:t>
            </a:r>
            <a:endParaRPr lang="en-US" b="1" dirty="0" smtClean="0"/>
          </a:p>
          <a:p>
            <a:pPr algn="l"/>
            <a:r>
              <a:rPr lang="en-US" b="1" dirty="0" smtClean="0"/>
              <a:t>Hardware Partitions</a:t>
            </a:r>
            <a:endParaRPr lang="en-US" sz="1400" b="1" dirty="0"/>
          </a:p>
        </p:txBody>
      </p:sp>
      <p:sp>
        <p:nvSpPr>
          <p:cNvPr id="112" name="Text Box 266"/>
          <p:cNvSpPr txBox="1">
            <a:spLocks noChangeArrowheads="1"/>
          </p:cNvSpPr>
          <p:nvPr/>
        </p:nvSpPr>
        <p:spPr bwMode="auto">
          <a:xfrm>
            <a:off x="731860" y="838200"/>
            <a:ext cx="1736373" cy="400110"/>
          </a:xfrm>
          <a:prstGeom prst="rect">
            <a:avLst/>
          </a:prstGeom>
          <a:noFill/>
          <a:ln w="38100">
            <a:noFill/>
            <a:miter lim="800000"/>
            <a:headEnd/>
            <a:tailEnd/>
          </a:ln>
          <a:effectLst/>
        </p:spPr>
        <p:txBody>
          <a:bodyPr wrap="none">
            <a:prstTxWarp prst="textNoShape">
              <a:avLst/>
            </a:prstTxWarp>
            <a:spAutoFit/>
          </a:bodyPr>
          <a:lstStyle/>
          <a:p>
            <a:pPr algn="l"/>
            <a:r>
              <a:rPr lang="en-US" sz="2000" b="1" dirty="0" smtClean="0"/>
              <a:t>POSIX Threads</a:t>
            </a:r>
            <a:endParaRPr lang="en-US" sz="1600" b="1" dirty="0"/>
          </a:p>
        </p:txBody>
      </p:sp>
      <p:sp>
        <p:nvSpPr>
          <p:cNvPr id="16" name="TextBox 15"/>
          <p:cNvSpPr txBox="1"/>
          <p:nvPr/>
        </p:nvSpPr>
        <p:spPr>
          <a:xfrm>
            <a:off x="685800" y="5029200"/>
            <a:ext cx="7467600" cy="1477328"/>
          </a:xfrm>
          <a:prstGeom prst="rect">
            <a:avLst/>
          </a:prstGeom>
          <a:solidFill>
            <a:srgbClr val="DCE6F2"/>
          </a:solidFill>
          <a:ln>
            <a:solidFill>
              <a:srgbClr val="000000"/>
            </a:solidFill>
          </a:ln>
        </p:spPr>
        <p:txBody>
          <a:bodyPr wrap="square" rtlCol="0">
            <a:spAutoFit/>
          </a:bodyPr>
          <a:lstStyle/>
          <a:p>
            <a:r>
              <a:rPr lang="en-US" dirty="0" smtClean="0"/>
              <a:t>Release planned for this spring with substantial rewrite</a:t>
            </a:r>
          </a:p>
          <a:p>
            <a:pPr marL="342900" indent="-342900">
              <a:buAutoNum type="arabicParenR"/>
            </a:pPr>
            <a:r>
              <a:rPr lang="en-US" dirty="0" smtClean="0"/>
              <a:t>Separation of </a:t>
            </a:r>
            <a:r>
              <a:rPr lang="en-US" dirty="0" err="1"/>
              <a:t>Lithe's</a:t>
            </a:r>
            <a:r>
              <a:rPr lang="en-US" dirty="0"/>
              <a:t> API </a:t>
            </a:r>
            <a:r>
              <a:rPr lang="en-US" dirty="0" smtClean="0"/>
              <a:t>from OS functionality</a:t>
            </a:r>
          </a:p>
          <a:p>
            <a:pPr marL="342900" indent="-342900">
              <a:buAutoNum type="arabicParenR"/>
            </a:pPr>
            <a:r>
              <a:rPr lang="en-US" dirty="0" smtClean="0"/>
              <a:t>Restructuring </a:t>
            </a:r>
            <a:r>
              <a:rPr lang="en-US" dirty="0"/>
              <a:t>to support future preemption work</a:t>
            </a:r>
            <a:r>
              <a:rPr lang="en-US" dirty="0" smtClean="0"/>
              <a:t>. </a:t>
            </a:r>
          </a:p>
          <a:p>
            <a:pPr marL="342900" indent="-342900">
              <a:buAutoNum type="arabicParenR"/>
            </a:pPr>
            <a:r>
              <a:rPr lang="en-US" dirty="0" smtClean="0"/>
              <a:t>Updated </a:t>
            </a:r>
            <a:r>
              <a:rPr lang="en-US" dirty="0" err="1"/>
              <a:t>OpenMP</a:t>
            </a:r>
            <a:r>
              <a:rPr lang="en-US" dirty="0"/>
              <a:t> and TBB ports</a:t>
            </a:r>
            <a:r>
              <a:rPr lang="en-US" dirty="0" smtClean="0"/>
              <a:t>.</a:t>
            </a:r>
          </a:p>
          <a:p>
            <a:pPr marL="342900" indent="-342900">
              <a:buAutoNum type="arabicParenR"/>
            </a:pPr>
            <a:r>
              <a:rPr lang="en-US" dirty="0" smtClean="0"/>
              <a:t>Documentation: </a:t>
            </a:r>
            <a:r>
              <a:rPr lang="en-US" dirty="0" err="1" smtClean="0"/>
              <a:t>lithe.eecs.berkeley.edu</a:t>
            </a:r>
            <a:endParaRPr lang="en-US" dirty="0"/>
          </a:p>
        </p:txBody>
      </p:sp>
    </p:spTree>
    <p:extLst>
      <p:ext uri="{BB962C8B-B14F-4D97-AF65-F5344CB8AC3E}">
        <p14:creationId xmlns:p14="http://schemas.microsoft.com/office/powerpoint/2010/main" val="5567677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DEGAS: Dynamic </a:t>
            </a:r>
            <a:r>
              <a:rPr lang="en-US" sz="3200" dirty="0" err="1" smtClean="0"/>
              <a:t>Exascale</a:t>
            </a:r>
            <a:r>
              <a:rPr lang="en-US" sz="3200" dirty="0" smtClean="0"/>
              <a:t> Global Address </a:t>
            </a:r>
            <a:r>
              <a:rPr lang="en-US" sz="3200" dirty="0" smtClean="0"/>
              <a:t>Space</a:t>
            </a:r>
            <a:endParaRPr lang="en-US" sz="3200" dirty="0"/>
          </a:p>
        </p:txBody>
      </p:sp>
      <p:grpSp>
        <p:nvGrpSpPr>
          <p:cNvPr id="12" name="Group 11"/>
          <p:cNvGrpSpPr/>
          <p:nvPr/>
        </p:nvGrpSpPr>
        <p:grpSpPr>
          <a:xfrm>
            <a:off x="-355041" y="1136522"/>
            <a:ext cx="9499041" cy="3738154"/>
            <a:chOff x="-293869" y="1698948"/>
            <a:chExt cx="10180202" cy="3962161"/>
          </a:xfrm>
        </p:grpSpPr>
        <p:sp>
          <p:nvSpPr>
            <p:cNvPr id="6" name="Rounded Rectangle 5"/>
            <p:cNvSpPr/>
            <p:nvPr/>
          </p:nvSpPr>
          <p:spPr>
            <a:xfrm>
              <a:off x="2282782" y="1698948"/>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Hierarchical Programming Models</a:t>
              </a:r>
              <a:endParaRPr lang="en-US" sz="2800" dirty="0">
                <a:solidFill>
                  <a:schemeClr val="tx1"/>
                </a:solidFill>
              </a:endParaRPr>
            </a:p>
          </p:txBody>
        </p:sp>
        <p:sp>
          <p:nvSpPr>
            <p:cNvPr id="7" name="Rounded Rectangle 6"/>
            <p:cNvSpPr/>
            <p:nvPr/>
          </p:nvSpPr>
          <p:spPr>
            <a:xfrm>
              <a:off x="2282782" y="2724513"/>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Communication-Avoiding Compilers</a:t>
              </a:r>
              <a:endParaRPr lang="en-US" sz="2800" dirty="0">
                <a:solidFill>
                  <a:schemeClr val="tx1"/>
                </a:solidFill>
              </a:endParaRPr>
            </a:p>
          </p:txBody>
        </p:sp>
        <p:sp>
          <p:nvSpPr>
            <p:cNvPr id="8" name="Rounded Rectangle 7"/>
            <p:cNvSpPr/>
            <p:nvPr/>
          </p:nvSpPr>
          <p:spPr>
            <a:xfrm>
              <a:off x="2282782" y="3732916"/>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Adaptive Interoperable Runtimes</a:t>
              </a:r>
              <a:endParaRPr lang="en-US" sz="2800" dirty="0">
                <a:solidFill>
                  <a:schemeClr val="tx1"/>
                </a:solidFill>
              </a:endParaRPr>
            </a:p>
          </p:txBody>
        </p:sp>
        <p:sp>
          <p:nvSpPr>
            <p:cNvPr id="9" name="Rounded Rectangle 8"/>
            <p:cNvSpPr/>
            <p:nvPr/>
          </p:nvSpPr>
          <p:spPr>
            <a:xfrm>
              <a:off x="2282782" y="4768733"/>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Lightweight One-Sided Communication</a:t>
              </a:r>
              <a:endParaRPr lang="en-US" sz="2800" dirty="0">
                <a:solidFill>
                  <a:schemeClr val="tx1"/>
                </a:solidFill>
              </a:endParaRPr>
            </a:p>
          </p:txBody>
        </p:sp>
        <p:sp>
          <p:nvSpPr>
            <p:cNvPr id="10" name="Rounded Rectangle 9"/>
            <p:cNvSpPr/>
            <p:nvPr/>
          </p:nvSpPr>
          <p:spPr>
            <a:xfrm>
              <a:off x="-293869" y="3252406"/>
              <a:ext cx="4018408" cy="892376"/>
            </a:xfrm>
            <a:prstGeom prst="roundRect">
              <a:avLst/>
            </a:prstGeom>
            <a:solidFill>
              <a:schemeClr val="accent2">
                <a:lumMod val="20000"/>
                <a:lumOff val="80000"/>
              </a:schemeClr>
            </a:solidFill>
            <a:ln w="25400">
              <a:solidFill>
                <a:schemeClr val="accent2">
                  <a:lumMod val="75000"/>
                  <a:lumOff val="25000"/>
                </a:schemeClr>
              </a:solidFill>
            </a:ln>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Energy / Performance Feedback</a:t>
              </a:r>
              <a:endParaRPr lang="en-US" sz="2800" dirty="0">
                <a:solidFill>
                  <a:schemeClr val="tx1"/>
                </a:solidFill>
              </a:endParaRPr>
            </a:p>
          </p:txBody>
        </p:sp>
        <p:sp>
          <p:nvSpPr>
            <p:cNvPr id="11" name="Rounded Rectangle 10"/>
            <p:cNvSpPr/>
            <p:nvPr/>
          </p:nvSpPr>
          <p:spPr>
            <a:xfrm>
              <a:off x="5902267" y="3235245"/>
              <a:ext cx="3984066" cy="892376"/>
            </a:xfrm>
            <a:prstGeom prst="roundRect">
              <a:avLst/>
            </a:prstGeom>
            <a:solidFill>
              <a:srgbClr val="CDFFCD"/>
            </a:solidFill>
            <a:ln w="25400">
              <a:solidFill>
                <a:srgbClr val="008000"/>
              </a:solidFill>
            </a:ln>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Resilience</a:t>
              </a:r>
              <a:endParaRPr lang="en-US" sz="2800" dirty="0">
                <a:solidFill>
                  <a:schemeClr val="tx1"/>
                </a:solidFill>
              </a:endParaRPr>
            </a:p>
          </p:txBody>
        </p:sp>
      </p:grpSp>
      <p:sp>
        <p:nvSpPr>
          <p:cNvPr id="13" name="Content Placeholder 12"/>
          <p:cNvSpPr>
            <a:spLocks noGrp="1"/>
          </p:cNvSpPr>
          <p:nvPr>
            <p:ph idx="1"/>
          </p:nvPr>
        </p:nvSpPr>
        <p:spPr>
          <a:xfrm>
            <a:off x="351498" y="4915637"/>
            <a:ext cx="8610600" cy="1269549"/>
          </a:xfrm>
        </p:spPr>
        <p:txBody>
          <a:bodyPr>
            <a:noAutofit/>
          </a:bodyPr>
          <a:lstStyle/>
          <a:p>
            <a:pPr marL="0" indent="0">
              <a:spcBef>
                <a:spcPts val="300"/>
              </a:spcBef>
              <a:buNone/>
            </a:pPr>
            <a:r>
              <a:rPr lang="en-US" sz="2800" dirty="0" smtClean="0"/>
              <a:t>Integrated stack extends PGAS to be:</a:t>
            </a:r>
          </a:p>
          <a:p>
            <a:pPr marL="457200" indent="-457200">
              <a:spcBef>
                <a:spcPts val="300"/>
              </a:spcBef>
              <a:buFont typeface="Arial"/>
              <a:buChar char="•"/>
            </a:pPr>
            <a:r>
              <a:rPr lang="en-US" sz="2400" dirty="0" smtClean="0"/>
              <a:t>Hierarchical for machines and applications</a:t>
            </a:r>
          </a:p>
          <a:p>
            <a:pPr marL="457200" indent="-457200">
              <a:spcBef>
                <a:spcPts val="300"/>
              </a:spcBef>
              <a:buFont typeface="Arial"/>
              <a:buChar char="•"/>
            </a:pPr>
            <a:r>
              <a:rPr lang="en-US" sz="2400" dirty="0" smtClean="0"/>
              <a:t>Communication-avoiding for performance and energy</a:t>
            </a:r>
            <a:endParaRPr lang="en-US" sz="2400" dirty="0"/>
          </a:p>
        </p:txBody>
      </p:sp>
      <p:sp>
        <p:nvSpPr>
          <p:cNvPr id="2" name="Rounded Rectangle 1"/>
          <p:cNvSpPr/>
          <p:nvPr/>
        </p:nvSpPr>
        <p:spPr>
          <a:xfrm>
            <a:off x="2057400" y="4038600"/>
            <a:ext cx="4676478" cy="841924"/>
          </a:xfrm>
          <a:prstGeom prst="round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8884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fontAlgn="base">
              <a:spcBef>
                <a:spcPts val="300"/>
              </a:spcBef>
              <a:buNone/>
            </a:pPr>
            <a:r>
              <a:rPr lang="en-US" dirty="0" err="1" smtClean="0"/>
              <a:t>GASNet</a:t>
            </a:r>
            <a:r>
              <a:rPr lang="en-US" dirty="0" smtClean="0"/>
              <a:t>-EX plans: </a:t>
            </a:r>
            <a:endParaRPr lang="en-US" dirty="0" smtClean="0"/>
          </a:p>
          <a:p>
            <a:pPr fontAlgn="base">
              <a:spcBef>
                <a:spcPts val="300"/>
              </a:spcBef>
            </a:pPr>
            <a:r>
              <a:rPr lang="en-US" sz="2200" dirty="0" smtClean="0">
                <a:solidFill>
                  <a:srgbClr val="367317"/>
                </a:solidFill>
              </a:rPr>
              <a:t>Congestion management: </a:t>
            </a:r>
            <a:r>
              <a:rPr lang="en-US" sz="2200" b="0" dirty="0" smtClean="0">
                <a:solidFill>
                  <a:srgbClr val="367317"/>
                </a:solidFill>
              </a:rPr>
              <a:t>for 1-sided communication with ARTS</a:t>
            </a:r>
          </a:p>
          <a:p>
            <a:pPr fontAlgn="base">
              <a:spcBef>
                <a:spcPts val="300"/>
              </a:spcBef>
            </a:pPr>
            <a:r>
              <a:rPr lang="en-US" sz="2200" dirty="0" smtClean="0">
                <a:solidFill>
                  <a:srgbClr val="367317"/>
                </a:solidFill>
              </a:rPr>
              <a:t>Hierarchical:</a:t>
            </a:r>
            <a:r>
              <a:rPr lang="en-US" sz="2200" b="0" dirty="0" smtClean="0">
                <a:solidFill>
                  <a:srgbClr val="367317"/>
                </a:solidFill>
              </a:rPr>
              <a:t> communication management for H-PGAS</a:t>
            </a:r>
          </a:p>
          <a:p>
            <a:pPr fontAlgn="base">
              <a:spcBef>
                <a:spcPts val="300"/>
              </a:spcBef>
            </a:pPr>
            <a:r>
              <a:rPr lang="en-US" sz="2200" dirty="0" smtClean="0">
                <a:solidFill>
                  <a:srgbClr val="367317"/>
                </a:solidFill>
              </a:rPr>
              <a:t>Resilience:</a:t>
            </a:r>
            <a:r>
              <a:rPr lang="en-US" sz="2200" b="0" dirty="0" smtClean="0">
                <a:solidFill>
                  <a:srgbClr val="367317"/>
                </a:solidFill>
              </a:rPr>
              <a:t> globally consist states and fine-grained fault recovery</a:t>
            </a:r>
          </a:p>
          <a:p>
            <a:pPr fontAlgn="base">
              <a:spcBef>
                <a:spcPts val="300"/>
              </a:spcBef>
            </a:pPr>
            <a:r>
              <a:rPr lang="en-US" sz="2200" dirty="0" smtClean="0">
                <a:solidFill>
                  <a:srgbClr val="367317"/>
                </a:solidFill>
              </a:rPr>
              <a:t>Progress: </a:t>
            </a:r>
            <a:r>
              <a:rPr lang="en-US" sz="2200" b="0" dirty="0" smtClean="0">
                <a:solidFill>
                  <a:srgbClr val="367317"/>
                </a:solidFill>
              </a:rPr>
              <a:t>new models for scalability and </a:t>
            </a:r>
          </a:p>
          <a:p>
            <a:pPr marL="0" indent="0" fontAlgn="base">
              <a:spcBef>
                <a:spcPts val="300"/>
              </a:spcBef>
              <a:buNone/>
            </a:pPr>
            <a:r>
              <a:rPr lang="en-US" sz="2200" b="0" dirty="0">
                <a:solidFill>
                  <a:srgbClr val="367317"/>
                </a:solidFill>
              </a:rPr>
              <a:t> </a:t>
            </a:r>
            <a:r>
              <a:rPr lang="en-US" sz="2200" b="0" dirty="0" smtClean="0">
                <a:solidFill>
                  <a:srgbClr val="367317"/>
                </a:solidFill>
              </a:rPr>
              <a:t>    </a:t>
            </a:r>
            <a:r>
              <a:rPr lang="en-US" sz="2200" b="0" dirty="0" err="1" smtClean="0">
                <a:solidFill>
                  <a:srgbClr val="367317"/>
                </a:solidFill>
              </a:rPr>
              <a:t>interoperatbility</a:t>
            </a:r>
            <a:endParaRPr lang="en-US" sz="2200" b="0" dirty="0" smtClean="0">
              <a:solidFill>
                <a:srgbClr val="367317"/>
              </a:solidFill>
            </a:endParaRPr>
          </a:p>
          <a:p>
            <a:pPr marL="0" indent="0" fontAlgn="base">
              <a:spcBef>
                <a:spcPts val="300"/>
              </a:spcBef>
              <a:buNone/>
            </a:pPr>
            <a:endParaRPr lang="en-US" dirty="0" smtClean="0"/>
          </a:p>
          <a:p>
            <a:pPr marL="0" indent="0" fontAlgn="base">
              <a:spcBef>
                <a:spcPts val="300"/>
              </a:spcBef>
              <a:buNone/>
            </a:pPr>
            <a:r>
              <a:rPr lang="en-US" dirty="0" smtClean="0"/>
              <a:t>Leverage </a:t>
            </a:r>
            <a:r>
              <a:rPr lang="en-US" dirty="0" err="1" smtClean="0"/>
              <a:t>GASNet</a:t>
            </a:r>
            <a:r>
              <a:rPr lang="en-US" dirty="0" smtClean="0"/>
              <a:t> (redesigned)</a:t>
            </a:r>
          </a:p>
          <a:p>
            <a:pPr fontAlgn="base">
              <a:spcBef>
                <a:spcPts val="300"/>
              </a:spcBef>
              <a:buFontTx/>
              <a:buChar char="•"/>
            </a:pPr>
            <a:r>
              <a:rPr lang="en-US" sz="2200" b="0" dirty="0" smtClean="0">
                <a:solidFill>
                  <a:srgbClr val="367317"/>
                </a:solidFill>
              </a:rPr>
              <a:t>Major changes for on-chip interconnects</a:t>
            </a:r>
          </a:p>
          <a:p>
            <a:pPr fontAlgn="base">
              <a:spcBef>
                <a:spcPts val="300"/>
              </a:spcBef>
              <a:buFontTx/>
              <a:buChar char="•"/>
            </a:pPr>
            <a:r>
              <a:rPr lang="en-US" sz="2200" b="0" dirty="0" smtClean="0">
                <a:solidFill>
                  <a:srgbClr val="367317"/>
                </a:solidFill>
              </a:rPr>
              <a:t>Each network has unique </a:t>
            </a:r>
            <a:r>
              <a:rPr lang="en-US" sz="2200" b="0" dirty="0" smtClean="0">
                <a:solidFill>
                  <a:srgbClr val="367317"/>
                </a:solidFill>
              </a:rPr>
              <a:t>opportunities</a:t>
            </a:r>
          </a:p>
          <a:p>
            <a:pPr fontAlgn="base">
              <a:spcBef>
                <a:spcPts val="300"/>
              </a:spcBef>
              <a:buFontTx/>
              <a:buChar char="•"/>
            </a:pPr>
            <a:endParaRPr lang="en-US" sz="2200" b="0" dirty="0">
              <a:solidFill>
                <a:srgbClr val="367317"/>
              </a:solidFill>
            </a:endParaRPr>
          </a:p>
          <a:p>
            <a:r>
              <a:rPr lang="en-US" dirty="0" smtClean="0"/>
              <a:t>Interface </a:t>
            </a:r>
            <a:r>
              <a:rPr lang="en-US" dirty="0"/>
              <a:t>under design:  “Speak now or….”</a:t>
            </a:r>
          </a:p>
          <a:p>
            <a:pPr lvl="1"/>
            <a:r>
              <a:rPr lang="en-US" u="sng" dirty="0">
                <a:hlinkClick r:id="rId2"/>
              </a:rPr>
              <a:t>https://sites.google.com/a/lbl.gov/gasnet-ex-collaboration/</a:t>
            </a:r>
            <a:r>
              <a:rPr lang="en-US" dirty="0"/>
              <a:t>. </a:t>
            </a:r>
          </a:p>
          <a:p>
            <a:pPr fontAlgn="base">
              <a:spcBef>
                <a:spcPts val="300"/>
              </a:spcBef>
              <a:buFontTx/>
              <a:buChar char="•"/>
            </a:pPr>
            <a:endParaRPr lang="en-US" sz="2200" b="0" dirty="0" smtClean="0">
              <a:solidFill>
                <a:srgbClr val="367317"/>
              </a:solidFill>
            </a:endParaRPr>
          </a:p>
          <a:p>
            <a:pPr fontAlgn="base">
              <a:spcBef>
                <a:spcPts val="300"/>
              </a:spcBef>
              <a:buFontTx/>
              <a:buChar char="•"/>
            </a:pPr>
            <a:endParaRPr lang="en-US" sz="2000" b="0" dirty="0" smtClean="0"/>
          </a:p>
          <a:p>
            <a:pPr fontAlgn="base">
              <a:spcBef>
                <a:spcPts val="300"/>
              </a:spcBef>
              <a:buFontTx/>
              <a:buChar char="•"/>
            </a:pPr>
            <a:endParaRPr lang="en-US" b="0" dirty="0" smtClean="0"/>
          </a:p>
        </p:txBody>
      </p:sp>
      <p:sp>
        <p:nvSpPr>
          <p:cNvPr id="3" name="Title 2"/>
          <p:cNvSpPr>
            <a:spLocks noGrp="1"/>
          </p:cNvSpPr>
          <p:nvPr>
            <p:ph type="title"/>
          </p:nvPr>
        </p:nvSpPr>
        <p:spPr/>
        <p:txBody>
          <a:bodyPr>
            <a:normAutofit/>
          </a:bodyPr>
          <a:lstStyle/>
          <a:p>
            <a:r>
              <a:rPr lang="en-US" dirty="0" smtClean="0"/>
              <a:t>DEGAS: Lightweight Communication (</a:t>
            </a:r>
            <a:r>
              <a:rPr lang="en-US" dirty="0" err="1" smtClean="0"/>
              <a:t>GASNet</a:t>
            </a:r>
            <a:r>
              <a:rPr lang="en-US" dirty="0" smtClean="0"/>
              <a:t>-EX)</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18</a:t>
            </a:fld>
            <a:endParaRPr lang="en-US" dirty="0"/>
          </a:p>
        </p:txBody>
      </p:sp>
      <p:sp>
        <p:nvSpPr>
          <p:cNvPr id="5" name="Footer Placeholder 4"/>
          <p:cNvSpPr>
            <a:spLocks noGrp="1"/>
          </p:cNvSpPr>
          <p:nvPr>
            <p:ph type="ftr" sz="quarter" idx="12"/>
          </p:nvPr>
        </p:nvSpPr>
        <p:spPr/>
        <p:txBody>
          <a:bodyPr/>
          <a:lstStyle/>
          <a:p>
            <a:r>
              <a:rPr lang="en-US" dirty="0" err="1" smtClean="0"/>
              <a:t>XStack</a:t>
            </a:r>
            <a:r>
              <a:rPr lang="en-US" dirty="0" smtClean="0"/>
              <a:t> Review</a:t>
            </a:r>
            <a:endParaRPr lang="en-US" dirty="0"/>
          </a:p>
        </p:txBody>
      </p:sp>
      <p:sp>
        <p:nvSpPr>
          <p:cNvPr id="6" name="Rounded Rectangle 5"/>
          <p:cNvSpPr/>
          <p:nvPr/>
        </p:nvSpPr>
        <p:spPr>
          <a:xfrm>
            <a:off x="5305186" y="3200400"/>
            <a:ext cx="3713426" cy="383924"/>
          </a:xfrm>
          <a:prstGeom prst="round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GASNet</a:t>
            </a:r>
            <a:endParaRPr lang="en-US" sz="1050" dirty="0">
              <a:effectLst>
                <a:outerShdw blurRad="38100" dist="38100" dir="2700000" algn="tl">
                  <a:srgbClr val="000000">
                    <a:alpha val="43137"/>
                  </a:srgbClr>
                </a:outerShdw>
              </a:effectLst>
            </a:endParaRPr>
          </a:p>
        </p:txBody>
      </p:sp>
      <p:sp>
        <p:nvSpPr>
          <p:cNvPr id="7" name="Rounded Rectangle 6"/>
          <p:cNvSpPr/>
          <p:nvPr/>
        </p:nvSpPr>
        <p:spPr>
          <a:xfrm>
            <a:off x="6286667" y="2842246"/>
            <a:ext cx="875232" cy="27157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err="1" smtClean="0"/>
              <a:t>Coarray</a:t>
            </a:r>
            <a:r>
              <a:rPr lang="en-US" sz="1000" b="1" dirty="0" smtClean="0"/>
              <a:t/>
            </a:r>
            <a:br>
              <a:rPr lang="en-US" sz="1000" b="1" dirty="0" smtClean="0"/>
            </a:br>
            <a:r>
              <a:rPr lang="en-US" sz="1000" b="1" dirty="0" smtClean="0"/>
              <a:t>Fortran 2.0</a:t>
            </a:r>
          </a:p>
        </p:txBody>
      </p:sp>
      <p:sp>
        <p:nvSpPr>
          <p:cNvPr id="8" name="Rectangle 7"/>
          <p:cNvSpPr/>
          <p:nvPr/>
        </p:nvSpPr>
        <p:spPr>
          <a:xfrm>
            <a:off x="5284813" y="3657600"/>
            <a:ext cx="492514"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IBM</a:t>
            </a:r>
            <a:endParaRPr lang="en-US" sz="1100" b="1" dirty="0"/>
          </a:p>
        </p:txBody>
      </p:sp>
      <p:sp>
        <p:nvSpPr>
          <p:cNvPr id="9" name="Rectangle 8"/>
          <p:cNvSpPr/>
          <p:nvPr/>
        </p:nvSpPr>
        <p:spPr>
          <a:xfrm>
            <a:off x="5894413" y="3657600"/>
            <a:ext cx="492514"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Cray</a:t>
            </a:r>
            <a:endParaRPr lang="en-US" sz="1000" b="1" dirty="0"/>
          </a:p>
        </p:txBody>
      </p:sp>
      <p:sp>
        <p:nvSpPr>
          <p:cNvPr id="10" name="Rectangle 9"/>
          <p:cNvSpPr/>
          <p:nvPr/>
        </p:nvSpPr>
        <p:spPr>
          <a:xfrm>
            <a:off x="7113613" y="3657600"/>
            <a:ext cx="838200" cy="302925"/>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err="1" smtClean="0"/>
              <a:t>Infiniband</a:t>
            </a:r>
            <a:endParaRPr lang="en-US" sz="1100" b="1" dirty="0"/>
          </a:p>
        </p:txBody>
      </p:sp>
      <p:sp>
        <p:nvSpPr>
          <p:cNvPr id="11" name="Rectangle 10"/>
          <p:cNvSpPr/>
          <p:nvPr/>
        </p:nvSpPr>
        <p:spPr>
          <a:xfrm>
            <a:off x="7647013" y="4038600"/>
            <a:ext cx="685800"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Shared</a:t>
            </a:r>
            <a:br>
              <a:rPr lang="en-US" sz="1000" b="1" dirty="0" smtClean="0"/>
            </a:br>
            <a:r>
              <a:rPr lang="en-US" sz="1000" b="1" dirty="0" smtClean="0"/>
              <a:t>memory</a:t>
            </a:r>
            <a:endParaRPr lang="en-US" sz="1000" b="1" dirty="0"/>
          </a:p>
        </p:txBody>
      </p:sp>
      <p:sp>
        <p:nvSpPr>
          <p:cNvPr id="12" name="Rounded Rectangle 11"/>
          <p:cNvSpPr/>
          <p:nvPr/>
        </p:nvSpPr>
        <p:spPr>
          <a:xfrm>
            <a:off x="7248341" y="2842246"/>
            <a:ext cx="830608" cy="27157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t>Phalanx</a:t>
            </a:r>
          </a:p>
        </p:txBody>
      </p:sp>
      <p:sp>
        <p:nvSpPr>
          <p:cNvPr id="13" name="Rounded Rectangle 12"/>
          <p:cNvSpPr/>
          <p:nvPr/>
        </p:nvSpPr>
        <p:spPr>
          <a:xfrm>
            <a:off x="6286667" y="2514600"/>
            <a:ext cx="875232" cy="27157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t>GCC UPC</a:t>
            </a:r>
          </a:p>
        </p:txBody>
      </p:sp>
      <p:sp>
        <p:nvSpPr>
          <p:cNvPr id="14" name="Rounded Rectangle 13"/>
          <p:cNvSpPr/>
          <p:nvPr/>
        </p:nvSpPr>
        <p:spPr>
          <a:xfrm>
            <a:off x="7248341" y="2514600"/>
            <a:ext cx="839612" cy="27157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t>Chapel</a:t>
            </a:r>
          </a:p>
        </p:txBody>
      </p:sp>
      <p:sp>
        <p:nvSpPr>
          <p:cNvPr id="15" name="Rounded Rectangle 14"/>
          <p:cNvSpPr/>
          <p:nvPr/>
        </p:nvSpPr>
        <p:spPr>
          <a:xfrm>
            <a:off x="5334000" y="2514600"/>
            <a:ext cx="875230" cy="27157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t>Berkeley UPC</a:t>
            </a:r>
          </a:p>
        </p:txBody>
      </p:sp>
      <p:sp>
        <p:nvSpPr>
          <p:cNvPr id="16" name="Rounded Rectangle 15"/>
          <p:cNvSpPr/>
          <p:nvPr/>
        </p:nvSpPr>
        <p:spPr>
          <a:xfrm>
            <a:off x="5334000" y="2842246"/>
            <a:ext cx="875231" cy="27157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t>Titanium</a:t>
            </a:r>
          </a:p>
        </p:txBody>
      </p:sp>
      <p:sp>
        <p:nvSpPr>
          <p:cNvPr id="17" name="Rectangle 16"/>
          <p:cNvSpPr/>
          <p:nvPr/>
        </p:nvSpPr>
        <p:spPr>
          <a:xfrm>
            <a:off x="7113613" y="4038600"/>
            <a:ext cx="466429"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GPU</a:t>
            </a:r>
            <a:endParaRPr lang="en-US" sz="1100" b="1" dirty="0"/>
          </a:p>
        </p:txBody>
      </p:sp>
      <p:sp>
        <p:nvSpPr>
          <p:cNvPr id="18" name="Rectangle 17"/>
          <p:cNvSpPr/>
          <p:nvPr/>
        </p:nvSpPr>
        <p:spPr>
          <a:xfrm>
            <a:off x="8028013" y="3657600"/>
            <a:ext cx="914400" cy="299831"/>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Ethernet</a:t>
            </a:r>
            <a:endParaRPr lang="en-US" sz="1100" b="1" dirty="0"/>
          </a:p>
        </p:txBody>
      </p:sp>
      <p:sp>
        <p:nvSpPr>
          <p:cNvPr id="19" name="Rounded Rectangle 18"/>
          <p:cNvSpPr/>
          <p:nvPr/>
        </p:nvSpPr>
        <p:spPr>
          <a:xfrm>
            <a:off x="8175537" y="2523595"/>
            <a:ext cx="839473" cy="590223"/>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t>Cray UPC/CAF</a:t>
            </a:r>
          </a:p>
          <a:p>
            <a:pPr algn="ctr"/>
            <a:r>
              <a:rPr lang="en-US" sz="1000" b="1" dirty="0" smtClean="0"/>
              <a:t>for </a:t>
            </a:r>
            <a:r>
              <a:rPr lang="en-US" sz="1000" b="1" dirty="0" err="1" smtClean="0"/>
              <a:t>Seastar</a:t>
            </a:r>
            <a:endParaRPr lang="en-US" sz="1000" b="1" dirty="0" smtClean="0"/>
          </a:p>
        </p:txBody>
      </p:sp>
      <p:sp>
        <p:nvSpPr>
          <p:cNvPr id="20" name="Rectangle 19"/>
          <p:cNvSpPr/>
          <p:nvPr/>
        </p:nvSpPr>
        <p:spPr>
          <a:xfrm>
            <a:off x="5894413" y="4038600"/>
            <a:ext cx="492514"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AMD</a:t>
            </a:r>
            <a:endParaRPr lang="en-US" sz="1000" b="1" dirty="0"/>
          </a:p>
        </p:txBody>
      </p:sp>
      <p:sp>
        <p:nvSpPr>
          <p:cNvPr id="21" name="Rectangle 20"/>
          <p:cNvSpPr/>
          <p:nvPr/>
        </p:nvSpPr>
        <p:spPr>
          <a:xfrm>
            <a:off x="5284813" y="4038600"/>
            <a:ext cx="492514"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Intel</a:t>
            </a:r>
            <a:endParaRPr lang="en-US" sz="1000" b="1" dirty="0"/>
          </a:p>
        </p:txBody>
      </p:sp>
      <p:sp>
        <p:nvSpPr>
          <p:cNvPr id="22" name="Rectangle 21"/>
          <p:cNvSpPr/>
          <p:nvPr/>
        </p:nvSpPr>
        <p:spPr>
          <a:xfrm>
            <a:off x="6504013" y="4038600"/>
            <a:ext cx="492514"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SUN</a:t>
            </a:r>
            <a:endParaRPr lang="en-US" sz="1000" b="1" dirty="0"/>
          </a:p>
        </p:txBody>
      </p:sp>
      <p:sp>
        <p:nvSpPr>
          <p:cNvPr id="23" name="Rectangle 22"/>
          <p:cNvSpPr/>
          <p:nvPr/>
        </p:nvSpPr>
        <p:spPr>
          <a:xfrm>
            <a:off x="6504013" y="3657600"/>
            <a:ext cx="492514"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SGI</a:t>
            </a:r>
            <a:endParaRPr lang="en-US" sz="1000" b="1" dirty="0"/>
          </a:p>
        </p:txBody>
      </p:sp>
      <p:sp>
        <p:nvSpPr>
          <p:cNvPr id="24" name="Rectangle 23"/>
          <p:cNvSpPr/>
          <p:nvPr/>
        </p:nvSpPr>
        <p:spPr>
          <a:xfrm>
            <a:off x="8409013" y="4038600"/>
            <a:ext cx="609600"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Others</a:t>
            </a:r>
            <a:endParaRPr lang="en-US" sz="1100" b="1" dirty="0"/>
          </a:p>
        </p:txBody>
      </p:sp>
    </p:spTree>
    <p:extLst>
      <p:ext uri="{BB962C8B-B14F-4D97-AF65-F5344CB8AC3E}">
        <p14:creationId xmlns:p14="http://schemas.microsoft.com/office/powerpoint/2010/main" val="6427069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DOE is a world leader in HPC</a:t>
            </a:r>
            <a:endParaRPr lang="en-US" dirty="0"/>
          </a:p>
        </p:txBody>
      </p:sp>
      <p:sp>
        <p:nvSpPr>
          <p:cNvPr id="9" name="Content Placeholder 8"/>
          <p:cNvSpPr>
            <a:spLocks noGrp="1"/>
          </p:cNvSpPr>
          <p:nvPr>
            <p:ph idx="1"/>
          </p:nvPr>
        </p:nvSpPr>
        <p:spPr>
          <a:xfrm>
            <a:off x="152400" y="914400"/>
            <a:ext cx="8610600" cy="1981200"/>
          </a:xfrm>
        </p:spPr>
        <p:txBody>
          <a:bodyPr/>
          <a:lstStyle/>
          <a:p>
            <a:pPr>
              <a:spcBef>
                <a:spcPts val="1200"/>
              </a:spcBef>
            </a:pPr>
            <a:r>
              <a:rPr lang="en-US" sz="2400" dirty="0" smtClean="0"/>
              <a:t>Upgrades in the DOE computing landscape</a:t>
            </a:r>
          </a:p>
          <a:p>
            <a:pPr lvl="1">
              <a:spcBef>
                <a:spcPts val="1200"/>
              </a:spcBef>
            </a:pPr>
            <a:r>
              <a:rPr lang="en-US" sz="2200" dirty="0" smtClean="0"/>
              <a:t>BG/Q (IBM custom interconnect, PAMI </a:t>
            </a:r>
            <a:r>
              <a:rPr lang="en-US" sz="2200" dirty="0" err="1" smtClean="0"/>
              <a:t>interfact</a:t>
            </a:r>
            <a:r>
              <a:rPr lang="en-US" sz="2200" dirty="0" smtClean="0"/>
              <a:t>)</a:t>
            </a:r>
          </a:p>
          <a:p>
            <a:pPr lvl="1">
              <a:spcBef>
                <a:spcPts val="1200"/>
              </a:spcBef>
            </a:pPr>
            <a:r>
              <a:rPr lang="en-US" dirty="0" smtClean="0"/>
              <a:t>XK7 (Gemini interconnect)</a:t>
            </a:r>
          </a:p>
          <a:p>
            <a:pPr lvl="1">
              <a:spcBef>
                <a:spcPts val="1200"/>
              </a:spcBef>
            </a:pPr>
            <a:r>
              <a:rPr lang="en-US" dirty="0" smtClean="0"/>
              <a:t>Cascade (Cray Aries interconnect)</a:t>
            </a:r>
            <a:endParaRPr lang="en-US" sz="2200" dirty="0" smtClean="0"/>
          </a:p>
        </p:txBody>
      </p:sp>
      <p:pic>
        <p:nvPicPr>
          <p:cNvPr id="19" name="Picture 2" descr="https://www.olcf.ornl.gov/wp-content/uploads/2012/10/Titan_2012-P03156_low.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5598" y="3048000"/>
            <a:ext cx="1861627" cy="1201481"/>
          </a:xfrm>
          <a:prstGeom prst="rect">
            <a:avLst/>
          </a:prstGeom>
          <a:ln>
            <a:noFill/>
          </a:ln>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t="6288" b="2249"/>
          <a:stretch/>
        </p:blipFill>
        <p:spPr>
          <a:xfrm>
            <a:off x="1831937" y="3048000"/>
            <a:ext cx="1861627" cy="1201481"/>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a:ext>
            </a:extLst>
          </a:blip>
          <a:srcRect b="3191"/>
          <a:stretch/>
        </p:blipFill>
        <p:spPr>
          <a:xfrm>
            <a:off x="7279762" y="3048000"/>
            <a:ext cx="1838640" cy="1201481"/>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a:ext>
            </a:extLst>
          </a:blip>
          <a:srcRect t="-994"/>
          <a:stretch/>
        </p:blipFill>
        <p:spPr>
          <a:xfrm>
            <a:off x="5559282" y="3036045"/>
            <a:ext cx="1720480" cy="121343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697655" y="3048000"/>
            <a:ext cx="1861627" cy="1201481"/>
          </a:xfrm>
          <a:prstGeom prst="rect">
            <a:avLst/>
          </a:prstGeom>
          <a:ln>
            <a:noFill/>
          </a:ln>
          <a:effectLst>
            <a:outerShdw blurRad="50800" dist="38100" dir="2700000" algn="tl" rotWithShape="0">
              <a:prstClr val="black">
                <a:alpha val="40000"/>
              </a:prstClr>
            </a:outerShdw>
            <a:reflection blurRad="6350" stA="52000" endA="300" endPos="35000" dir="5400000" sy="-100000" algn="bl" rotWithShape="0"/>
          </a:effectLst>
        </p:spPr>
      </p:pic>
      <p:sp>
        <p:nvSpPr>
          <p:cNvPr id="4" name="TextBox 3"/>
          <p:cNvSpPr txBox="1"/>
          <p:nvPr/>
        </p:nvSpPr>
        <p:spPr>
          <a:xfrm>
            <a:off x="-25598" y="4304537"/>
            <a:ext cx="1427327" cy="535531"/>
          </a:xfrm>
          <a:prstGeom prst="rect">
            <a:avLst/>
          </a:prstGeom>
          <a:noFill/>
          <a:effectLst/>
        </p:spPr>
        <p:txBody>
          <a:bodyPr wrap="square" rtlCol="0">
            <a:spAutoFit/>
          </a:bodyPr>
          <a:lstStyle/>
          <a:p>
            <a:pPr algn="ctr">
              <a:lnSpc>
                <a:spcPct val="90000"/>
              </a:lnSpc>
            </a:pPr>
            <a:r>
              <a:rPr lang="en-US" sz="1600" dirty="0" smtClean="0">
                <a:latin typeface="Arial Narrow" pitchFamily="34" charset="0"/>
              </a:rPr>
              <a:t>Titan at ORNL (#1, 17+ PF)</a:t>
            </a:r>
          </a:p>
        </p:txBody>
      </p:sp>
      <p:sp>
        <p:nvSpPr>
          <p:cNvPr id="16" name="TextBox 15"/>
          <p:cNvSpPr txBox="1"/>
          <p:nvPr/>
        </p:nvSpPr>
        <p:spPr>
          <a:xfrm>
            <a:off x="1836030" y="4304537"/>
            <a:ext cx="1649010" cy="535531"/>
          </a:xfrm>
          <a:prstGeom prst="rect">
            <a:avLst/>
          </a:prstGeom>
          <a:noFill/>
          <a:effectLst/>
        </p:spPr>
        <p:txBody>
          <a:bodyPr wrap="square" rtlCol="0">
            <a:spAutoFit/>
          </a:bodyPr>
          <a:lstStyle/>
          <a:p>
            <a:pPr algn="ctr">
              <a:lnSpc>
                <a:spcPct val="90000"/>
              </a:lnSpc>
            </a:pPr>
            <a:r>
              <a:rPr lang="en-US" sz="1600" dirty="0" smtClean="0">
                <a:latin typeface="Arial Narrow" pitchFamily="34" charset="0"/>
              </a:rPr>
              <a:t>Sequoia at LLNL (#2, 16+ PF)</a:t>
            </a:r>
          </a:p>
        </p:txBody>
      </p:sp>
      <p:sp>
        <p:nvSpPr>
          <p:cNvPr id="17" name="TextBox 16"/>
          <p:cNvSpPr txBox="1"/>
          <p:nvPr/>
        </p:nvSpPr>
        <p:spPr>
          <a:xfrm>
            <a:off x="3803963" y="4304537"/>
            <a:ext cx="1649010" cy="535531"/>
          </a:xfrm>
          <a:prstGeom prst="rect">
            <a:avLst/>
          </a:prstGeom>
          <a:noFill/>
          <a:effectLst/>
        </p:spPr>
        <p:txBody>
          <a:bodyPr wrap="square" rtlCol="0">
            <a:spAutoFit/>
          </a:bodyPr>
          <a:lstStyle/>
          <a:p>
            <a:pPr algn="ctr">
              <a:lnSpc>
                <a:spcPct val="90000"/>
              </a:lnSpc>
            </a:pPr>
            <a:r>
              <a:rPr lang="en-US" sz="1600" dirty="0" smtClean="0">
                <a:latin typeface="Arial Narrow" pitchFamily="34" charset="0"/>
              </a:rPr>
              <a:t>Mira at ANL </a:t>
            </a:r>
            <a:br>
              <a:rPr lang="en-US" sz="1600" dirty="0" smtClean="0">
                <a:latin typeface="Arial Narrow" pitchFamily="34" charset="0"/>
              </a:rPr>
            </a:br>
            <a:r>
              <a:rPr lang="en-US" sz="1600" dirty="0" smtClean="0">
                <a:latin typeface="Arial Narrow" pitchFamily="34" charset="0"/>
              </a:rPr>
              <a:t>(#4, 8+ PF) </a:t>
            </a:r>
          </a:p>
        </p:txBody>
      </p:sp>
      <p:sp>
        <p:nvSpPr>
          <p:cNvPr id="21" name="TextBox 20"/>
          <p:cNvSpPr txBox="1"/>
          <p:nvPr/>
        </p:nvSpPr>
        <p:spPr>
          <a:xfrm>
            <a:off x="5400526" y="4304537"/>
            <a:ext cx="1957894" cy="535531"/>
          </a:xfrm>
          <a:prstGeom prst="rect">
            <a:avLst/>
          </a:prstGeom>
          <a:noFill/>
          <a:effectLst/>
        </p:spPr>
        <p:txBody>
          <a:bodyPr wrap="square" rtlCol="0">
            <a:spAutoFit/>
          </a:bodyPr>
          <a:lstStyle/>
          <a:p>
            <a:pPr algn="ctr">
              <a:lnSpc>
                <a:spcPct val="90000"/>
              </a:lnSpc>
            </a:pPr>
            <a:r>
              <a:rPr lang="en-US" sz="1600" dirty="0" err="1" smtClean="0">
                <a:latin typeface="Arial Narrow" pitchFamily="34" charset="0"/>
              </a:rPr>
              <a:t>Cielo</a:t>
            </a:r>
            <a:r>
              <a:rPr lang="en-US" sz="1600" dirty="0" smtClean="0">
                <a:latin typeface="Arial Narrow" pitchFamily="34" charset="0"/>
              </a:rPr>
              <a:t> at LANL/SNL </a:t>
            </a:r>
            <a:br>
              <a:rPr lang="en-US" sz="1600" dirty="0" smtClean="0">
                <a:latin typeface="Arial Narrow" pitchFamily="34" charset="0"/>
              </a:rPr>
            </a:br>
            <a:r>
              <a:rPr lang="en-US" sz="1600" dirty="0" smtClean="0">
                <a:latin typeface="Arial Narrow" pitchFamily="34" charset="0"/>
              </a:rPr>
              <a:t>( #18, 1+PF) </a:t>
            </a:r>
          </a:p>
        </p:txBody>
      </p:sp>
      <p:sp>
        <p:nvSpPr>
          <p:cNvPr id="22" name="TextBox 21"/>
          <p:cNvSpPr txBox="1"/>
          <p:nvPr/>
        </p:nvSpPr>
        <p:spPr>
          <a:xfrm>
            <a:off x="7469392" y="4304537"/>
            <a:ext cx="1649010" cy="535531"/>
          </a:xfrm>
          <a:prstGeom prst="rect">
            <a:avLst/>
          </a:prstGeom>
          <a:noFill/>
          <a:effectLst/>
        </p:spPr>
        <p:txBody>
          <a:bodyPr wrap="square" rtlCol="0">
            <a:spAutoFit/>
          </a:bodyPr>
          <a:lstStyle/>
          <a:p>
            <a:pPr algn="ctr">
              <a:lnSpc>
                <a:spcPct val="90000"/>
              </a:lnSpc>
            </a:pPr>
            <a:r>
              <a:rPr lang="da-DK" sz="1600" dirty="0" smtClean="0">
                <a:latin typeface="Arial Narrow" pitchFamily="34" charset="0"/>
              </a:rPr>
              <a:t>Hopper at LBNL (#19, 1+PF)</a:t>
            </a:r>
          </a:p>
        </p:txBody>
      </p:sp>
      <p:sp>
        <p:nvSpPr>
          <p:cNvPr id="23" name="TextBox 22"/>
          <p:cNvSpPr txBox="1"/>
          <p:nvPr/>
        </p:nvSpPr>
        <p:spPr>
          <a:xfrm>
            <a:off x="7205679" y="2672351"/>
            <a:ext cx="1649010" cy="313932"/>
          </a:xfrm>
          <a:prstGeom prst="rect">
            <a:avLst/>
          </a:prstGeom>
          <a:noFill/>
          <a:effectLst/>
        </p:spPr>
        <p:txBody>
          <a:bodyPr wrap="square" rtlCol="0">
            <a:spAutoFit/>
          </a:bodyPr>
          <a:lstStyle/>
          <a:p>
            <a:pPr algn="r">
              <a:lnSpc>
                <a:spcPct val="90000"/>
              </a:lnSpc>
            </a:pPr>
            <a:r>
              <a:rPr lang="da-DK" sz="1600" dirty="0" smtClean="0">
                <a:latin typeface="Arial Narrow" pitchFamily="34" charset="0"/>
              </a:rPr>
              <a:t>November 2012</a:t>
            </a:r>
          </a:p>
        </p:txBody>
      </p:sp>
      <p:pic>
        <p:nvPicPr>
          <p:cNvPr id="39938" name="Picture 2" descr="E:\Jobs\backgrounds_photos_artwork\Logo_pngs\awards_medals\top500 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2229" y="2272642"/>
            <a:ext cx="1240676" cy="56069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283914" y="3061634"/>
            <a:ext cx="1828800" cy="1219200"/>
            <a:chOff x="7315200" y="4114800"/>
            <a:chExt cx="1828800" cy="1219200"/>
          </a:xfrm>
        </p:grpSpPr>
        <p:pic>
          <p:nvPicPr>
            <p:cNvPr id="24" name="Picture 23"/>
            <p:cNvPicPr>
              <a:picLocks noChangeAspect="1"/>
            </p:cNvPicPr>
            <p:nvPr/>
          </p:nvPicPr>
          <p:blipFill rotWithShape="1">
            <a:blip r:embed="rId8"/>
            <a:srcRect l="12767" t="25467" r="46794" b="25670"/>
            <a:stretch/>
          </p:blipFill>
          <p:spPr>
            <a:xfrm>
              <a:off x="7315200" y="4114800"/>
              <a:ext cx="1341453" cy="1219200"/>
            </a:xfrm>
            <a:prstGeom prst="rect">
              <a:avLst/>
            </a:prstGeom>
          </p:spPr>
        </p:pic>
        <p:pic>
          <p:nvPicPr>
            <p:cNvPr id="25" name="Picture 24"/>
            <p:cNvPicPr>
              <a:picLocks noChangeAspect="1"/>
            </p:cNvPicPr>
            <p:nvPr/>
          </p:nvPicPr>
          <p:blipFill rotWithShape="1">
            <a:blip r:embed="rId8"/>
            <a:srcRect l="69142" t="25467" r="15926" b="25670"/>
            <a:stretch/>
          </p:blipFill>
          <p:spPr>
            <a:xfrm>
              <a:off x="8648685" y="4114800"/>
              <a:ext cx="495315" cy="1219200"/>
            </a:xfrm>
            <a:prstGeom prst="rect">
              <a:avLst/>
            </a:prstGeom>
          </p:spPr>
        </p:pic>
      </p:grpSp>
      <p:sp>
        <p:nvSpPr>
          <p:cNvPr id="7" name="TextBox 6"/>
          <p:cNvSpPr txBox="1"/>
          <p:nvPr/>
        </p:nvSpPr>
        <p:spPr>
          <a:xfrm>
            <a:off x="1219200" y="5486400"/>
            <a:ext cx="6002702" cy="369332"/>
          </a:xfrm>
          <a:prstGeom prst="rect">
            <a:avLst/>
          </a:prstGeom>
          <a:solidFill>
            <a:srgbClr val="DCE6F2"/>
          </a:solidFill>
          <a:ln>
            <a:solidFill>
              <a:srgbClr val="000000"/>
            </a:solidFill>
          </a:ln>
        </p:spPr>
        <p:txBody>
          <a:bodyPr wrap="none" rtlCol="0">
            <a:spAutoFit/>
          </a:bodyPr>
          <a:lstStyle/>
          <a:p>
            <a:r>
              <a:rPr lang="en-US" dirty="0" smtClean="0"/>
              <a:t>Performance increase on Gemini: 20% for CG, 40% for GUPPIE</a:t>
            </a:r>
            <a:endParaRPr lang="en-US" dirty="0"/>
          </a:p>
        </p:txBody>
      </p:sp>
    </p:spTree>
    <p:extLst>
      <p:ext uri="{BB962C8B-B14F-4D97-AF65-F5344CB8AC3E}">
        <p14:creationId xmlns:p14="http://schemas.microsoft.com/office/powerpoint/2010/main" val="2759766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DEGAS: Dynamic </a:t>
            </a:r>
            <a:r>
              <a:rPr lang="en-US" sz="3200" dirty="0" err="1" smtClean="0"/>
              <a:t>Exascale</a:t>
            </a:r>
            <a:r>
              <a:rPr lang="en-US" sz="3200" dirty="0" smtClean="0"/>
              <a:t> Global Address </a:t>
            </a:r>
            <a:r>
              <a:rPr lang="en-US" sz="3200" dirty="0" smtClean="0"/>
              <a:t>Space</a:t>
            </a:r>
            <a:endParaRPr lang="en-US" sz="3200" dirty="0"/>
          </a:p>
        </p:txBody>
      </p:sp>
      <p:grpSp>
        <p:nvGrpSpPr>
          <p:cNvPr id="12" name="Group 11"/>
          <p:cNvGrpSpPr/>
          <p:nvPr/>
        </p:nvGrpSpPr>
        <p:grpSpPr>
          <a:xfrm>
            <a:off x="-355041" y="1136522"/>
            <a:ext cx="9499041" cy="3738154"/>
            <a:chOff x="-293869" y="1698948"/>
            <a:chExt cx="10180202" cy="3962161"/>
          </a:xfrm>
        </p:grpSpPr>
        <p:sp>
          <p:nvSpPr>
            <p:cNvPr id="6" name="Rounded Rectangle 5"/>
            <p:cNvSpPr/>
            <p:nvPr/>
          </p:nvSpPr>
          <p:spPr>
            <a:xfrm>
              <a:off x="2282782" y="1698948"/>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Hierarchical Programming Models</a:t>
              </a:r>
              <a:endParaRPr lang="en-US" sz="2800" dirty="0">
                <a:solidFill>
                  <a:schemeClr val="tx1"/>
                </a:solidFill>
              </a:endParaRPr>
            </a:p>
          </p:txBody>
        </p:sp>
        <p:sp>
          <p:nvSpPr>
            <p:cNvPr id="7" name="Rounded Rectangle 6"/>
            <p:cNvSpPr/>
            <p:nvPr/>
          </p:nvSpPr>
          <p:spPr>
            <a:xfrm>
              <a:off x="2282782" y="2724513"/>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Communication-Avoiding Compilers</a:t>
              </a:r>
              <a:endParaRPr lang="en-US" sz="2800" dirty="0">
                <a:solidFill>
                  <a:schemeClr val="tx1"/>
                </a:solidFill>
              </a:endParaRPr>
            </a:p>
          </p:txBody>
        </p:sp>
        <p:sp>
          <p:nvSpPr>
            <p:cNvPr id="8" name="Rounded Rectangle 7"/>
            <p:cNvSpPr/>
            <p:nvPr/>
          </p:nvSpPr>
          <p:spPr>
            <a:xfrm>
              <a:off x="2282782" y="3732916"/>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Adaptive Interoperable Runtimes</a:t>
              </a:r>
              <a:endParaRPr lang="en-US" sz="2800" dirty="0">
                <a:solidFill>
                  <a:schemeClr val="tx1"/>
                </a:solidFill>
              </a:endParaRPr>
            </a:p>
          </p:txBody>
        </p:sp>
        <p:sp>
          <p:nvSpPr>
            <p:cNvPr id="9" name="Rounded Rectangle 8"/>
            <p:cNvSpPr/>
            <p:nvPr/>
          </p:nvSpPr>
          <p:spPr>
            <a:xfrm>
              <a:off x="2282782" y="4768733"/>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Lightweight One-Sided Communication</a:t>
              </a:r>
              <a:endParaRPr lang="en-US" sz="2800" dirty="0">
                <a:solidFill>
                  <a:schemeClr val="tx1"/>
                </a:solidFill>
              </a:endParaRPr>
            </a:p>
          </p:txBody>
        </p:sp>
        <p:sp>
          <p:nvSpPr>
            <p:cNvPr id="10" name="Rounded Rectangle 9"/>
            <p:cNvSpPr/>
            <p:nvPr/>
          </p:nvSpPr>
          <p:spPr>
            <a:xfrm>
              <a:off x="-293869" y="3252406"/>
              <a:ext cx="4018408" cy="892376"/>
            </a:xfrm>
            <a:prstGeom prst="roundRect">
              <a:avLst/>
            </a:prstGeom>
            <a:solidFill>
              <a:schemeClr val="accent2">
                <a:lumMod val="20000"/>
                <a:lumOff val="80000"/>
              </a:schemeClr>
            </a:solidFill>
            <a:ln w="25400">
              <a:solidFill>
                <a:schemeClr val="accent2">
                  <a:lumMod val="75000"/>
                  <a:lumOff val="25000"/>
                </a:schemeClr>
              </a:solidFill>
            </a:ln>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Energy / Performance Feedback</a:t>
              </a:r>
              <a:endParaRPr lang="en-US" sz="2800" dirty="0">
                <a:solidFill>
                  <a:schemeClr val="tx1"/>
                </a:solidFill>
              </a:endParaRPr>
            </a:p>
          </p:txBody>
        </p:sp>
        <p:sp>
          <p:nvSpPr>
            <p:cNvPr id="11" name="Rounded Rectangle 10"/>
            <p:cNvSpPr/>
            <p:nvPr/>
          </p:nvSpPr>
          <p:spPr>
            <a:xfrm>
              <a:off x="5902267" y="3235245"/>
              <a:ext cx="3984066" cy="892376"/>
            </a:xfrm>
            <a:prstGeom prst="roundRect">
              <a:avLst/>
            </a:prstGeom>
            <a:solidFill>
              <a:srgbClr val="CDFFCD"/>
            </a:solidFill>
            <a:ln w="25400">
              <a:solidFill>
                <a:srgbClr val="008000"/>
              </a:solidFill>
            </a:ln>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Resilience</a:t>
              </a:r>
              <a:endParaRPr lang="en-US" sz="2800" dirty="0">
                <a:solidFill>
                  <a:schemeClr val="tx1"/>
                </a:solidFill>
              </a:endParaRPr>
            </a:p>
          </p:txBody>
        </p:sp>
      </p:grpSp>
      <p:sp>
        <p:nvSpPr>
          <p:cNvPr id="13" name="Content Placeholder 12"/>
          <p:cNvSpPr>
            <a:spLocks noGrp="1"/>
          </p:cNvSpPr>
          <p:nvPr>
            <p:ph idx="1"/>
          </p:nvPr>
        </p:nvSpPr>
        <p:spPr>
          <a:xfrm>
            <a:off x="351498" y="4915637"/>
            <a:ext cx="8610600" cy="1269549"/>
          </a:xfrm>
        </p:spPr>
        <p:txBody>
          <a:bodyPr>
            <a:noAutofit/>
          </a:bodyPr>
          <a:lstStyle/>
          <a:p>
            <a:pPr marL="0" indent="0">
              <a:spcBef>
                <a:spcPts val="300"/>
              </a:spcBef>
              <a:buNone/>
            </a:pPr>
            <a:r>
              <a:rPr lang="en-US" sz="2800" dirty="0" smtClean="0"/>
              <a:t>Integrated stack extends PGAS to be:</a:t>
            </a:r>
          </a:p>
          <a:p>
            <a:pPr marL="457200" indent="-457200">
              <a:spcBef>
                <a:spcPts val="300"/>
              </a:spcBef>
              <a:buFont typeface="Arial"/>
              <a:buChar char="•"/>
            </a:pPr>
            <a:r>
              <a:rPr lang="en-US" sz="2400" dirty="0" smtClean="0"/>
              <a:t>Hierarchical for machines and applications</a:t>
            </a:r>
          </a:p>
          <a:p>
            <a:pPr marL="457200" indent="-457200">
              <a:spcBef>
                <a:spcPts val="300"/>
              </a:spcBef>
              <a:buFont typeface="Arial"/>
              <a:buChar char="•"/>
            </a:pPr>
            <a:r>
              <a:rPr lang="en-US" sz="2400" dirty="0" smtClean="0"/>
              <a:t>Communication-avoiding for performance and energy</a:t>
            </a:r>
            <a:endParaRPr lang="en-US" sz="2400" dirty="0"/>
          </a:p>
        </p:txBody>
      </p:sp>
      <p:sp>
        <p:nvSpPr>
          <p:cNvPr id="2" name="Rounded Rectangle 1"/>
          <p:cNvSpPr/>
          <p:nvPr/>
        </p:nvSpPr>
        <p:spPr>
          <a:xfrm>
            <a:off x="2049205" y="1136522"/>
            <a:ext cx="4676478" cy="841924"/>
          </a:xfrm>
          <a:prstGeom prst="round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365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DEGAS: Dynamic </a:t>
            </a:r>
            <a:r>
              <a:rPr lang="en-US" sz="3200" dirty="0" err="1" smtClean="0"/>
              <a:t>Exascale</a:t>
            </a:r>
            <a:r>
              <a:rPr lang="en-US" sz="3200" dirty="0" smtClean="0"/>
              <a:t> Global Address </a:t>
            </a:r>
            <a:r>
              <a:rPr lang="en-US" sz="3200" dirty="0" smtClean="0"/>
              <a:t>Space</a:t>
            </a:r>
            <a:endParaRPr lang="en-US" sz="3200" dirty="0"/>
          </a:p>
        </p:txBody>
      </p:sp>
      <p:grpSp>
        <p:nvGrpSpPr>
          <p:cNvPr id="12" name="Group 11"/>
          <p:cNvGrpSpPr/>
          <p:nvPr/>
        </p:nvGrpSpPr>
        <p:grpSpPr>
          <a:xfrm>
            <a:off x="-355041" y="1136522"/>
            <a:ext cx="9499041" cy="3738154"/>
            <a:chOff x="-293869" y="1698948"/>
            <a:chExt cx="10180202" cy="3962161"/>
          </a:xfrm>
        </p:grpSpPr>
        <p:sp>
          <p:nvSpPr>
            <p:cNvPr id="6" name="Rounded Rectangle 5"/>
            <p:cNvSpPr/>
            <p:nvPr/>
          </p:nvSpPr>
          <p:spPr>
            <a:xfrm>
              <a:off x="2282782" y="1698948"/>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Hierarchical Programming Models</a:t>
              </a:r>
              <a:endParaRPr lang="en-US" sz="2800" dirty="0">
                <a:solidFill>
                  <a:schemeClr val="tx1"/>
                </a:solidFill>
              </a:endParaRPr>
            </a:p>
          </p:txBody>
        </p:sp>
        <p:sp>
          <p:nvSpPr>
            <p:cNvPr id="7" name="Rounded Rectangle 6"/>
            <p:cNvSpPr/>
            <p:nvPr/>
          </p:nvSpPr>
          <p:spPr>
            <a:xfrm>
              <a:off x="2282782" y="2724513"/>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Communication-Avoiding Compilers</a:t>
              </a:r>
              <a:endParaRPr lang="en-US" sz="2800" dirty="0">
                <a:solidFill>
                  <a:schemeClr val="tx1"/>
                </a:solidFill>
              </a:endParaRPr>
            </a:p>
          </p:txBody>
        </p:sp>
        <p:sp>
          <p:nvSpPr>
            <p:cNvPr id="8" name="Rounded Rectangle 7"/>
            <p:cNvSpPr/>
            <p:nvPr/>
          </p:nvSpPr>
          <p:spPr>
            <a:xfrm>
              <a:off x="2282782" y="3732916"/>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Adaptive Interoperable Runtimes</a:t>
              </a:r>
              <a:endParaRPr lang="en-US" sz="2800" dirty="0">
                <a:solidFill>
                  <a:schemeClr val="tx1"/>
                </a:solidFill>
              </a:endParaRPr>
            </a:p>
          </p:txBody>
        </p:sp>
        <p:sp>
          <p:nvSpPr>
            <p:cNvPr id="9" name="Rounded Rectangle 8"/>
            <p:cNvSpPr/>
            <p:nvPr/>
          </p:nvSpPr>
          <p:spPr>
            <a:xfrm>
              <a:off x="2282782" y="4768733"/>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Lightweight One-Sided Communication</a:t>
              </a:r>
              <a:endParaRPr lang="en-US" sz="2800" dirty="0">
                <a:solidFill>
                  <a:schemeClr val="tx1"/>
                </a:solidFill>
              </a:endParaRPr>
            </a:p>
          </p:txBody>
        </p:sp>
        <p:sp>
          <p:nvSpPr>
            <p:cNvPr id="10" name="Rounded Rectangle 9"/>
            <p:cNvSpPr/>
            <p:nvPr/>
          </p:nvSpPr>
          <p:spPr>
            <a:xfrm>
              <a:off x="-293869" y="3252406"/>
              <a:ext cx="4018408" cy="892376"/>
            </a:xfrm>
            <a:prstGeom prst="roundRect">
              <a:avLst/>
            </a:prstGeom>
            <a:solidFill>
              <a:schemeClr val="accent2">
                <a:lumMod val="20000"/>
                <a:lumOff val="80000"/>
              </a:schemeClr>
            </a:solidFill>
            <a:ln w="25400">
              <a:solidFill>
                <a:schemeClr val="accent2">
                  <a:lumMod val="75000"/>
                  <a:lumOff val="25000"/>
                </a:schemeClr>
              </a:solidFill>
            </a:ln>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Energy / Performance Feedback</a:t>
              </a:r>
              <a:endParaRPr lang="en-US" sz="2800" dirty="0">
                <a:solidFill>
                  <a:schemeClr val="tx1"/>
                </a:solidFill>
              </a:endParaRPr>
            </a:p>
          </p:txBody>
        </p:sp>
        <p:sp>
          <p:nvSpPr>
            <p:cNvPr id="11" name="Rounded Rectangle 10"/>
            <p:cNvSpPr/>
            <p:nvPr/>
          </p:nvSpPr>
          <p:spPr>
            <a:xfrm>
              <a:off x="5902267" y="3235245"/>
              <a:ext cx="3984066" cy="892376"/>
            </a:xfrm>
            <a:prstGeom prst="roundRect">
              <a:avLst/>
            </a:prstGeom>
            <a:solidFill>
              <a:srgbClr val="CDFFCD"/>
            </a:solidFill>
            <a:ln w="25400">
              <a:solidFill>
                <a:srgbClr val="008000"/>
              </a:solidFill>
            </a:ln>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Resilience</a:t>
              </a:r>
              <a:endParaRPr lang="en-US" sz="2800" dirty="0">
                <a:solidFill>
                  <a:schemeClr val="tx1"/>
                </a:solidFill>
              </a:endParaRPr>
            </a:p>
          </p:txBody>
        </p:sp>
      </p:grpSp>
      <p:sp>
        <p:nvSpPr>
          <p:cNvPr id="13" name="Content Placeholder 12"/>
          <p:cNvSpPr>
            <a:spLocks noGrp="1"/>
          </p:cNvSpPr>
          <p:nvPr>
            <p:ph idx="1"/>
          </p:nvPr>
        </p:nvSpPr>
        <p:spPr>
          <a:xfrm>
            <a:off x="351498" y="4915637"/>
            <a:ext cx="8610600" cy="1269549"/>
          </a:xfrm>
        </p:spPr>
        <p:txBody>
          <a:bodyPr>
            <a:noAutofit/>
          </a:bodyPr>
          <a:lstStyle/>
          <a:p>
            <a:pPr marL="0" indent="0">
              <a:spcBef>
                <a:spcPts val="300"/>
              </a:spcBef>
              <a:buNone/>
            </a:pPr>
            <a:r>
              <a:rPr lang="en-US" sz="2800" dirty="0" smtClean="0"/>
              <a:t>Integrated stack extends PGAS to be:</a:t>
            </a:r>
          </a:p>
          <a:p>
            <a:pPr marL="457200" indent="-457200">
              <a:spcBef>
                <a:spcPts val="300"/>
              </a:spcBef>
              <a:buFont typeface="Arial"/>
              <a:buChar char="•"/>
            </a:pPr>
            <a:r>
              <a:rPr lang="en-US" sz="2400" dirty="0" smtClean="0"/>
              <a:t>Hierarchical for machines and applications</a:t>
            </a:r>
          </a:p>
          <a:p>
            <a:pPr marL="457200" indent="-457200">
              <a:spcBef>
                <a:spcPts val="300"/>
              </a:spcBef>
              <a:buFont typeface="Arial"/>
              <a:buChar char="•"/>
            </a:pPr>
            <a:r>
              <a:rPr lang="en-US" sz="2400" dirty="0" smtClean="0"/>
              <a:t>Communication-avoiding for performance and energy</a:t>
            </a:r>
            <a:endParaRPr lang="en-US" sz="2400" dirty="0"/>
          </a:p>
        </p:txBody>
      </p:sp>
      <p:sp>
        <p:nvSpPr>
          <p:cNvPr id="2" name="Rounded Rectangle 1"/>
          <p:cNvSpPr/>
          <p:nvPr/>
        </p:nvSpPr>
        <p:spPr>
          <a:xfrm>
            <a:off x="6858000" y="1143000"/>
            <a:ext cx="866478" cy="3737524"/>
          </a:xfrm>
          <a:prstGeom prst="round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8912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CDs Embed Resilience within Application</a:t>
            </a:r>
            <a:endParaRPr lang="en-US" dirty="0"/>
          </a:p>
        </p:txBody>
      </p:sp>
      <p:sp>
        <p:nvSpPr>
          <p:cNvPr id="3" name="Content Placeholder 2"/>
          <p:cNvSpPr>
            <a:spLocks noGrp="1"/>
          </p:cNvSpPr>
          <p:nvPr>
            <p:ph idx="1"/>
          </p:nvPr>
        </p:nvSpPr>
        <p:spPr>
          <a:xfrm>
            <a:off x="228600" y="914400"/>
            <a:ext cx="5486400" cy="5259388"/>
          </a:xfrm>
        </p:spPr>
        <p:txBody>
          <a:bodyPr>
            <a:normAutofit lnSpcReduction="10000"/>
          </a:bodyPr>
          <a:lstStyle/>
          <a:p>
            <a:r>
              <a:rPr lang="en-US" altLang="ko-KR" sz="2400" dirty="0" smtClean="0"/>
              <a:t>Single consistent abstraction </a:t>
            </a:r>
          </a:p>
          <a:p>
            <a:pPr lvl="1"/>
            <a:r>
              <a:rPr lang="en-US" altLang="ko-KR" sz="1800" dirty="0" smtClean="0"/>
              <a:t>Encapsulates </a:t>
            </a:r>
            <a:r>
              <a:rPr lang="en-US" altLang="ko-KR" sz="1800" dirty="0"/>
              <a:t>resilience </a:t>
            </a:r>
            <a:r>
              <a:rPr lang="en-US" altLang="ko-KR" sz="1800" dirty="0" smtClean="0"/>
              <a:t>techniques</a:t>
            </a:r>
          </a:p>
          <a:p>
            <a:pPr lvl="1"/>
            <a:r>
              <a:rPr lang="en-US" altLang="ko-KR" sz="1800" dirty="0" smtClean="0"/>
              <a:t>Spans levels: programming, system, and analysis</a:t>
            </a:r>
          </a:p>
          <a:p>
            <a:r>
              <a:rPr lang="en-US" altLang="ko-KR" sz="2400" dirty="0"/>
              <a:t>Express resilience as a tree of </a:t>
            </a:r>
            <a:r>
              <a:rPr lang="en-US" altLang="ko-KR" sz="2400" dirty="0" smtClean="0"/>
              <a:t>CDs</a:t>
            </a:r>
            <a:endParaRPr lang="en-US" altLang="ko-KR" sz="2400" dirty="0"/>
          </a:p>
          <a:p>
            <a:pPr lvl="1"/>
            <a:r>
              <a:rPr lang="en-US" altLang="ko-KR" sz="2000" dirty="0"/>
              <a:t>Match </a:t>
            </a:r>
            <a:r>
              <a:rPr lang="en-US" altLang="ko-KR" sz="2000" dirty="0" smtClean="0"/>
              <a:t>CD, task, and </a:t>
            </a:r>
            <a:r>
              <a:rPr lang="en-US" altLang="ko-KR" sz="2000" dirty="0"/>
              <a:t>machine hierarchies</a:t>
            </a:r>
          </a:p>
          <a:p>
            <a:pPr lvl="1"/>
            <a:r>
              <a:rPr lang="en-US" altLang="ko-KR" sz="2000" dirty="0" smtClean="0"/>
              <a:t>Escalation for differentiated error handling </a:t>
            </a:r>
            <a:endParaRPr lang="en-US" altLang="ko-KR" sz="2400" dirty="0" smtClean="0"/>
          </a:p>
          <a:p>
            <a:pPr lvl="0"/>
            <a:r>
              <a:rPr lang="en-US" dirty="0" smtClean="0"/>
              <a:t>Recent work:</a:t>
            </a:r>
          </a:p>
          <a:p>
            <a:pPr lvl="1"/>
            <a:r>
              <a:rPr lang="en-US" dirty="0" smtClean="0"/>
              <a:t>Initial </a:t>
            </a:r>
            <a:r>
              <a:rPr lang="en-US" dirty="0"/>
              <a:t>version of a </a:t>
            </a:r>
            <a:r>
              <a:rPr lang="en-US" dirty="0" smtClean="0"/>
              <a:t>CD-based </a:t>
            </a:r>
            <a:r>
              <a:rPr lang="en-US" dirty="0"/>
              <a:t>resilience model for </a:t>
            </a:r>
            <a:r>
              <a:rPr lang="en-US" dirty="0" smtClean="0"/>
              <a:t>PGAS</a:t>
            </a:r>
            <a:endParaRPr lang="en-US" dirty="0"/>
          </a:p>
          <a:p>
            <a:pPr lvl="1"/>
            <a:r>
              <a:rPr lang="en-US" dirty="0"/>
              <a:t>Identified required system </a:t>
            </a:r>
            <a:r>
              <a:rPr lang="en-US" dirty="0" smtClean="0"/>
              <a:t>support</a:t>
            </a:r>
            <a:endParaRPr lang="en-US" dirty="0"/>
          </a:p>
          <a:p>
            <a:pPr lvl="1"/>
            <a:r>
              <a:rPr lang="en-US" dirty="0" smtClean="0"/>
              <a:t>Reviewed </a:t>
            </a:r>
            <a:r>
              <a:rPr lang="en-US" dirty="0"/>
              <a:t>prototype code </a:t>
            </a:r>
            <a:r>
              <a:rPr lang="en-US" dirty="0" smtClean="0"/>
              <a:t>from Cray that </a:t>
            </a:r>
            <a:r>
              <a:rPr lang="en-US" dirty="0"/>
              <a:t>implements a subset of CD </a:t>
            </a:r>
            <a:r>
              <a:rPr lang="en-US" dirty="0" smtClean="0"/>
              <a:t>runtime</a:t>
            </a:r>
            <a:endParaRPr lang="en-US" dirty="0"/>
          </a:p>
          <a:p>
            <a:pPr lvl="1"/>
            <a:r>
              <a:rPr lang="en-US" dirty="0"/>
              <a:t>Developed </a:t>
            </a:r>
            <a:r>
              <a:rPr lang="en-US" dirty="0" smtClean="0"/>
              <a:t>initial plans for “</a:t>
            </a:r>
            <a:r>
              <a:rPr lang="en-US" dirty="0"/>
              <a:t>least common denominator” CD runtime </a:t>
            </a:r>
            <a:r>
              <a:rPr lang="en-US" dirty="0" smtClean="0"/>
              <a:t>implementation</a:t>
            </a:r>
            <a:endParaRPr lang="en-US" dirty="0"/>
          </a:p>
          <a:p>
            <a:pPr lvl="1"/>
            <a:endParaRPr lang="en-US" altLang="ko-KR" sz="1800" dirty="0"/>
          </a:p>
        </p:txBody>
      </p:sp>
      <p:grpSp>
        <p:nvGrpSpPr>
          <p:cNvPr id="5" name="Group 4"/>
          <p:cNvGrpSpPr/>
          <p:nvPr/>
        </p:nvGrpSpPr>
        <p:grpSpPr>
          <a:xfrm>
            <a:off x="5569938" y="2373868"/>
            <a:ext cx="3597030" cy="3950732"/>
            <a:chOff x="5543795" y="1447800"/>
            <a:chExt cx="3597030" cy="3950732"/>
          </a:xfrm>
        </p:grpSpPr>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3795" y="1716214"/>
              <a:ext cx="359703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0" y="1447800"/>
              <a:ext cx="1295400" cy="369332"/>
            </a:xfrm>
            <a:prstGeom prst="rect">
              <a:avLst/>
            </a:prstGeom>
            <a:noFill/>
          </p:spPr>
          <p:txBody>
            <a:bodyPr wrap="square" rtlCol="0">
              <a:spAutoFit/>
            </a:bodyPr>
            <a:lstStyle/>
            <a:p>
              <a:r>
                <a:rPr lang="en-US" b="1" dirty="0" smtClean="0"/>
                <a:t>Root CD</a:t>
              </a:r>
              <a:endParaRPr lang="en-US" b="1" dirty="0"/>
            </a:p>
          </p:txBody>
        </p:sp>
        <p:sp>
          <p:nvSpPr>
            <p:cNvPr id="8" name="TextBox 7"/>
            <p:cNvSpPr txBox="1"/>
            <p:nvPr/>
          </p:nvSpPr>
          <p:spPr>
            <a:xfrm>
              <a:off x="5562600" y="5029200"/>
              <a:ext cx="1295400" cy="369332"/>
            </a:xfrm>
            <a:prstGeom prst="rect">
              <a:avLst/>
            </a:prstGeom>
            <a:noFill/>
          </p:spPr>
          <p:txBody>
            <a:bodyPr wrap="square" rtlCol="0">
              <a:spAutoFit/>
            </a:bodyPr>
            <a:lstStyle/>
            <a:p>
              <a:r>
                <a:rPr lang="en-US" b="1" dirty="0" smtClean="0"/>
                <a:t>Child CD</a:t>
              </a:r>
              <a:endParaRPr lang="en-US" b="1" dirty="0"/>
            </a:p>
          </p:txBody>
        </p:sp>
      </p:grpSp>
      <p:sp>
        <p:nvSpPr>
          <p:cNvPr id="7" name="Slide Number Placeholder 6"/>
          <p:cNvSpPr>
            <a:spLocks noGrp="1"/>
          </p:cNvSpPr>
          <p:nvPr>
            <p:ph type="sldNum" idx="12"/>
          </p:nvPr>
        </p:nvSpPr>
        <p:spPr/>
        <p:txBody>
          <a:bodyPr/>
          <a:lstStyle/>
          <a:p>
            <a:fld id="{359B1C28-9D21-4559-A913-2EE6820D4D1C}" type="slidenum">
              <a:rPr lang="en-US" smtClean="0"/>
              <a:pPr/>
              <a:t>21</a:t>
            </a:fld>
            <a:endParaRPr lang="en-US"/>
          </a:p>
        </p:txBody>
      </p:sp>
      <p:sp>
        <p:nvSpPr>
          <p:cNvPr id="10" name="Content Placeholder 2"/>
          <p:cNvSpPr txBox="1">
            <a:spLocks/>
          </p:cNvSpPr>
          <p:nvPr/>
        </p:nvSpPr>
        <p:spPr>
          <a:xfrm>
            <a:off x="5486400" y="762000"/>
            <a:ext cx="3581400" cy="1600200"/>
          </a:xfrm>
          <a:prstGeom prst="rect">
            <a:avLst/>
          </a:prstGeom>
          <a:solidFill>
            <a:srgbClr val="DCE6F2"/>
          </a:solidFill>
          <a:ln>
            <a:solidFill>
              <a:srgbClr val="000000"/>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b="1"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rgbClr val="367317"/>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dirty="0" smtClean="0"/>
              <a:t>Components of a CD</a:t>
            </a:r>
          </a:p>
          <a:p>
            <a:r>
              <a:rPr lang="en-US" altLang="ko-KR" sz="2000" b="1" i="1" dirty="0" smtClean="0"/>
              <a:t>Preserve</a:t>
            </a:r>
            <a:r>
              <a:rPr lang="en-US" altLang="ko-KR" sz="2000" dirty="0" smtClean="0"/>
              <a:t> data on domain start</a:t>
            </a:r>
          </a:p>
          <a:p>
            <a:r>
              <a:rPr lang="en-US" altLang="ko-KR" sz="2000" b="1" i="1" dirty="0" smtClean="0"/>
              <a:t>Compute </a:t>
            </a:r>
            <a:r>
              <a:rPr lang="en-US" altLang="ko-KR" sz="2000" i="1" dirty="0" smtClean="0"/>
              <a:t>(domain body)</a:t>
            </a:r>
            <a:endParaRPr lang="en-US" altLang="ko-KR" sz="2000" b="1" i="1" dirty="0" smtClean="0"/>
          </a:p>
          <a:p>
            <a:r>
              <a:rPr lang="en-US" altLang="ko-KR" sz="2000" b="1" i="1" dirty="0" smtClean="0"/>
              <a:t>Detect</a:t>
            </a:r>
            <a:r>
              <a:rPr lang="en-US" altLang="ko-KR" sz="2000" dirty="0" smtClean="0"/>
              <a:t> faults before domain commits</a:t>
            </a:r>
          </a:p>
          <a:p>
            <a:r>
              <a:rPr lang="en-US" altLang="ko-KR" sz="2000" b="1" i="1" dirty="0" smtClean="0"/>
              <a:t>Recover</a:t>
            </a:r>
            <a:r>
              <a:rPr lang="en-US" altLang="ko-KR" sz="2000" i="1" dirty="0" smtClean="0"/>
              <a:t> </a:t>
            </a:r>
            <a:r>
              <a:rPr lang="en-US" altLang="ko-KR" sz="2000" dirty="0" smtClean="0"/>
              <a:t>from detected errors</a:t>
            </a:r>
          </a:p>
        </p:txBody>
      </p:sp>
    </p:spTree>
    <p:extLst>
      <p:ext uri="{BB962C8B-B14F-4D97-AF65-F5344CB8AC3E}">
        <p14:creationId xmlns:p14="http://schemas.microsoft.com/office/powerpoint/2010/main" val="155273038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4400" y="5257800"/>
            <a:ext cx="4191000" cy="1447800"/>
          </a:xfrm>
          <a:prstGeom prst="rect">
            <a:avLst/>
          </a:prstGeom>
          <a:solidFill>
            <a:schemeClr val="accent3">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spcBef>
                <a:spcPct val="20000"/>
              </a:spcBef>
              <a:defRPr/>
            </a:pPr>
            <a:endParaRPr lang="en-US" b="1" dirty="0" smtClean="0">
              <a:solidFill>
                <a:schemeClr val="tx1"/>
              </a:solidFill>
              <a:cs typeface="Arial" pitchFamily="34" charset="0"/>
            </a:endParaRPr>
          </a:p>
          <a:p>
            <a:pPr lvl="0">
              <a:spcBef>
                <a:spcPct val="20000"/>
              </a:spcBef>
              <a:defRPr/>
            </a:pPr>
            <a:endParaRPr lang="en-US" b="1" dirty="0">
              <a:solidFill>
                <a:schemeClr val="tx1"/>
              </a:solidFill>
              <a:cs typeface="Arial" pitchFamily="34" charset="0"/>
            </a:endParaRPr>
          </a:p>
          <a:p>
            <a:pPr lvl="0">
              <a:spcBef>
                <a:spcPct val="20000"/>
              </a:spcBef>
              <a:defRPr/>
            </a:pPr>
            <a:endParaRPr lang="en-US" b="1" dirty="0" smtClean="0">
              <a:solidFill>
                <a:schemeClr val="tx1"/>
              </a:solidFill>
              <a:cs typeface="Arial" pitchFamily="34" charset="0"/>
            </a:endParaRPr>
          </a:p>
          <a:p>
            <a:pPr lvl="0">
              <a:spcBef>
                <a:spcPct val="20000"/>
              </a:spcBef>
              <a:defRPr/>
            </a:pPr>
            <a:r>
              <a:rPr lang="en-US" b="1" dirty="0" smtClean="0">
                <a:solidFill>
                  <a:schemeClr val="tx1"/>
                </a:solidFill>
                <a:cs typeface="Arial" pitchFamily="34" charset="0"/>
              </a:rPr>
              <a:t>External Components</a:t>
            </a:r>
            <a:endParaRPr lang="en-US" b="1" dirty="0">
              <a:solidFill>
                <a:schemeClr val="tx1"/>
              </a:solidFill>
              <a:cs typeface="Arial" pitchFamily="34" charset="0"/>
            </a:endParaRPr>
          </a:p>
        </p:txBody>
      </p:sp>
      <p:sp>
        <p:nvSpPr>
          <p:cNvPr id="2" name="Content Placeholder 1"/>
          <p:cNvSpPr>
            <a:spLocks noGrp="1"/>
          </p:cNvSpPr>
          <p:nvPr>
            <p:ph idx="1"/>
          </p:nvPr>
        </p:nvSpPr>
        <p:spPr>
          <a:xfrm>
            <a:off x="228600" y="914400"/>
            <a:ext cx="4343400" cy="5259388"/>
          </a:xfrm>
        </p:spPr>
        <p:txBody>
          <a:bodyPr>
            <a:normAutofit fontScale="85000" lnSpcReduction="20000"/>
          </a:bodyPr>
          <a:lstStyle/>
          <a:p>
            <a:pPr marL="114300" indent="-457200">
              <a:spcBef>
                <a:spcPts val="1000"/>
              </a:spcBef>
              <a:buAutoNum type="arabicPeriod"/>
            </a:pPr>
            <a:r>
              <a:rPr lang="en-US" b="0" i="1" dirty="0" smtClean="0"/>
              <a:t>How to  define consistent (i.e. allowable) states in the PGAS model? </a:t>
            </a:r>
          </a:p>
          <a:p>
            <a:pPr marL="230188" indent="0">
              <a:spcBef>
                <a:spcPts val="1000"/>
              </a:spcBef>
              <a:buNone/>
            </a:pPr>
            <a:r>
              <a:rPr lang="en-US" b="0" dirty="0" smtClean="0"/>
              <a:t>Theory well understood for fail-stop message-passing, but not PGAS.</a:t>
            </a:r>
          </a:p>
          <a:p>
            <a:pPr marL="0">
              <a:spcBef>
                <a:spcPts val="1000"/>
              </a:spcBef>
              <a:buNone/>
            </a:pPr>
            <a:r>
              <a:rPr lang="en-US" b="0" dirty="0" smtClean="0"/>
              <a:t>2. </a:t>
            </a:r>
            <a:r>
              <a:rPr lang="en-US" b="0" i="1" dirty="0" smtClean="0"/>
              <a:t>How do we discover consistent states once we've defined them? </a:t>
            </a:r>
          </a:p>
          <a:p>
            <a:pPr marL="230188" indent="0">
              <a:spcBef>
                <a:spcPts val="1000"/>
              </a:spcBef>
              <a:buNone/>
            </a:pPr>
            <a:r>
              <a:rPr lang="en-US" b="0" i="1" dirty="0" smtClean="0"/>
              <a:t>Containment </a:t>
            </a:r>
            <a:r>
              <a:rPr lang="en-US" b="0" dirty="0" smtClean="0"/>
              <a:t>domains offer a new approach, beyond conventional </a:t>
            </a:r>
            <a:r>
              <a:rPr lang="en-US" b="0" i="1" dirty="0" smtClean="0"/>
              <a:t>sync-and-stop algorithms.</a:t>
            </a:r>
          </a:p>
          <a:p>
            <a:pPr marL="0">
              <a:spcBef>
                <a:spcPts val="1000"/>
              </a:spcBef>
              <a:buNone/>
            </a:pPr>
            <a:r>
              <a:rPr lang="en-US" b="0" dirty="0" smtClean="0"/>
              <a:t>3. </a:t>
            </a:r>
            <a:r>
              <a:rPr lang="en-US" b="0" i="1" dirty="0" smtClean="0"/>
              <a:t>How do we reconstruct consistent states after a failure? </a:t>
            </a:r>
          </a:p>
          <a:p>
            <a:pPr marL="230188" indent="0">
              <a:spcBef>
                <a:spcPts val="1000"/>
              </a:spcBef>
              <a:buNone/>
            </a:pPr>
            <a:r>
              <a:rPr lang="en-US" b="0" i="1" dirty="0" smtClean="0"/>
              <a:t>Explore low overhead </a:t>
            </a:r>
            <a:r>
              <a:rPr lang="en-US" b="0" dirty="0" smtClean="0"/>
              <a:t>techniques that minimize effort required by applications programmers.</a:t>
            </a:r>
          </a:p>
          <a:p>
            <a:pPr marL="230188" indent="0">
              <a:spcBef>
                <a:spcPts val="1000"/>
              </a:spcBef>
              <a:buNone/>
            </a:pPr>
            <a:r>
              <a:rPr lang="en-US" b="0" dirty="0" smtClean="0"/>
              <a:t>Leverage BLCR, </a:t>
            </a:r>
            <a:r>
              <a:rPr lang="en-US" b="0" dirty="0" err="1" smtClean="0"/>
              <a:t>GASnet</a:t>
            </a:r>
            <a:r>
              <a:rPr lang="en-US" b="0" dirty="0" smtClean="0"/>
              <a:t>, Berkeley UPC for development, and use Containment Domains as prototype API for requirements discovery</a:t>
            </a:r>
            <a:endParaRPr lang="en-US" b="0" dirty="0"/>
          </a:p>
        </p:txBody>
      </p:sp>
      <p:sp>
        <p:nvSpPr>
          <p:cNvPr id="3" name="Title 2"/>
          <p:cNvSpPr>
            <a:spLocks noGrp="1"/>
          </p:cNvSpPr>
          <p:nvPr>
            <p:ph type="title"/>
          </p:nvPr>
        </p:nvSpPr>
        <p:spPr/>
        <p:txBody>
          <a:bodyPr>
            <a:normAutofit/>
          </a:bodyPr>
          <a:lstStyle/>
          <a:p>
            <a:r>
              <a:rPr lang="en-US" dirty="0" smtClean="0"/>
              <a:t>DEGAS Resilience: </a:t>
            </a:r>
            <a:r>
              <a:rPr lang="en-US" dirty="0" smtClean="0"/>
              <a:t>Design Questions</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22</a:t>
            </a:fld>
            <a:endParaRPr lang="en-US" dirty="0"/>
          </a:p>
        </p:txBody>
      </p:sp>
      <p:sp>
        <p:nvSpPr>
          <p:cNvPr id="5" name="Footer Placeholder 4"/>
          <p:cNvSpPr>
            <a:spLocks noGrp="1"/>
          </p:cNvSpPr>
          <p:nvPr>
            <p:ph type="ftr" sz="quarter" idx="12"/>
          </p:nvPr>
        </p:nvSpPr>
        <p:spPr/>
        <p:txBody>
          <a:bodyPr/>
          <a:lstStyle/>
          <a:p>
            <a:r>
              <a:rPr lang="en-US" dirty="0" err="1" smtClean="0"/>
              <a:t>XStack</a:t>
            </a:r>
            <a:r>
              <a:rPr lang="en-US" dirty="0" smtClean="0"/>
              <a:t> Review</a:t>
            </a:r>
            <a:endParaRPr lang="en-US" dirty="0"/>
          </a:p>
        </p:txBody>
      </p:sp>
      <p:sp>
        <p:nvSpPr>
          <p:cNvPr id="8" name="Content Placeholder 1"/>
          <p:cNvSpPr txBox="1">
            <a:spLocks/>
          </p:cNvSpPr>
          <p:nvPr/>
        </p:nvSpPr>
        <p:spPr>
          <a:xfrm>
            <a:off x="4724400" y="762000"/>
            <a:ext cx="4191000" cy="4495800"/>
          </a:xfrm>
          <a:prstGeom prst="rect">
            <a:avLst/>
          </a:prstGeom>
          <a:solidFill>
            <a:schemeClr val="bg1">
              <a:lumMod val="85000"/>
              <a:alpha val="90000"/>
            </a:schemeClr>
          </a:solidFill>
        </p:spPr>
        <p:txBody>
          <a:bodyPr vert="horz" lIns="91440" tIns="45720" rIns="91440" bIns="45720" rtlCol="0" anchor="ctr" anchorCtr="0">
            <a:norm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rPr>
              <a:t>DEGAS </a:t>
            </a:r>
            <a:br>
              <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rPr>
            </a:br>
            <a:r>
              <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rPr>
              <a:t>Resilience</a:t>
            </a:r>
            <a:r>
              <a:rPr kumimoji="0" lang="en-US" sz="2000" b="1" i="0" u="none" strike="noStrike" kern="1200" cap="none" spc="0" normalizeH="0" noProof="0" dirty="0" smtClean="0">
                <a:ln>
                  <a:noFill/>
                </a:ln>
                <a:solidFill>
                  <a:schemeClr val="tx1"/>
                </a:solidFill>
                <a:effectLst/>
                <a:uLnTx/>
                <a:uFillTx/>
                <a:latin typeface="+mn-lt"/>
                <a:ea typeface="+mn-ea"/>
                <a:cs typeface="Arial" pitchFamily="34" charset="0"/>
              </a:rPr>
              <a:t> </a:t>
            </a:r>
            <a:br>
              <a:rPr kumimoji="0" lang="en-US" sz="2000" b="1" i="0" u="none" strike="noStrike" kern="1200" cap="none" spc="0" normalizeH="0" noProof="0" dirty="0" smtClean="0">
                <a:ln>
                  <a:noFill/>
                </a:ln>
                <a:solidFill>
                  <a:schemeClr val="tx1"/>
                </a:solidFill>
                <a:effectLst/>
                <a:uLnTx/>
                <a:uFillTx/>
                <a:latin typeface="+mn-lt"/>
                <a:ea typeface="+mn-ea"/>
                <a:cs typeface="Arial" pitchFamily="34" charset="0"/>
              </a:rPr>
            </a:br>
            <a:r>
              <a:rPr kumimoji="0" lang="en-US" sz="2000" b="1" i="0" u="none" strike="noStrike" kern="1200" cap="none" spc="0" normalizeH="0" noProof="0" dirty="0" smtClean="0">
                <a:ln>
                  <a:noFill/>
                </a:ln>
                <a:solidFill>
                  <a:schemeClr val="tx1"/>
                </a:solidFill>
                <a:effectLst/>
                <a:uLnTx/>
                <a:uFillTx/>
                <a:latin typeface="+mn-lt"/>
                <a:ea typeface="+mn-ea"/>
                <a:cs typeface="Arial" pitchFamily="34" charset="0"/>
              </a:rPr>
              <a:t>Research </a:t>
            </a:r>
            <a:br>
              <a:rPr kumimoji="0" lang="en-US" sz="2000" b="1" i="0" u="none" strike="noStrike" kern="1200" cap="none" spc="0" normalizeH="0" noProof="0" dirty="0" smtClean="0">
                <a:ln>
                  <a:noFill/>
                </a:ln>
                <a:solidFill>
                  <a:schemeClr val="tx1"/>
                </a:solidFill>
                <a:effectLst/>
                <a:uLnTx/>
                <a:uFillTx/>
                <a:latin typeface="+mn-lt"/>
                <a:ea typeface="+mn-ea"/>
                <a:cs typeface="Arial" pitchFamily="34" charset="0"/>
              </a:rPr>
            </a:br>
            <a:r>
              <a:rPr kumimoji="0" lang="en-US" sz="2000" b="1" i="0" u="none" strike="noStrike" kern="1200" cap="none" spc="0" normalizeH="0" noProof="0" dirty="0" smtClean="0">
                <a:ln>
                  <a:noFill/>
                </a:ln>
                <a:solidFill>
                  <a:schemeClr val="tx1"/>
                </a:solidFill>
                <a:effectLst/>
                <a:uLnTx/>
                <a:uFillTx/>
                <a:latin typeface="+mn-lt"/>
                <a:ea typeface="+mn-ea"/>
                <a:cs typeface="Arial" pitchFamily="34" charset="0"/>
              </a:rPr>
              <a:t>Areas</a:t>
            </a:r>
            <a:endParaRPr kumimoji="0" lang="en-US" sz="2000" b="1"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11" name="TextBox 10"/>
          <p:cNvSpPr txBox="1"/>
          <p:nvPr/>
        </p:nvSpPr>
        <p:spPr>
          <a:xfrm>
            <a:off x="4953000" y="990600"/>
            <a:ext cx="1447800" cy="923330"/>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Application</a:t>
            </a:r>
            <a:br>
              <a:rPr lang="en-US" dirty="0" smtClean="0"/>
            </a:br>
            <a:r>
              <a:rPr lang="en-US" dirty="0" smtClean="0"/>
              <a:t>implemented</a:t>
            </a:r>
          </a:p>
          <a:p>
            <a:r>
              <a:rPr lang="en-US" dirty="0" smtClean="0"/>
              <a:t>recovery</a:t>
            </a:r>
            <a:endParaRPr lang="en-US" dirty="0"/>
          </a:p>
        </p:txBody>
      </p:sp>
      <p:sp>
        <p:nvSpPr>
          <p:cNvPr id="12" name="TextBox 11"/>
          <p:cNvSpPr txBox="1"/>
          <p:nvPr/>
        </p:nvSpPr>
        <p:spPr>
          <a:xfrm>
            <a:off x="7162800" y="990600"/>
            <a:ext cx="1447800" cy="646331"/>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Resilient UPC</a:t>
            </a:r>
          </a:p>
          <a:p>
            <a:r>
              <a:rPr lang="en-US" dirty="0" smtClean="0"/>
              <a:t>Applications</a:t>
            </a:r>
            <a:endParaRPr lang="en-US" dirty="0"/>
          </a:p>
        </p:txBody>
      </p:sp>
      <p:sp>
        <p:nvSpPr>
          <p:cNvPr id="13" name="TextBox 12"/>
          <p:cNvSpPr txBox="1"/>
          <p:nvPr/>
        </p:nvSpPr>
        <p:spPr>
          <a:xfrm>
            <a:off x="7162800" y="3468469"/>
            <a:ext cx="1447800" cy="646331"/>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Resilient Runtime</a:t>
            </a:r>
            <a:endParaRPr lang="en-US" dirty="0"/>
          </a:p>
        </p:txBody>
      </p:sp>
      <p:sp>
        <p:nvSpPr>
          <p:cNvPr id="14" name="TextBox 13"/>
          <p:cNvSpPr txBox="1"/>
          <p:nvPr/>
        </p:nvSpPr>
        <p:spPr>
          <a:xfrm>
            <a:off x="7162800" y="1792069"/>
            <a:ext cx="1447800" cy="646331"/>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Containment</a:t>
            </a:r>
          </a:p>
          <a:p>
            <a:r>
              <a:rPr lang="en-US" dirty="0" smtClean="0"/>
              <a:t>Domains</a:t>
            </a:r>
            <a:endParaRPr lang="en-US" dirty="0"/>
          </a:p>
        </p:txBody>
      </p:sp>
      <p:sp>
        <p:nvSpPr>
          <p:cNvPr id="15" name="TextBox 14"/>
          <p:cNvSpPr txBox="1"/>
          <p:nvPr/>
        </p:nvSpPr>
        <p:spPr>
          <a:xfrm>
            <a:off x="7162800" y="2630269"/>
            <a:ext cx="1447800" cy="646331"/>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Resilient PGAS Model</a:t>
            </a:r>
            <a:endParaRPr lang="en-US" dirty="0"/>
          </a:p>
        </p:txBody>
      </p:sp>
      <p:sp>
        <p:nvSpPr>
          <p:cNvPr id="16" name="TextBox 15"/>
          <p:cNvSpPr txBox="1"/>
          <p:nvPr/>
        </p:nvSpPr>
        <p:spPr>
          <a:xfrm>
            <a:off x="4953000" y="4306669"/>
            <a:ext cx="1447800" cy="646331"/>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Hybrid</a:t>
            </a:r>
          </a:p>
          <a:p>
            <a:r>
              <a:rPr lang="en-US" dirty="0" smtClean="0"/>
              <a:t>Checkpoints</a:t>
            </a:r>
            <a:endParaRPr lang="en-US" dirty="0"/>
          </a:p>
        </p:txBody>
      </p:sp>
      <p:sp>
        <p:nvSpPr>
          <p:cNvPr id="17" name="TextBox 16"/>
          <p:cNvSpPr txBox="1"/>
          <p:nvPr/>
        </p:nvSpPr>
        <p:spPr>
          <a:xfrm>
            <a:off x="7162800" y="4306669"/>
            <a:ext cx="1447800" cy="646331"/>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Durable State</a:t>
            </a:r>
          </a:p>
          <a:p>
            <a:r>
              <a:rPr lang="en-US" dirty="0" smtClean="0"/>
              <a:t>Management</a:t>
            </a:r>
            <a:endParaRPr lang="en-US" dirty="0"/>
          </a:p>
        </p:txBody>
      </p:sp>
      <p:sp>
        <p:nvSpPr>
          <p:cNvPr id="18" name="TextBox 17"/>
          <p:cNvSpPr txBox="1"/>
          <p:nvPr/>
        </p:nvSpPr>
        <p:spPr>
          <a:xfrm>
            <a:off x="4953000" y="5486400"/>
            <a:ext cx="1447800" cy="646331"/>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Legacy MPI</a:t>
            </a:r>
          </a:p>
          <a:p>
            <a:r>
              <a:rPr lang="en-US" dirty="0" smtClean="0"/>
              <a:t>applications</a:t>
            </a:r>
            <a:endParaRPr lang="en-US" dirty="0"/>
          </a:p>
        </p:txBody>
      </p:sp>
      <p:sp>
        <p:nvSpPr>
          <p:cNvPr id="19" name="TextBox 18"/>
          <p:cNvSpPr txBox="1"/>
          <p:nvPr/>
        </p:nvSpPr>
        <p:spPr>
          <a:xfrm>
            <a:off x="7162800" y="5486400"/>
            <a:ext cx="1447800" cy="1200329"/>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System implemented</a:t>
            </a:r>
          </a:p>
          <a:p>
            <a:r>
              <a:rPr lang="en-US" dirty="0" smtClean="0"/>
              <a:t>recovery</a:t>
            </a:r>
          </a:p>
          <a:p>
            <a:r>
              <a:rPr lang="en-US" dirty="0" smtClean="0"/>
              <a:t>(e.g. BLCR)</a:t>
            </a:r>
            <a:endParaRPr lang="en-US" dirty="0"/>
          </a:p>
        </p:txBody>
      </p:sp>
      <p:cxnSp>
        <p:nvCxnSpPr>
          <p:cNvPr id="21" name="Straight Arrow Connector 20"/>
          <p:cNvCxnSpPr/>
          <p:nvPr/>
        </p:nvCxnSpPr>
        <p:spPr>
          <a:xfrm rot="16200000" flipH="1">
            <a:off x="7886700" y="5143500"/>
            <a:ext cx="533400" cy="152400"/>
          </a:xfrm>
          <a:prstGeom prst="straightConnector1">
            <a:avLst/>
          </a:prstGeom>
          <a:ln w="38100">
            <a:solidFill>
              <a:schemeClr val="tx2">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flipV="1">
            <a:off x="6019800" y="4953000"/>
            <a:ext cx="1524000" cy="533400"/>
          </a:xfrm>
          <a:prstGeom prst="straightConnector1">
            <a:avLst/>
          </a:prstGeom>
          <a:ln w="38100">
            <a:solidFill>
              <a:schemeClr val="tx2">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943600" y="4953000"/>
            <a:ext cx="1600200" cy="533400"/>
          </a:xfrm>
          <a:prstGeom prst="straightConnector1">
            <a:avLst/>
          </a:prstGeom>
          <a:ln w="38100">
            <a:solidFill>
              <a:schemeClr val="tx2">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5067300" y="5143500"/>
            <a:ext cx="533400" cy="152400"/>
          </a:xfrm>
          <a:prstGeom prst="straightConnector1">
            <a:avLst/>
          </a:prstGeom>
          <a:ln w="38100">
            <a:solidFill>
              <a:schemeClr val="tx2">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54698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DEGAS is combining efforts will produce a software </a:t>
            </a:r>
            <a:r>
              <a:rPr lang="en-US" sz="3200" dirty="0"/>
              <a:t>s</a:t>
            </a:r>
            <a:r>
              <a:rPr lang="en-US" sz="3200" dirty="0" smtClean="0"/>
              <a:t>tack</a:t>
            </a:r>
            <a:endParaRPr lang="en-US" sz="3200" dirty="0"/>
          </a:p>
        </p:txBody>
      </p:sp>
      <p:sp>
        <p:nvSpPr>
          <p:cNvPr id="32" name="Rectangle 31"/>
          <p:cNvSpPr/>
          <p:nvPr/>
        </p:nvSpPr>
        <p:spPr bwMode="auto">
          <a:xfrm>
            <a:off x="8553450" y="2480302"/>
            <a:ext cx="266700" cy="304800"/>
          </a:xfrm>
          <a:prstGeom prst="rect">
            <a:avLst/>
          </a:prstGeom>
          <a:solidFill>
            <a:srgbClr val="FF6D5F"/>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ndParaRPr>
          </a:p>
        </p:txBody>
      </p:sp>
      <p:sp>
        <p:nvSpPr>
          <p:cNvPr id="20" name="TextBox 19"/>
          <p:cNvSpPr txBox="1"/>
          <p:nvPr/>
        </p:nvSpPr>
        <p:spPr>
          <a:xfrm>
            <a:off x="8357107" y="2852591"/>
            <a:ext cx="786893" cy="646331"/>
          </a:xfrm>
          <a:prstGeom prst="rect">
            <a:avLst/>
          </a:prstGeom>
          <a:noFill/>
        </p:spPr>
        <p:txBody>
          <a:bodyPr wrap="square" rtlCol="0">
            <a:spAutoFit/>
          </a:bodyPr>
          <a:lstStyle/>
          <a:p>
            <a:r>
              <a:rPr lang="en-US" sz="1200" dirty="0" smtClean="0"/>
              <a:t>Not DEGAS funding</a:t>
            </a:r>
            <a:endParaRPr lang="en-US" sz="1200" dirty="0"/>
          </a:p>
        </p:txBody>
      </p:sp>
      <p:grpSp>
        <p:nvGrpSpPr>
          <p:cNvPr id="22" name="Group 21"/>
          <p:cNvGrpSpPr/>
          <p:nvPr/>
        </p:nvGrpSpPr>
        <p:grpSpPr>
          <a:xfrm>
            <a:off x="762000" y="1056680"/>
            <a:ext cx="7595107" cy="4487069"/>
            <a:chOff x="762000" y="1056680"/>
            <a:chExt cx="8016301" cy="4800600"/>
          </a:xfrm>
        </p:grpSpPr>
        <p:sp>
          <p:nvSpPr>
            <p:cNvPr id="12" name="Rectangle 11"/>
            <p:cNvSpPr/>
            <p:nvPr/>
          </p:nvSpPr>
          <p:spPr bwMode="auto">
            <a:xfrm>
              <a:off x="777301" y="1056680"/>
              <a:ext cx="8001000" cy="4267200"/>
            </a:xfrm>
            <a:prstGeom prst="rect">
              <a:avLst/>
            </a:prstGeom>
            <a:solidFill>
              <a:schemeClr val="tx2">
                <a:lumMod val="40000"/>
                <a:lumOff val="60000"/>
              </a:schemeClr>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b="1"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US" b="1" dirty="0"/>
            </a:p>
            <a:p>
              <a:pPr marL="0" marR="0" indent="0" algn="ctr" defTabSz="914400" rtl="0" eaLnBrk="1" fontAlgn="base" latinLnBrk="0" hangingPunct="1">
                <a:lnSpc>
                  <a:spcPct val="100000"/>
                </a:lnSpc>
                <a:spcBef>
                  <a:spcPct val="0"/>
                </a:spcBef>
                <a:spcAft>
                  <a:spcPct val="0"/>
                </a:spcAft>
                <a:buClrTx/>
                <a:buSzTx/>
                <a:buFontTx/>
                <a:buNone/>
                <a:tabLst/>
              </a:pPr>
              <a:endParaRPr lang="en-US" b="1"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US" b="1" dirty="0"/>
            </a:p>
            <a:p>
              <a:pPr marL="0" marR="0" indent="0" algn="ctr" defTabSz="914400" rtl="0" eaLnBrk="1" fontAlgn="base" latinLnBrk="0" hangingPunct="1">
                <a:lnSpc>
                  <a:spcPct val="100000"/>
                </a:lnSpc>
                <a:spcBef>
                  <a:spcPct val="0"/>
                </a:spcBef>
                <a:spcAft>
                  <a:spcPct val="0"/>
                </a:spcAft>
                <a:buClrTx/>
                <a:buSzTx/>
                <a:buFontTx/>
                <a:buNone/>
                <a:tabLst/>
              </a:pPr>
              <a:endParaRPr lang="en-US" b="1"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US" b="1" dirty="0"/>
            </a:p>
            <a:p>
              <a:pPr marL="0" marR="0" indent="0" algn="ctr" defTabSz="914400" rtl="0" eaLnBrk="1" fontAlgn="base" latinLnBrk="0" hangingPunct="1">
                <a:lnSpc>
                  <a:spcPct val="100000"/>
                </a:lnSpc>
                <a:spcBef>
                  <a:spcPct val="0"/>
                </a:spcBef>
                <a:spcAft>
                  <a:spcPct val="0"/>
                </a:spcAft>
                <a:buClrTx/>
                <a:buSzTx/>
                <a:buFontTx/>
                <a:buNone/>
                <a:tabLst/>
              </a:pPr>
              <a:endParaRPr lang="en-US" b="1" dirty="0" smtClean="0"/>
            </a:p>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t>       Resilience Support - </a:t>
              </a:r>
              <a:r>
                <a:rPr lang="en-US" i="1" dirty="0" smtClean="0"/>
                <a:t>Containment Domains + BLCR</a:t>
              </a:r>
            </a:p>
          </p:txBody>
        </p:sp>
        <p:sp>
          <p:nvSpPr>
            <p:cNvPr id="28" name="Rectangle 27"/>
            <p:cNvSpPr/>
            <p:nvPr/>
          </p:nvSpPr>
          <p:spPr bwMode="auto">
            <a:xfrm>
              <a:off x="777301" y="1056680"/>
              <a:ext cx="7239000" cy="2057400"/>
            </a:xfrm>
            <a:prstGeom prst="rect">
              <a:avLst/>
            </a:prstGeom>
            <a:solidFill>
              <a:srgbClr val="9DCAAE"/>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dirty="0" smtClean="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600" i="1" dirty="0" smtClean="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600" i="1" dirty="0" smtClean="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t>Energy / Performance Feedback </a:t>
              </a:r>
              <a:r>
                <a:rPr lang="en-US" i="1" dirty="0" smtClean="0"/>
                <a:t>- </a:t>
              </a:r>
              <a:r>
                <a:rPr lang="en-US" i="1" dirty="0" err="1" smtClean="0"/>
                <a:t>IPM,Roofline</a:t>
              </a:r>
              <a:endParaRPr lang="en-US" i="1" dirty="0" smtClean="0"/>
            </a:p>
          </p:txBody>
        </p:sp>
        <p:sp>
          <p:nvSpPr>
            <p:cNvPr id="11" name="Rectangle 10"/>
            <p:cNvSpPr/>
            <p:nvPr/>
          </p:nvSpPr>
          <p:spPr bwMode="auto">
            <a:xfrm>
              <a:off x="777301" y="3799880"/>
              <a:ext cx="7239000" cy="1143000"/>
            </a:xfrm>
            <a:prstGeom prst="rect">
              <a:avLst/>
            </a:prstGeom>
            <a:solidFill>
              <a:srgbClr val="956FB0"/>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r"/>
              <a:r>
                <a:rPr lang="en-US" sz="1600" b="1" dirty="0" smtClean="0">
                  <a:effectLst>
                    <a:outerShdw blurRad="50800" dist="38100" dir="2700000">
                      <a:srgbClr val="000000">
                        <a:alpha val="43000"/>
                      </a:srgbClr>
                    </a:outerShdw>
                  </a:effectLst>
                </a:rPr>
                <a:t>ARTS </a:t>
              </a:r>
              <a:r>
                <a:rPr lang="en-US" sz="1600" dirty="0" smtClean="0"/>
                <a:t>- </a:t>
              </a:r>
              <a:r>
                <a:rPr lang="en-US" sz="1600" i="1" dirty="0" smtClean="0"/>
                <a:t>Adaptive Run-Time System</a:t>
              </a:r>
              <a:endParaRPr kumimoji="0" lang="en-US" sz="1600" b="0" i="1" u="none" strike="noStrike" cap="none" normalizeH="0" baseline="0" dirty="0" smtClean="0">
                <a:ln>
                  <a:noFill/>
                </a:ln>
                <a:solidFill>
                  <a:schemeClr val="tx1"/>
                </a:solidFill>
                <a:effectLst/>
                <a:latin typeface="Arial" charset="0"/>
              </a:endParaRPr>
            </a:p>
          </p:txBody>
        </p:sp>
        <p:sp>
          <p:nvSpPr>
            <p:cNvPr id="4" name="Rectangle 3"/>
            <p:cNvSpPr/>
            <p:nvPr/>
          </p:nvSpPr>
          <p:spPr bwMode="auto">
            <a:xfrm>
              <a:off x="3291901" y="5323880"/>
              <a:ext cx="3054953" cy="533400"/>
            </a:xfrm>
            <a:prstGeom prst="rect">
              <a:avLst/>
            </a:prstGeom>
            <a:solidFill>
              <a:srgbClr val="FF6D5F"/>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outerShdw blurRad="50800" dist="38100" dir="2700000">
                      <a:srgbClr val="000000">
                        <a:alpha val="43000"/>
                      </a:srgbClr>
                    </a:outerShdw>
                  </a:effectLst>
                </a:rPr>
                <a:t>General Purpose Cores</a:t>
              </a:r>
              <a:endParaRPr kumimoji="0" lang="en-US" sz="1600" b="1"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ndParaRPr>
            </a:p>
          </p:txBody>
        </p:sp>
        <p:sp>
          <p:nvSpPr>
            <p:cNvPr id="5" name="Rectangle 4"/>
            <p:cNvSpPr/>
            <p:nvPr/>
          </p:nvSpPr>
          <p:spPr bwMode="auto">
            <a:xfrm>
              <a:off x="777301" y="5323880"/>
              <a:ext cx="2514600" cy="533400"/>
            </a:xfrm>
            <a:prstGeom prst="rect">
              <a:avLst/>
            </a:prstGeom>
            <a:solidFill>
              <a:srgbClr val="FF6D5F"/>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outerShdw blurRad="50800" dist="38100" dir="2700000">
                      <a:srgbClr val="000000">
                        <a:alpha val="43000"/>
                      </a:srgbClr>
                    </a:outerShdw>
                  </a:effectLst>
                </a:rPr>
                <a:t>Accelerator Cores</a:t>
              </a:r>
              <a:endParaRPr kumimoji="0" lang="en-US" sz="1600" b="1"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ndParaRPr>
            </a:p>
          </p:txBody>
        </p:sp>
        <p:sp>
          <p:nvSpPr>
            <p:cNvPr id="6" name="Rectangle 5"/>
            <p:cNvSpPr/>
            <p:nvPr/>
          </p:nvSpPr>
          <p:spPr bwMode="auto">
            <a:xfrm>
              <a:off x="6339901" y="5323880"/>
              <a:ext cx="2438400" cy="533400"/>
            </a:xfrm>
            <a:prstGeom prst="rect">
              <a:avLst/>
            </a:prstGeom>
            <a:solidFill>
              <a:srgbClr val="FF6D5F"/>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outerShdw blurRad="50800" dist="38100" dir="2700000">
                      <a:srgbClr val="000000">
                        <a:alpha val="43000"/>
                      </a:srgbClr>
                    </a:outerShdw>
                  </a:effectLst>
                </a:rPr>
                <a:t>Network Interface </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outerShdw blurRad="50800" dist="38100" dir="2700000">
                      <a:srgbClr val="000000">
                        <a:alpha val="43000"/>
                      </a:srgbClr>
                    </a:outerShdw>
                  </a:effectLst>
                </a:rPr>
                <a:t>&amp; I/O</a:t>
              </a:r>
              <a:endParaRPr kumimoji="0" lang="en-US" sz="1600" b="1"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ndParaRPr>
            </a:p>
          </p:txBody>
        </p:sp>
        <p:sp>
          <p:nvSpPr>
            <p:cNvPr id="8" name="Rectangle 7"/>
            <p:cNvSpPr/>
            <p:nvPr/>
          </p:nvSpPr>
          <p:spPr bwMode="auto">
            <a:xfrm>
              <a:off x="5273101" y="4180880"/>
              <a:ext cx="2743200" cy="1143000"/>
            </a:xfrm>
            <a:prstGeom prst="rect">
              <a:avLst/>
            </a:prstGeom>
            <a:solidFill>
              <a:srgbClr val="956FB0"/>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600" b="1" dirty="0" err="1" smtClean="0">
                  <a:effectLst>
                    <a:outerShdw blurRad="50800" dist="38100" dir="2700000">
                      <a:srgbClr val="000000">
                        <a:alpha val="43000"/>
                      </a:srgbClr>
                    </a:outerShdw>
                  </a:effectLst>
                </a:rPr>
                <a:t>GASNet</a:t>
              </a:r>
              <a:r>
                <a:rPr lang="en-US" sz="1600" b="1" dirty="0" smtClean="0">
                  <a:effectLst>
                    <a:outerShdw blurRad="50800" dist="38100" dir="2700000">
                      <a:srgbClr val="000000">
                        <a:alpha val="43000"/>
                      </a:srgbClr>
                    </a:outerShdw>
                  </a:effectLst>
                </a:rPr>
                <a:t>-EX</a:t>
              </a:r>
            </a:p>
            <a:p>
              <a:pPr algn="r"/>
              <a:r>
                <a:rPr lang="en-US" sz="1600" i="1" dirty="0" smtClean="0"/>
                <a:t>Communication</a:t>
              </a:r>
            </a:p>
            <a:p>
              <a:pPr marL="0" marR="0" indent="0" algn="r" defTabSz="914400" rtl="0" eaLnBrk="1" fontAlgn="base" latinLnBrk="0" hangingPunct="1">
                <a:lnSpc>
                  <a:spcPct val="100000"/>
                </a:lnSpc>
                <a:spcBef>
                  <a:spcPct val="0"/>
                </a:spcBef>
                <a:spcAft>
                  <a:spcPct val="0"/>
                </a:spcAft>
                <a:buClrTx/>
                <a:buSzTx/>
                <a:buFontTx/>
                <a:buNone/>
                <a:tabLst/>
              </a:pPr>
              <a:endParaRPr lang="en-US" sz="1600" dirty="0" smtClean="0"/>
            </a:p>
            <a:p>
              <a:pPr marL="0" marR="0" indent="0" algn="r" defTabSz="914400" rtl="0" eaLnBrk="1" fontAlgn="base" latinLnBrk="0" hangingPunct="1">
                <a:lnSpc>
                  <a:spcPct val="100000"/>
                </a:lnSpc>
                <a:spcBef>
                  <a:spcPct val="0"/>
                </a:spcBef>
                <a:spcAft>
                  <a:spcPct val="0"/>
                </a:spcAft>
                <a:buClrTx/>
                <a:buSzTx/>
                <a:buFontTx/>
                <a:buNone/>
                <a:tabLst/>
              </a:pPr>
              <a:r>
                <a:rPr lang="en-US" sz="1600" dirty="0" smtClean="0"/>
                <a:t>   </a:t>
              </a:r>
              <a:endParaRPr kumimoji="0" lang="en-US" sz="16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3063301" y="4409480"/>
              <a:ext cx="3048000" cy="533400"/>
            </a:xfrm>
            <a:prstGeom prst="rect">
              <a:avLst/>
            </a:prstGeom>
            <a:solidFill>
              <a:srgbClr val="956FB0"/>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600" b="1" dirty="0" smtClean="0">
                  <a:effectLst>
                    <a:outerShdw blurRad="50800" dist="38100" dir="2700000">
                      <a:srgbClr val="000000">
                        <a:alpha val="43000"/>
                      </a:srgbClr>
                    </a:outerShdw>
                  </a:effectLst>
                </a:rPr>
                <a:t>Lithe </a:t>
              </a:r>
              <a:r>
                <a:rPr lang="en-US" sz="1600" dirty="0" smtClean="0"/>
                <a:t>– </a:t>
              </a:r>
              <a:r>
                <a:rPr lang="en-US" sz="1600" i="1" dirty="0" smtClean="0"/>
                <a:t>Resource Mgmt.</a:t>
              </a:r>
              <a:endParaRPr kumimoji="0" lang="en-US" sz="1600" b="0" i="1"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3291901" y="4942880"/>
              <a:ext cx="3048000" cy="381000"/>
            </a:xfrm>
            <a:prstGeom prst="rect">
              <a:avLst/>
            </a:prstGeom>
            <a:solidFill>
              <a:srgbClr val="FF6D5F"/>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outerShdw blurRad="50800" dist="38100" dir="2700000">
                      <a:srgbClr val="000000">
                        <a:alpha val="43000"/>
                      </a:srgbClr>
                    </a:outerShdw>
                  </a:effectLst>
                </a:rPr>
                <a:t>Hardware Threads</a:t>
              </a:r>
              <a:endParaRPr kumimoji="0" lang="en-US" sz="1600" b="1"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ndParaRPr>
            </a:p>
          </p:txBody>
        </p:sp>
        <p:sp>
          <p:nvSpPr>
            <p:cNvPr id="10" name="Rectangle 9"/>
            <p:cNvSpPr/>
            <p:nvPr/>
          </p:nvSpPr>
          <p:spPr bwMode="auto">
            <a:xfrm>
              <a:off x="777301" y="4942880"/>
              <a:ext cx="2514600" cy="381000"/>
            </a:xfrm>
            <a:prstGeom prst="rect">
              <a:avLst/>
            </a:prstGeom>
            <a:solidFill>
              <a:srgbClr val="FF6D5F"/>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outerShdw blurRad="50800" dist="38100" dir="2700000">
                      <a:srgbClr val="000000">
                        <a:alpha val="43000"/>
                      </a:srgbClr>
                    </a:outerShdw>
                  </a:effectLst>
                </a:rPr>
                <a:t>Task Dispatch</a:t>
              </a:r>
              <a:endParaRPr kumimoji="0" lang="en-US" sz="1600" b="1"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ndParaRPr>
            </a:p>
          </p:txBody>
        </p:sp>
        <p:sp>
          <p:nvSpPr>
            <p:cNvPr id="14" name="Rectangle 13"/>
            <p:cNvSpPr/>
            <p:nvPr/>
          </p:nvSpPr>
          <p:spPr bwMode="auto">
            <a:xfrm>
              <a:off x="1463101" y="1056680"/>
              <a:ext cx="6553200" cy="457200"/>
            </a:xfrm>
            <a:prstGeom prst="rect">
              <a:avLst/>
            </a:prstGeom>
            <a:solidFill>
              <a:srgbClr val="FF6D5F"/>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outerShdw blurRad="50800" dist="38100" dir="2700000">
                      <a:srgbClr val="000000">
                        <a:alpha val="43000"/>
                      </a:srgbClr>
                    </a:outerShdw>
                  </a:effectLst>
                </a:rPr>
                <a:t>Proxy Applications, </a:t>
              </a:r>
              <a:r>
                <a:rPr kumimoji="0" lang="en-US" sz="1600" b="1"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rPr>
                <a:t>Numerical Libraries</a:t>
              </a:r>
            </a:p>
          </p:txBody>
        </p:sp>
        <p:sp>
          <p:nvSpPr>
            <p:cNvPr id="15" name="Rectangle 14"/>
            <p:cNvSpPr/>
            <p:nvPr/>
          </p:nvSpPr>
          <p:spPr bwMode="auto">
            <a:xfrm>
              <a:off x="6187501" y="2047280"/>
              <a:ext cx="1828800" cy="533400"/>
            </a:xfrm>
            <a:prstGeom prst="rect">
              <a:avLst/>
            </a:prstGeom>
            <a:solidFill>
              <a:srgbClr val="FFFF99"/>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outerShdw blurRad="50800" dist="38100" dir="2700000">
                      <a:srgbClr val="000000">
                        <a:alpha val="43000"/>
                      </a:srgbClr>
                    </a:outerShdw>
                  </a:effectLst>
                </a:rPr>
                <a:t>ROSE</a:t>
              </a:r>
              <a:endParaRPr kumimoji="0" lang="en-US" sz="1600" b="0" i="1"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1463101" y="2047280"/>
              <a:ext cx="1524000" cy="533400"/>
            </a:xfrm>
            <a:prstGeom prst="rect">
              <a:avLst/>
            </a:prstGeom>
            <a:solidFill>
              <a:srgbClr val="FF6D5F"/>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t>Python</a:t>
              </a:r>
              <a:endParaRPr lang="en-US" sz="1600" b="1" dirty="0" smtClean="0"/>
            </a:p>
          </p:txBody>
        </p:sp>
        <p:sp>
          <p:nvSpPr>
            <p:cNvPr id="18" name="Rectangle 17"/>
            <p:cNvSpPr/>
            <p:nvPr/>
          </p:nvSpPr>
          <p:spPr bwMode="auto">
            <a:xfrm>
              <a:off x="1463101" y="1513880"/>
              <a:ext cx="1524000" cy="533400"/>
            </a:xfrm>
            <a:prstGeom prst="rect">
              <a:avLst/>
            </a:prstGeom>
            <a:gradFill flip="none" rotWithShape="1">
              <a:gsLst>
                <a:gs pos="0">
                  <a:srgbClr val="FF6D5F"/>
                </a:gs>
                <a:gs pos="100000">
                  <a:srgbClr val="FFFFA2"/>
                </a:gs>
              </a:gsLst>
              <a:lin ang="0" scaled="1"/>
              <a:tileRect/>
            </a:gra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err="1" smtClean="0">
                  <a:effectLst>
                    <a:outerShdw blurRad="50800" dist="38100" dir="2700000">
                      <a:srgbClr val="000000">
                        <a:alpha val="43000"/>
                      </a:srgbClr>
                    </a:outerShdw>
                  </a:effectLst>
                </a:rPr>
                <a:t>PyGAS</a:t>
              </a:r>
              <a:endParaRPr lang="en-US" sz="1600" b="1" dirty="0" smtClean="0">
                <a:effectLst>
                  <a:outerShdw blurRad="50800" dist="38100" dir="2700000">
                    <a:srgbClr val="000000">
                      <a:alpha val="43000"/>
                    </a:srgbClr>
                  </a:outerShdw>
                </a:effectLst>
              </a:endParaRPr>
            </a:p>
          </p:txBody>
        </p:sp>
        <p:sp>
          <p:nvSpPr>
            <p:cNvPr id="19" name="Rectangle 18"/>
            <p:cNvSpPr/>
            <p:nvPr/>
          </p:nvSpPr>
          <p:spPr bwMode="auto">
            <a:xfrm>
              <a:off x="2987101" y="1513880"/>
              <a:ext cx="2819400" cy="533400"/>
            </a:xfrm>
            <a:prstGeom prst="rect">
              <a:avLst/>
            </a:prstGeom>
            <a:solidFill>
              <a:srgbClr val="FFFF99"/>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outerShdw blurRad="50800" dist="38100" dir="2700000">
                      <a:srgbClr val="000000">
                        <a:alpha val="43000"/>
                      </a:srgbClr>
                    </a:outerShdw>
                  </a:effectLst>
                </a:rPr>
                <a:t>Habanero-UPC</a:t>
              </a:r>
            </a:p>
          </p:txBody>
        </p:sp>
        <p:sp>
          <p:nvSpPr>
            <p:cNvPr id="21" name="Rectangle 20"/>
            <p:cNvSpPr/>
            <p:nvPr/>
          </p:nvSpPr>
          <p:spPr bwMode="auto">
            <a:xfrm>
              <a:off x="5806501" y="1513880"/>
              <a:ext cx="2209800" cy="533400"/>
            </a:xfrm>
            <a:prstGeom prst="rect">
              <a:avLst/>
            </a:prstGeom>
            <a:solidFill>
              <a:srgbClr val="FFFF99"/>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outerShdw blurRad="50800" dist="38100" dir="2700000">
                      <a:srgbClr val="000000">
                        <a:alpha val="43000"/>
                      </a:srgbClr>
                    </a:outerShdw>
                  </a:effectLst>
                </a:rPr>
                <a:t>H-CAF</a:t>
              </a:r>
            </a:p>
          </p:txBody>
        </p:sp>
        <p:sp>
          <p:nvSpPr>
            <p:cNvPr id="26" name="Rectangle 25"/>
            <p:cNvSpPr/>
            <p:nvPr/>
          </p:nvSpPr>
          <p:spPr bwMode="auto">
            <a:xfrm>
              <a:off x="2987101" y="2046377"/>
              <a:ext cx="1259730" cy="533400"/>
            </a:xfrm>
            <a:prstGeom prst="rect">
              <a:avLst/>
            </a:prstGeom>
            <a:solidFill>
              <a:srgbClr val="FF6D5F"/>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outerShdw blurRad="50800" dist="38100" dir="2700000">
                      <a:srgbClr val="000000">
                        <a:alpha val="43000"/>
                      </a:srgbClr>
                    </a:outerShdw>
                  </a:effectLst>
                </a:rPr>
                <a:t>SEJITS</a:t>
              </a:r>
              <a:endParaRPr kumimoji="0" lang="en-US" sz="1600" b="0" i="1"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777301" y="1056680"/>
              <a:ext cx="685800" cy="3886200"/>
            </a:xfrm>
            <a:prstGeom prst="rect">
              <a:avLst/>
            </a:prstGeom>
            <a:solidFill>
              <a:srgbClr val="9DCAAE"/>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1386901" y="2594335"/>
              <a:ext cx="152400" cy="533400"/>
            </a:xfrm>
            <a:prstGeom prst="rect">
              <a:avLst/>
            </a:prstGeom>
            <a:solidFill>
              <a:srgbClr val="A8D7B9"/>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nvGrpSpPr>
            <p:cNvPr id="2" name="Group 1"/>
            <p:cNvGrpSpPr/>
            <p:nvPr/>
          </p:nvGrpSpPr>
          <p:grpSpPr>
            <a:xfrm>
              <a:off x="762000" y="2961680"/>
              <a:ext cx="1310701" cy="1371600"/>
              <a:chOff x="2438400" y="3733800"/>
              <a:chExt cx="1310701" cy="1371600"/>
            </a:xfrm>
          </p:grpSpPr>
          <p:sp>
            <p:nvSpPr>
              <p:cNvPr id="29" name="Oval 28"/>
              <p:cNvSpPr/>
              <p:nvPr/>
            </p:nvSpPr>
            <p:spPr bwMode="auto">
              <a:xfrm>
                <a:off x="2490376" y="3927875"/>
                <a:ext cx="1191291" cy="1033898"/>
              </a:xfrm>
              <a:prstGeom prst="ellipse">
                <a:avLst/>
              </a:prstGeom>
              <a:solidFill>
                <a:srgbClr val="BBDFFF"/>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t>Dynamic</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Control</a:t>
                </a:r>
              </a:p>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t>System</a:t>
                </a:r>
                <a:endParaRPr kumimoji="0" lang="en-US" sz="1200" b="1" i="0" u="none" strike="noStrike" cap="none" normalizeH="0" baseline="0" dirty="0" smtClean="0">
                  <a:ln>
                    <a:noFill/>
                  </a:ln>
                  <a:solidFill>
                    <a:schemeClr val="tx1"/>
                  </a:solidFill>
                  <a:effectLst/>
                  <a:latin typeface="Arial" charset="0"/>
                </a:endParaRPr>
              </a:p>
            </p:txBody>
          </p:sp>
          <p:sp>
            <p:nvSpPr>
              <p:cNvPr id="30" name="Circular Arrow 29"/>
              <p:cNvSpPr/>
              <p:nvPr/>
            </p:nvSpPr>
            <p:spPr bwMode="auto">
              <a:xfrm>
                <a:off x="2449639" y="3733800"/>
                <a:ext cx="1299462" cy="1269896"/>
              </a:xfrm>
              <a:prstGeom prst="circularArrow">
                <a:avLst>
                  <a:gd name="adj1" fmla="val 12500"/>
                  <a:gd name="adj2" fmla="val 1142319"/>
                  <a:gd name="adj3" fmla="val 20457681"/>
                  <a:gd name="adj4" fmla="val 10800000"/>
                  <a:gd name="adj5" fmla="val 12500"/>
                </a:avLst>
              </a:prstGeom>
              <a:solidFill>
                <a:srgbClr val="0000FF"/>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1" name="Circular Arrow 30"/>
              <p:cNvSpPr/>
              <p:nvPr/>
            </p:nvSpPr>
            <p:spPr bwMode="auto">
              <a:xfrm flipH="1" flipV="1">
                <a:off x="2438400" y="3897999"/>
                <a:ext cx="1310701" cy="1207401"/>
              </a:xfrm>
              <a:prstGeom prst="circularArrow">
                <a:avLst>
                  <a:gd name="adj1" fmla="val 12500"/>
                  <a:gd name="adj2" fmla="val 1142319"/>
                  <a:gd name="adj3" fmla="val 20457681"/>
                  <a:gd name="adj4" fmla="val 10800000"/>
                  <a:gd name="adj5" fmla="val 12500"/>
                </a:avLst>
              </a:prstGeom>
              <a:solidFill>
                <a:srgbClr val="2877EA"/>
              </a:soli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sp>
          <p:nvSpPr>
            <p:cNvPr id="16" name="Rectangle 15"/>
            <p:cNvSpPr/>
            <p:nvPr/>
          </p:nvSpPr>
          <p:spPr bwMode="auto">
            <a:xfrm>
              <a:off x="4233176" y="2046377"/>
              <a:ext cx="1940670" cy="533400"/>
            </a:xfrm>
            <a:prstGeom prst="rect">
              <a:avLst/>
            </a:prstGeom>
            <a:gradFill flip="none" rotWithShape="1">
              <a:gsLst>
                <a:gs pos="0">
                  <a:srgbClr val="FF6D5F"/>
                </a:gs>
                <a:gs pos="100000">
                  <a:srgbClr val="FFFF86"/>
                </a:gs>
              </a:gsLst>
              <a:lin ang="0" scaled="1"/>
              <a:tileRect/>
            </a:gra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t>Berkeley UPC</a:t>
              </a:r>
            </a:p>
          </p:txBody>
        </p:sp>
      </p:grpSp>
    </p:spTree>
    <p:extLst>
      <p:ext uri="{BB962C8B-B14F-4D97-AF65-F5344CB8AC3E}">
        <p14:creationId xmlns:p14="http://schemas.microsoft.com/office/powerpoint/2010/main" val="3774548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2130425"/>
            <a:ext cx="5410200" cy="1470025"/>
          </a:xfrm>
        </p:spPr>
        <p:txBody>
          <a:bodyPr/>
          <a:lstStyle/>
          <a:p>
            <a:r>
              <a:rPr lang="en-US" dirty="0" smtClean="0"/>
              <a:t>Mechanisms, </a:t>
            </a:r>
            <a:br>
              <a:rPr lang="en-US" dirty="0" smtClean="0"/>
            </a:br>
            <a:r>
              <a:rPr lang="en-US" dirty="0" smtClean="0"/>
              <a:t>not Policies</a:t>
            </a:r>
            <a:endParaRPr lang="en-US" dirty="0"/>
          </a:p>
        </p:txBody>
      </p:sp>
      <p:sp>
        <p:nvSpPr>
          <p:cNvPr id="8" name="Subtitle 7"/>
          <p:cNvSpPr>
            <a:spLocks noGrp="1"/>
          </p:cNvSpPr>
          <p:nvPr>
            <p:ph type="subTitle" idx="1"/>
          </p:nvPr>
        </p:nvSpPr>
        <p:spPr>
          <a:xfrm>
            <a:off x="1371600" y="4546600"/>
            <a:ext cx="6400800" cy="1092200"/>
          </a:xfrm>
        </p:spPr>
        <p:txBody>
          <a:bodyPr/>
          <a:lstStyle/>
          <a:p>
            <a:r>
              <a:rPr lang="en-US" dirty="0" smtClean="0"/>
              <a:t>PGAS + </a:t>
            </a:r>
            <a:r>
              <a:rPr lang="en-US" dirty="0" err="1" smtClean="0"/>
              <a:t>Mixins</a:t>
            </a:r>
            <a:endParaRPr lang="en-US" dirty="0"/>
          </a:p>
        </p:txBody>
      </p:sp>
      <p:sp>
        <p:nvSpPr>
          <p:cNvPr id="4" name="Slide Number Placeholder 3"/>
          <p:cNvSpPr>
            <a:spLocks noGrp="1"/>
          </p:cNvSpPr>
          <p:nvPr>
            <p:ph type="sldNum" sz="quarter" idx="4294967295"/>
          </p:nvPr>
        </p:nvSpPr>
        <p:spPr>
          <a:xfrm>
            <a:off x="0" y="6477000"/>
            <a:ext cx="2133600" cy="304800"/>
          </a:xfrm>
        </p:spPr>
        <p:txBody>
          <a:bodyPr/>
          <a:lstStyle/>
          <a:p>
            <a:pPr>
              <a:defRPr/>
            </a:pPr>
            <a:fld id="{87A5EC17-5166-B041-A83C-F216E1F49AF0}" type="slidenum">
              <a:rPr lang="en-US" smtClean="0"/>
              <a:pPr>
                <a:defRPr/>
              </a:pPr>
              <a:t>24</a:t>
            </a:fld>
            <a:endParaRPr lang="en-US"/>
          </a:p>
        </p:txBody>
      </p:sp>
      <p:pic>
        <p:nvPicPr>
          <p:cNvPr id="2" name="Picture 1"/>
          <p:cNvPicPr>
            <a:picLocks noChangeAspect="1"/>
          </p:cNvPicPr>
          <p:nvPr/>
        </p:nvPicPr>
        <p:blipFill>
          <a:blip r:embed="rId2"/>
          <a:stretch>
            <a:fillRect/>
          </a:stretch>
        </p:blipFill>
        <p:spPr>
          <a:xfrm>
            <a:off x="5855497" y="114300"/>
            <a:ext cx="3288503" cy="4254500"/>
          </a:xfrm>
          <a:prstGeom prst="rect">
            <a:avLst/>
          </a:prstGeom>
        </p:spPr>
      </p:pic>
    </p:spTree>
    <p:extLst>
      <p:ext uri="{BB962C8B-B14F-4D97-AF65-F5344CB8AC3E}">
        <p14:creationId xmlns:p14="http://schemas.microsoft.com/office/powerpoint/2010/main" val="35287594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67200" y="4606910"/>
            <a:ext cx="3771900" cy="1212443"/>
            <a:chOff x="1752600" y="4191000"/>
            <a:chExt cx="2514600" cy="762000"/>
          </a:xfrm>
        </p:grpSpPr>
        <p:sp>
          <p:nvSpPr>
            <p:cNvPr id="61" name="Rectangle 21"/>
            <p:cNvSpPr>
              <a:spLocks noChangeArrowheads="1"/>
            </p:cNvSpPr>
            <p:nvPr/>
          </p:nvSpPr>
          <p:spPr bwMode="auto">
            <a:xfrm>
              <a:off x="1752600" y="4191000"/>
              <a:ext cx="2514600" cy="762000"/>
            </a:xfrm>
            <a:prstGeom prst="rect">
              <a:avLst/>
            </a:prstGeom>
            <a:solidFill>
              <a:srgbClr val="FFCC66"/>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62" name="Rectangle 29"/>
            <p:cNvSpPr>
              <a:spLocks noChangeArrowheads="1"/>
            </p:cNvSpPr>
            <p:nvPr/>
          </p:nvSpPr>
          <p:spPr bwMode="auto">
            <a:xfrm>
              <a:off x="1828800" y="4267200"/>
              <a:ext cx="513352" cy="580073"/>
            </a:xfrm>
            <a:prstGeom prst="rect">
              <a:avLst/>
            </a:prstGeom>
            <a:solidFill>
              <a:schemeClr val="bg1"/>
            </a:solidFill>
            <a:ln w="9525">
              <a:solidFill>
                <a:schemeClr val="tx1"/>
              </a:solidFill>
              <a:miter lim="800000"/>
              <a:headEnd/>
              <a:tailEnd/>
            </a:ln>
          </p:spPr>
          <p:txBody>
            <a:bodyPr wrap="none" anchor="ctr"/>
            <a:lstStyle/>
            <a:p>
              <a:pPr algn="ctr"/>
              <a:r>
                <a:rPr lang="en-US" dirty="0">
                  <a:latin typeface="Calibri" pitchFamily="34" charset="0"/>
                  <a:cs typeface="Calibri" pitchFamily="34" charset="0"/>
                </a:rPr>
                <a:t>0</a:t>
              </a:r>
              <a:endParaRPr lang="en-US" dirty="0">
                <a:effectLst/>
                <a:latin typeface="Calibri" pitchFamily="34" charset="0"/>
                <a:cs typeface="Calibri" pitchFamily="34" charset="0"/>
              </a:endParaRPr>
            </a:p>
          </p:txBody>
        </p:sp>
        <p:sp>
          <p:nvSpPr>
            <p:cNvPr id="63" name="Rectangle 29"/>
            <p:cNvSpPr>
              <a:spLocks noChangeArrowheads="1"/>
            </p:cNvSpPr>
            <p:nvPr/>
          </p:nvSpPr>
          <p:spPr bwMode="auto">
            <a:xfrm>
              <a:off x="3657600" y="4267200"/>
              <a:ext cx="513352" cy="580073"/>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3</a:t>
              </a:r>
            </a:p>
          </p:txBody>
        </p:sp>
        <p:sp>
          <p:nvSpPr>
            <p:cNvPr id="64" name="Rectangle 29"/>
            <p:cNvSpPr>
              <a:spLocks noChangeArrowheads="1"/>
            </p:cNvSpPr>
            <p:nvPr/>
          </p:nvSpPr>
          <p:spPr bwMode="auto">
            <a:xfrm>
              <a:off x="2438400" y="4267200"/>
              <a:ext cx="513352" cy="580073"/>
            </a:xfrm>
            <a:prstGeom prst="rect">
              <a:avLst/>
            </a:prstGeom>
            <a:solidFill>
              <a:schemeClr val="bg1"/>
            </a:solidFill>
            <a:ln w="9525">
              <a:solidFill>
                <a:schemeClr val="tx1"/>
              </a:solidFill>
              <a:miter lim="800000"/>
              <a:headEnd/>
              <a:tailEnd/>
            </a:ln>
          </p:spPr>
          <p:txBody>
            <a:bodyPr wrap="none" anchor="ctr"/>
            <a:lstStyle/>
            <a:p>
              <a:pPr algn="ctr"/>
              <a:r>
                <a:rPr lang="en-US" dirty="0">
                  <a:latin typeface="Calibri" pitchFamily="34" charset="0"/>
                  <a:cs typeface="Calibri" pitchFamily="34" charset="0"/>
                </a:rPr>
                <a:t>1</a:t>
              </a:r>
              <a:endParaRPr lang="en-US" dirty="0">
                <a:effectLst/>
                <a:latin typeface="Calibri" pitchFamily="34" charset="0"/>
                <a:cs typeface="Calibri" pitchFamily="34" charset="0"/>
              </a:endParaRPr>
            </a:p>
          </p:txBody>
        </p:sp>
        <p:sp>
          <p:nvSpPr>
            <p:cNvPr id="65" name="Rectangle 29"/>
            <p:cNvSpPr>
              <a:spLocks noChangeArrowheads="1"/>
            </p:cNvSpPr>
            <p:nvPr/>
          </p:nvSpPr>
          <p:spPr bwMode="auto">
            <a:xfrm>
              <a:off x="3048000" y="4267200"/>
              <a:ext cx="513352" cy="580073"/>
            </a:xfrm>
            <a:prstGeom prst="rect">
              <a:avLst/>
            </a:prstGeom>
            <a:solidFill>
              <a:schemeClr val="bg1"/>
            </a:solidFill>
            <a:ln w="9525">
              <a:solidFill>
                <a:schemeClr val="tx1"/>
              </a:solidFill>
              <a:miter lim="800000"/>
              <a:headEnd/>
              <a:tailEnd/>
            </a:ln>
          </p:spPr>
          <p:txBody>
            <a:bodyPr wrap="none" anchor="ctr"/>
            <a:lstStyle/>
            <a:p>
              <a:pPr algn="ctr"/>
              <a:r>
                <a:rPr lang="en-US" dirty="0">
                  <a:latin typeface="Calibri" pitchFamily="34" charset="0"/>
                  <a:cs typeface="Calibri" pitchFamily="34" charset="0"/>
                </a:rPr>
                <a:t>2</a:t>
              </a:r>
              <a:endParaRPr lang="en-US" dirty="0">
                <a:effectLst/>
                <a:latin typeface="Calibri" pitchFamily="34" charset="0"/>
                <a:cs typeface="Calibri" pitchFamily="34" charset="0"/>
              </a:endParaRPr>
            </a:p>
          </p:txBody>
        </p:sp>
      </p:grpSp>
      <p:sp>
        <p:nvSpPr>
          <p:cNvPr id="2" name="Content Placeholder 1"/>
          <p:cNvSpPr>
            <a:spLocks noGrp="1"/>
          </p:cNvSpPr>
          <p:nvPr>
            <p:ph idx="1"/>
          </p:nvPr>
        </p:nvSpPr>
        <p:spPr>
          <a:xfrm>
            <a:off x="228600" y="914400"/>
            <a:ext cx="8839200" cy="5334000"/>
          </a:xfrm>
        </p:spPr>
        <p:txBody>
          <a:bodyPr>
            <a:normAutofit fontScale="92500" lnSpcReduction="10000"/>
          </a:bodyPr>
          <a:lstStyle/>
          <a:p>
            <a:pPr marL="0" indent="0">
              <a:lnSpc>
                <a:spcPct val="110000"/>
              </a:lnSpc>
              <a:spcBef>
                <a:spcPts val="300"/>
              </a:spcBef>
              <a:buNone/>
            </a:pPr>
            <a:r>
              <a:rPr lang="en-US" sz="2600" i="1" dirty="0" smtClean="0"/>
              <a:t>Goal: Programmability </a:t>
            </a:r>
            <a:r>
              <a:rPr lang="en-US" sz="2600" i="1" dirty="0"/>
              <a:t>of </a:t>
            </a:r>
            <a:r>
              <a:rPr lang="en-US" sz="2600" i="1" dirty="0" err="1"/>
              <a:t>exascale</a:t>
            </a:r>
            <a:r>
              <a:rPr lang="en-US" sz="2600" i="1" dirty="0"/>
              <a:t> applications while </a:t>
            </a:r>
            <a:r>
              <a:rPr lang="en-US" sz="2600" i="1" dirty="0" smtClean="0"/>
              <a:t>providing scalability, locality, energy </a:t>
            </a:r>
            <a:r>
              <a:rPr lang="en-US" sz="2600" i="1" dirty="0"/>
              <a:t>efficiency, resilience, and </a:t>
            </a:r>
            <a:r>
              <a:rPr lang="en-US" sz="2600" i="1" dirty="0" smtClean="0"/>
              <a:t>portability</a:t>
            </a:r>
          </a:p>
          <a:p>
            <a:pPr>
              <a:lnSpc>
                <a:spcPct val="110000"/>
              </a:lnSpc>
              <a:spcBef>
                <a:spcPts val="300"/>
              </a:spcBef>
            </a:pPr>
            <a:r>
              <a:rPr lang="en-US" dirty="0">
                <a:solidFill>
                  <a:srgbClr val="367317"/>
                </a:solidFill>
              </a:rPr>
              <a:t>Implicit </a:t>
            </a:r>
            <a:r>
              <a:rPr lang="en-US" dirty="0" smtClean="0">
                <a:solidFill>
                  <a:srgbClr val="367317"/>
                </a:solidFill>
              </a:rPr>
              <a:t>constructs: </a:t>
            </a:r>
            <a:r>
              <a:rPr lang="en-US" b="0" dirty="0" smtClean="0">
                <a:solidFill>
                  <a:srgbClr val="367317"/>
                </a:solidFill>
              </a:rPr>
              <a:t>parallel </a:t>
            </a:r>
            <a:r>
              <a:rPr lang="en-US" b="0" dirty="0">
                <a:solidFill>
                  <a:srgbClr val="367317"/>
                </a:solidFill>
              </a:rPr>
              <a:t>multidimensional loops, </a:t>
            </a:r>
            <a:r>
              <a:rPr lang="en-US" b="0" dirty="0" smtClean="0">
                <a:solidFill>
                  <a:srgbClr val="367317"/>
                </a:solidFill>
              </a:rPr>
              <a:t>global </a:t>
            </a:r>
            <a:r>
              <a:rPr lang="en-US" b="0" dirty="0">
                <a:solidFill>
                  <a:srgbClr val="367317"/>
                </a:solidFill>
              </a:rPr>
              <a:t>distributed data </a:t>
            </a:r>
            <a:r>
              <a:rPr lang="en-US" b="0" dirty="0" smtClean="0">
                <a:solidFill>
                  <a:srgbClr val="367317"/>
                </a:solidFill>
              </a:rPr>
              <a:t>structures, adaptation for performance heterogeneity</a:t>
            </a:r>
            <a:endParaRPr lang="en-US" b="0" dirty="0">
              <a:solidFill>
                <a:srgbClr val="367317"/>
              </a:solidFill>
            </a:endParaRPr>
          </a:p>
          <a:p>
            <a:pPr>
              <a:lnSpc>
                <a:spcPct val="110000"/>
              </a:lnSpc>
              <a:spcBef>
                <a:spcPts val="300"/>
              </a:spcBef>
            </a:pPr>
            <a:r>
              <a:rPr lang="en-US" dirty="0">
                <a:solidFill>
                  <a:srgbClr val="367317"/>
                </a:solidFill>
              </a:rPr>
              <a:t>Explicit </a:t>
            </a:r>
            <a:r>
              <a:rPr lang="en-US" dirty="0" smtClean="0">
                <a:solidFill>
                  <a:srgbClr val="367317"/>
                </a:solidFill>
              </a:rPr>
              <a:t>constructs: </a:t>
            </a:r>
            <a:r>
              <a:rPr lang="en-US" b="0" dirty="0">
                <a:solidFill>
                  <a:srgbClr val="367317"/>
                </a:solidFill>
              </a:rPr>
              <a:t>asynchronous tasks, </a:t>
            </a:r>
            <a:r>
              <a:rPr lang="en-US" b="0" dirty="0" err="1">
                <a:solidFill>
                  <a:srgbClr val="367317"/>
                </a:solidFill>
              </a:rPr>
              <a:t>phaser</a:t>
            </a:r>
            <a:r>
              <a:rPr lang="en-US" b="0" dirty="0">
                <a:solidFill>
                  <a:srgbClr val="367317"/>
                </a:solidFill>
              </a:rPr>
              <a:t> synchronization, </a:t>
            </a:r>
            <a:r>
              <a:rPr lang="en-US" b="0" dirty="0" smtClean="0">
                <a:solidFill>
                  <a:srgbClr val="367317"/>
                </a:solidFill>
              </a:rPr>
              <a:t>locality</a:t>
            </a:r>
          </a:p>
          <a:p>
            <a:pPr marL="0" indent="0">
              <a:lnSpc>
                <a:spcPct val="110000"/>
              </a:lnSpc>
              <a:spcBef>
                <a:spcPts val="300"/>
              </a:spcBef>
              <a:buNone/>
            </a:pPr>
            <a:r>
              <a:rPr lang="en-US" dirty="0" smtClean="0"/>
              <a:t>Built on scalability, </a:t>
            </a:r>
          </a:p>
          <a:p>
            <a:pPr marL="0" indent="0">
              <a:lnSpc>
                <a:spcPct val="110000"/>
              </a:lnSpc>
              <a:spcBef>
                <a:spcPts val="300"/>
              </a:spcBef>
              <a:buNone/>
            </a:pPr>
            <a:r>
              <a:rPr lang="en-US" dirty="0" smtClean="0"/>
              <a:t>performance, and </a:t>
            </a:r>
          </a:p>
          <a:p>
            <a:pPr marL="0" indent="0">
              <a:lnSpc>
                <a:spcPct val="110000"/>
              </a:lnSpc>
              <a:spcBef>
                <a:spcPts val="300"/>
              </a:spcBef>
              <a:buNone/>
            </a:pPr>
            <a:r>
              <a:rPr lang="en-US" dirty="0" smtClean="0"/>
              <a:t>asynchrony of PGAS models</a:t>
            </a:r>
            <a:endParaRPr lang="en-US" dirty="0"/>
          </a:p>
          <a:p>
            <a:pPr>
              <a:lnSpc>
                <a:spcPct val="110000"/>
              </a:lnSpc>
              <a:spcBef>
                <a:spcPts val="300"/>
              </a:spcBef>
            </a:pPr>
            <a:r>
              <a:rPr lang="en-US" sz="2200" b="0" dirty="0" smtClean="0">
                <a:solidFill>
                  <a:srgbClr val="367317"/>
                </a:solidFill>
              </a:rPr>
              <a:t>Language experience </a:t>
            </a:r>
          </a:p>
          <a:p>
            <a:pPr marL="0" indent="0">
              <a:lnSpc>
                <a:spcPct val="110000"/>
              </a:lnSpc>
              <a:spcBef>
                <a:spcPts val="300"/>
              </a:spcBef>
              <a:buNone/>
            </a:pPr>
            <a:r>
              <a:rPr lang="en-US" sz="2200" b="0" dirty="0">
                <a:solidFill>
                  <a:srgbClr val="367317"/>
                </a:solidFill>
              </a:rPr>
              <a:t> </a:t>
            </a:r>
            <a:r>
              <a:rPr lang="en-US" sz="2200" b="0" dirty="0" smtClean="0">
                <a:solidFill>
                  <a:srgbClr val="367317"/>
                </a:solidFill>
              </a:rPr>
              <a:t>    from UPC, Habanero-C, </a:t>
            </a:r>
          </a:p>
          <a:p>
            <a:pPr marL="0" indent="0">
              <a:lnSpc>
                <a:spcPct val="110000"/>
              </a:lnSpc>
              <a:spcBef>
                <a:spcPts val="300"/>
              </a:spcBef>
              <a:buNone/>
            </a:pPr>
            <a:r>
              <a:rPr lang="en-US" sz="2200" b="0" dirty="0">
                <a:solidFill>
                  <a:srgbClr val="367317"/>
                </a:solidFill>
              </a:rPr>
              <a:t> </a:t>
            </a:r>
            <a:r>
              <a:rPr lang="en-US" sz="2200" b="0" dirty="0" smtClean="0">
                <a:solidFill>
                  <a:srgbClr val="367317"/>
                </a:solidFill>
              </a:rPr>
              <a:t>    Co-Array Fortran, </a:t>
            </a:r>
          </a:p>
          <a:p>
            <a:pPr marL="0" indent="0">
              <a:lnSpc>
                <a:spcPct val="110000"/>
              </a:lnSpc>
              <a:spcBef>
                <a:spcPts val="300"/>
              </a:spcBef>
              <a:buNone/>
            </a:pPr>
            <a:r>
              <a:rPr lang="en-US" sz="2200" b="0" dirty="0">
                <a:solidFill>
                  <a:srgbClr val="367317"/>
                </a:solidFill>
              </a:rPr>
              <a:t> </a:t>
            </a:r>
            <a:r>
              <a:rPr lang="en-US" sz="2200" b="0" dirty="0" smtClean="0">
                <a:solidFill>
                  <a:srgbClr val="367317"/>
                </a:solidFill>
              </a:rPr>
              <a:t>    Titanium</a:t>
            </a:r>
          </a:p>
          <a:p>
            <a:pPr marL="0" indent="0">
              <a:lnSpc>
                <a:spcPct val="110000"/>
              </a:lnSpc>
              <a:spcBef>
                <a:spcPts val="300"/>
              </a:spcBef>
              <a:buNone/>
            </a:pPr>
            <a:r>
              <a:rPr lang="en-US" sz="2200" dirty="0" smtClean="0"/>
              <a:t>Both intra and inter-node; </a:t>
            </a:r>
          </a:p>
          <a:p>
            <a:pPr marL="0" indent="0">
              <a:lnSpc>
                <a:spcPct val="110000"/>
              </a:lnSpc>
              <a:spcBef>
                <a:spcPts val="300"/>
              </a:spcBef>
              <a:buNone/>
            </a:pPr>
            <a:r>
              <a:rPr lang="en-US" sz="2200" dirty="0" smtClean="0"/>
              <a:t>focus is on node model</a:t>
            </a:r>
            <a:endParaRPr lang="en-US" sz="2200" dirty="0"/>
          </a:p>
          <a:p>
            <a:pPr>
              <a:lnSpc>
                <a:spcPct val="110000"/>
              </a:lnSpc>
              <a:spcBef>
                <a:spcPts val="300"/>
              </a:spcBef>
              <a:buFont typeface="Arial"/>
              <a:buChar char="•"/>
            </a:pPr>
            <a:endParaRPr lang="en-US" b="0" dirty="0" smtClean="0"/>
          </a:p>
        </p:txBody>
      </p:sp>
      <p:sp>
        <p:nvSpPr>
          <p:cNvPr id="3" name="Title 2"/>
          <p:cNvSpPr>
            <a:spLocks noGrp="1"/>
          </p:cNvSpPr>
          <p:nvPr>
            <p:ph type="title"/>
          </p:nvPr>
        </p:nvSpPr>
        <p:spPr/>
        <p:txBody>
          <a:bodyPr>
            <a:normAutofit/>
          </a:bodyPr>
          <a:lstStyle/>
          <a:p>
            <a:r>
              <a:rPr lang="en-US" dirty="0" smtClean="0"/>
              <a:t>DEGAS: Hierarchical Programming Model</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25</a:t>
            </a:fld>
            <a:endParaRPr lang="en-US" dirty="0"/>
          </a:p>
        </p:txBody>
      </p:sp>
      <p:sp>
        <p:nvSpPr>
          <p:cNvPr id="5" name="Footer Placeholder 4"/>
          <p:cNvSpPr>
            <a:spLocks noGrp="1"/>
          </p:cNvSpPr>
          <p:nvPr>
            <p:ph type="ftr" sz="quarter" idx="12"/>
          </p:nvPr>
        </p:nvSpPr>
        <p:spPr/>
        <p:txBody>
          <a:bodyPr/>
          <a:lstStyle/>
          <a:p>
            <a:r>
              <a:rPr lang="en-US" dirty="0" err="1" smtClean="0"/>
              <a:t>XStack</a:t>
            </a:r>
            <a:r>
              <a:rPr lang="en-US" dirty="0" smtClean="0"/>
              <a:t> Review</a:t>
            </a:r>
            <a:endParaRPr lang="en-US" dirty="0"/>
          </a:p>
        </p:txBody>
      </p:sp>
      <p:grpSp>
        <p:nvGrpSpPr>
          <p:cNvPr id="79" name="Group 51"/>
          <p:cNvGrpSpPr>
            <a:grpSpLocks/>
          </p:cNvGrpSpPr>
          <p:nvPr/>
        </p:nvGrpSpPr>
        <p:grpSpPr bwMode="auto">
          <a:xfrm>
            <a:off x="3733800" y="2999953"/>
            <a:ext cx="5257800" cy="3076575"/>
            <a:chOff x="685800" y="2767200"/>
            <a:chExt cx="6178854" cy="2571750"/>
          </a:xfrm>
        </p:grpSpPr>
        <p:sp>
          <p:nvSpPr>
            <p:cNvPr id="80" name="Rectangle 2"/>
            <p:cNvSpPr>
              <a:spLocks noChangeArrowheads="1"/>
            </p:cNvSpPr>
            <p:nvPr/>
          </p:nvSpPr>
          <p:spPr bwMode="auto">
            <a:xfrm>
              <a:off x="685800" y="2767200"/>
              <a:ext cx="6178854" cy="2571750"/>
            </a:xfrm>
            <a:prstGeom prst="rect">
              <a:avLst/>
            </a:prstGeom>
            <a:solidFill>
              <a:srgbClr val="333333"/>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81" name="Rectangle 4"/>
            <p:cNvSpPr>
              <a:spLocks noChangeArrowheads="1"/>
            </p:cNvSpPr>
            <p:nvPr/>
          </p:nvSpPr>
          <p:spPr bwMode="auto">
            <a:xfrm>
              <a:off x="3876675" y="2881500"/>
              <a:ext cx="2867025" cy="2305050"/>
            </a:xfrm>
            <a:prstGeom prst="rect">
              <a:avLst/>
            </a:prstGeom>
            <a:solidFill>
              <a:srgbClr val="009999"/>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82" name="Rectangle 5"/>
            <p:cNvSpPr>
              <a:spLocks noChangeArrowheads="1"/>
            </p:cNvSpPr>
            <p:nvPr/>
          </p:nvSpPr>
          <p:spPr bwMode="auto">
            <a:xfrm>
              <a:off x="4019550" y="3033900"/>
              <a:ext cx="1209675" cy="1990725"/>
            </a:xfrm>
            <a:prstGeom prst="rect">
              <a:avLst/>
            </a:prstGeom>
            <a:solidFill>
              <a:srgbClr val="CCFFFF"/>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83" name="Rectangle 6"/>
            <p:cNvSpPr>
              <a:spLocks noChangeArrowheads="1"/>
            </p:cNvSpPr>
            <p:nvPr/>
          </p:nvSpPr>
          <p:spPr bwMode="auto">
            <a:xfrm>
              <a:off x="5381625" y="3033900"/>
              <a:ext cx="1209675" cy="1990725"/>
            </a:xfrm>
            <a:prstGeom prst="rect">
              <a:avLst/>
            </a:prstGeom>
            <a:solidFill>
              <a:srgbClr val="CCFFCC"/>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84" name="Rectangle 9"/>
            <p:cNvSpPr>
              <a:spLocks noChangeArrowheads="1"/>
            </p:cNvSpPr>
            <p:nvPr/>
          </p:nvSpPr>
          <p:spPr bwMode="auto">
            <a:xfrm>
              <a:off x="4171950" y="3186300"/>
              <a:ext cx="904875"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4</a:t>
              </a:r>
            </a:p>
          </p:txBody>
        </p:sp>
        <p:sp>
          <p:nvSpPr>
            <p:cNvPr id="85" name="Rectangle 10"/>
            <p:cNvSpPr>
              <a:spLocks noChangeArrowheads="1"/>
            </p:cNvSpPr>
            <p:nvPr/>
          </p:nvSpPr>
          <p:spPr bwMode="auto">
            <a:xfrm>
              <a:off x="4171950" y="4110225"/>
              <a:ext cx="904875"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5</a:t>
              </a:r>
            </a:p>
          </p:txBody>
        </p:sp>
        <p:sp>
          <p:nvSpPr>
            <p:cNvPr id="86" name="Rectangle 11"/>
            <p:cNvSpPr>
              <a:spLocks noChangeArrowheads="1"/>
            </p:cNvSpPr>
            <p:nvPr/>
          </p:nvSpPr>
          <p:spPr bwMode="auto">
            <a:xfrm>
              <a:off x="5524500" y="3186300"/>
              <a:ext cx="904875"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6</a:t>
              </a:r>
            </a:p>
          </p:txBody>
        </p:sp>
        <p:sp>
          <p:nvSpPr>
            <p:cNvPr id="87" name="Rectangle 12"/>
            <p:cNvSpPr>
              <a:spLocks noChangeArrowheads="1"/>
            </p:cNvSpPr>
            <p:nvPr/>
          </p:nvSpPr>
          <p:spPr bwMode="auto">
            <a:xfrm>
              <a:off x="5524500" y="4110225"/>
              <a:ext cx="904875"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7</a:t>
              </a:r>
            </a:p>
          </p:txBody>
        </p:sp>
        <p:sp>
          <p:nvSpPr>
            <p:cNvPr id="88" name="Rectangle 17"/>
            <p:cNvSpPr>
              <a:spLocks noChangeArrowheads="1"/>
            </p:cNvSpPr>
            <p:nvPr/>
          </p:nvSpPr>
          <p:spPr bwMode="auto">
            <a:xfrm>
              <a:off x="819157" y="2881500"/>
              <a:ext cx="2867166" cy="2305050"/>
            </a:xfrm>
            <a:prstGeom prst="rect">
              <a:avLst/>
            </a:prstGeom>
            <a:solidFill>
              <a:srgbClr val="CC6600"/>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89" name="Rectangle 20"/>
            <p:cNvSpPr>
              <a:spLocks noChangeArrowheads="1"/>
            </p:cNvSpPr>
            <p:nvPr/>
          </p:nvSpPr>
          <p:spPr bwMode="auto">
            <a:xfrm>
              <a:off x="962039" y="3033900"/>
              <a:ext cx="1209735" cy="1990725"/>
            </a:xfrm>
            <a:prstGeom prst="rect">
              <a:avLst/>
            </a:prstGeom>
            <a:solidFill>
              <a:srgbClr val="FF9999"/>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90" name="Rectangle 21"/>
            <p:cNvSpPr>
              <a:spLocks noChangeArrowheads="1"/>
            </p:cNvSpPr>
            <p:nvPr/>
          </p:nvSpPr>
          <p:spPr bwMode="auto">
            <a:xfrm>
              <a:off x="2324181" y="3033900"/>
              <a:ext cx="1209735" cy="1990725"/>
            </a:xfrm>
            <a:prstGeom prst="rect">
              <a:avLst/>
            </a:prstGeom>
            <a:solidFill>
              <a:srgbClr val="FFCC66"/>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91" name="Rectangle 26"/>
            <p:cNvSpPr>
              <a:spLocks noChangeArrowheads="1"/>
            </p:cNvSpPr>
            <p:nvPr/>
          </p:nvSpPr>
          <p:spPr bwMode="auto">
            <a:xfrm>
              <a:off x="1123972" y="3186300"/>
              <a:ext cx="904920"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0</a:t>
              </a:r>
            </a:p>
          </p:txBody>
        </p:sp>
        <p:sp>
          <p:nvSpPr>
            <p:cNvPr id="92" name="Rectangle 27"/>
            <p:cNvSpPr>
              <a:spLocks noChangeArrowheads="1"/>
            </p:cNvSpPr>
            <p:nvPr/>
          </p:nvSpPr>
          <p:spPr bwMode="auto">
            <a:xfrm>
              <a:off x="1123972" y="4110225"/>
              <a:ext cx="904920"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1</a:t>
              </a:r>
            </a:p>
          </p:txBody>
        </p:sp>
        <p:sp>
          <p:nvSpPr>
            <p:cNvPr id="93" name="Rectangle 28"/>
            <p:cNvSpPr>
              <a:spLocks noChangeArrowheads="1"/>
            </p:cNvSpPr>
            <p:nvPr/>
          </p:nvSpPr>
          <p:spPr bwMode="auto">
            <a:xfrm>
              <a:off x="2486114" y="3186300"/>
              <a:ext cx="904920"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2</a:t>
              </a:r>
            </a:p>
          </p:txBody>
        </p:sp>
        <p:sp>
          <p:nvSpPr>
            <p:cNvPr id="94" name="Rectangle 29"/>
            <p:cNvSpPr>
              <a:spLocks noChangeArrowheads="1"/>
            </p:cNvSpPr>
            <p:nvPr/>
          </p:nvSpPr>
          <p:spPr bwMode="auto">
            <a:xfrm>
              <a:off x="2486114" y="4110225"/>
              <a:ext cx="904920"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3</a:t>
              </a:r>
            </a:p>
          </p:txBody>
        </p:sp>
      </p:grpSp>
      <p:sp>
        <p:nvSpPr>
          <p:cNvPr id="168" name="Rectangle 167"/>
          <p:cNvSpPr/>
          <p:nvPr/>
        </p:nvSpPr>
        <p:spPr>
          <a:xfrm>
            <a:off x="3733800" y="2971800"/>
            <a:ext cx="5257800" cy="3152353"/>
          </a:xfrm>
          <a:prstGeom prst="rect">
            <a:avLst/>
          </a:prstGeom>
          <a:solidFill>
            <a:schemeClr val="bg1">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7" name="Group 166"/>
          <p:cNvGrpSpPr/>
          <p:nvPr/>
        </p:nvGrpSpPr>
        <p:grpSpPr>
          <a:xfrm>
            <a:off x="4038600" y="3653217"/>
            <a:ext cx="4343400" cy="2138628"/>
            <a:chOff x="5867400" y="3657600"/>
            <a:chExt cx="2895600" cy="1344091"/>
          </a:xfrm>
        </p:grpSpPr>
        <p:grpSp>
          <p:nvGrpSpPr>
            <p:cNvPr id="111" name="Group 183"/>
            <p:cNvGrpSpPr/>
            <p:nvPr/>
          </p:nvGrpSpPr>
          <p:grpSpPr>
            <a:xfrm>
              <a:off x="7467600" y="3657600"/>
              <a:ext cx="685800" cy="582091"/>
              <a:chOff x="4191000" y="5029200"/>
              <a:chExt cx="685800" cy="582091"/>
            </a:xfrm>
          </p:grpSpPr>
          <p:sp>
            <p:nvSpPr>
              <p:cNvPr id="112" name="Freeform 111"/>
              <p:cNvSpPr>
                <a:spLocks/>
              </p:cNvSpPr>
              <p:nvPr/>
            </p:nvSpPr>
            <p:spPr bwMode="auto">
              <a:xfrm>
                <a:off x="4191000"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3" name="Freeform 112"/>
              <p:cNvSpPr>
                <a:spLocks/>
              </p:cNvSpPr>
              <p:nvPr/>
            </p:nvSpPr>
            <p:spPr bwMode="auto">
              <a:xfrm>
                <a:off x="4249067"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4" name="Freeform 113"/>
              <p:cNvSpPr>
                <a:spLocks/>
              </p:cNvSpPr>
              <p:nvPr/>
            </p:nvSpPr>
            <p:spPr bwMode="auto">
              <a:xfrm>
                <a:off x="4307134"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5" name="Freeform 114"/>
              <p:cNvSpPr>
                <a:spLocks/>
              </p:cNvSpPr>
              <p:nvPr/>
            </p:nvSpPr>
            <p:spPr bwMode="auto">
              <a:xfrm>
                <a:off x="4365201"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6" name="Freeform 115"/>
              <p:cNvSpPr>
                <a:spLocks/>
              </p:cNvSpPr>
              <p:nvPr/>
            </p:nvSpPr>
            <p:spPr bwMode="auto">
              <a:xfrm>
                <a:off x="4423268"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7" name="Freeform 116"/>
              <p:cNvSpPr>
                <a:spLocks/>
              </p:cNvSpPr>
              <p:nvPr/>
            </p:nvSpPr>
            <p:spPr bwMode="auto">
              <a:xfrm>
                <a:off x="4480579"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8" name="Freeform 117"/>
              <p:cNvSpPr>
                <a:spLocks/>
              </p:cNvSpPr>
              <p:nvPr/>
            </p:nvSpPr>
            <p:spPr bwMode="auto">
              <a:xfrm>
                <a:off x="4537890"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9" name="Freeform 118"/>
              <p:cNvSpPr>
                <a:spLocks/>
              </p:cNvSpPr>
              <p:nvPr/>
            </p:nvSpPr>
            <p:spPr bwMode="auto">
              <a:xfrm>
                <a:off x="4595201"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20" name="Freeform 119"/>
              <p:cNvSpPr>
                <a:spLocks/>
              </p:cNvSpPr>
              <p:nvPr/>
            </p:nvSpPr>
            <p:spPr bwMode="auto">
              <a:xfrm>
                <a:off x="4652512"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21" name="Freeform 120"/>
              <p:cNvSpPr>
                <a:spLocks/>
              </p:cNvSpPr>
              <p:nvPr/>
            </p:nvSpPr>
            <p:spPr bwMode="auto">
              <a:xfrm>
                <a:off x="4709823" y="5029200"/>
                <a:ext cx="109667"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22" name="Freeform 121"/>
              <p:cNvSpPr>
                <a:spLocks/>
              </p:cNvSpPr>
              <p:nvPr/>
            </p:nvSpPr>
            <p:spPr bwMode="auto">
              <a:xfrm>
                <a:off x="4766376"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grpSp>
        <p:grpSp>
          <p:nvGrpSpPr>
            <p:cNvPr id="136" name="Group 183"/>
            <p:cNvGrpSpPr/>
            <p:nvPr/>
          </p:nvGrpSpPr>
          <p:grpSpPr>
            <a:xfrm>
              <a:off x="7543800" y="4419600"/>
              <a:ext cx="1219200" cy="582091"/>
              <a:chOff x="4191000" y="5029200"/>
              <a:chExt cx="685800" cy="582091"/>
            </a:xfrm>
          </p:grpSpPr>
          <p:sp>
            <p:nvSpPr>
              <p:cNvPr id="137" name="Freeform 136"/>
              <p:cNvSpPr>
                <a:spLocks/>
              </p:cNvSpPr>
              <p:nvPr/>
            </p:nvSpPr>
            <p:spPr bwMode="auto">
              <a:xfrm>
                <a:off x="4191000"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38" name="Freeform 137"/>
              <p:cNvSpPr>
                <a:spLocks/>
              </p:cNvSpPr>
              <p:nvPr/>
            </p:nvSpPr>
            <p:spPr bwMode="auto">
              <a:xfrm>
                <a:off x="4249067"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39" name="Freeform 138"/>
              <p:cNvSpPr>
                <a:spLocks/>
              </p:cNvSpPr>
              <p:nvPr/>
            </p:nvSpPr>
            <p:spPr bwMode="auto">
              <a:xfrm>
                <a:off x="4307134"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40" name="Freeform 139"/>
              <p:cNvSpPr>
                <a:spLocks/>
              </p:cNvSpPr>
              <p:nvPr/>
            </p:nvSpPr>
            <p:spPr bwMode="auto">
              <a:xfrm>
                <a:off x="4365201"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41" name="Freeform 140"/>
              <p:cNvSpPr>
                <a:spLocks/>
              </p:cNvSpPr>
              <p:nvPr/>
            </p:nvSpPr>
            <p:spPr bwMode="auto">
              <a:xfrm>
                <a:off x="4423268"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42" name="Freeform 141"/>
              <p:cNvSpPr>
                <a:spLocks/>
              </p:cNvSpPr>
              <p:nvPr/>
            </p:nvSpPr>
            <p:spPr bwMode="auto">
              <a:xfrm>
                <a:off x="4480579"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43" name="Freeform 142"/>
              <p:cNvSpPr>
                <a:spLocks/>
              </p:cNvSpPr>
              <p:nvPr/>
            </p:nvSpPr>
            <p:spPr bwMode="auto">
              <a:xfrm>
                <a:off x="4537890"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44" name="Freeform 143"/>
              <p:cNvSpPr>
                <a:spLocks/>
              </p:cNvSpPr>
              <p:nvPr/>
            </p:nvSpPr>
            <p:spPr bwMode="auto">
              <a:xfrm>
                <a:off x="4595201"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45" name="Freeform 144"/>
              <p:cNvSpPr>
                <a:spLocks/>
              </p:cNvSpPr>
              <p:nvPr/>
            </p:nvSpPr>
            <p:spPr bwMode="auto">
              <a:xfrm>
                <a:off x="4652512"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46" name="Freeform 145"/>
              <p:cNvSpPr>
                <a:spLocks/>
              </p:cNvSpPr>
              <p:nvPr/>
            </p:nvSpPr>
            <p:spPr bwMode="auto">
              <a:xfrm>
                <a:off x="4709823" y="5029200"/>
                <a:ext cx="109667"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47" name="Freeform 146"/>
              <p:cNvSpPr>
                <a:spLocks/>
              </p:cNvSpPr>
              <p:nvPr/>
            </p:nvSpPr>
            <p:spPr bwMode="auto">
              <a:xfrm>
                <a:off x="4766376"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grpSp>
        <p:grpSp>
          <p:nvGrpSpPr>
            <p:cNvPr id="166" name="Group 165"/>
            <p:cNvGrpSpPr/>
            <p:nvPr/>
          </p:nvGrpSpPr>
          <p:grpSpPr>
            <a:xfrm>
              <a:off x="5867400" y="3810000"/>
              <a:ext cx="1295400" cy="838200"/>
              <a:chOff x="5867400" y="3810000"/>
              <a:chExt cx="1295400" cy="838200"/>
            </a:xfrm>
          </p:grpSpPr>
          <p:grpSp>
            <p:nvGrpSpPr>
              <p:cNvPr id="135" name="Group 134"/>
              <p:cNvGrpSpPr/>
              <p:nvPr/>
            </p:nvGrpSpPr>
            <p:grpSpPr>
              <a:xfrm>
                <a:off x="5867400" y="3886200"/>
                <a:ext cx="609600" cy="762000"/>
                <a:chOff x="609600" y="6096000"/>
                <a:chExt cx="609600" cy="762000"/>
              </a:xfrm>
            </p:grpSpPr>
            <p:sp>
              <p:nvSpPr>
                <p:cNvPr id="124" name="Freeform 123"/>
                <p:cNvSpPr>
                  <a:spLocks/>
                </p:cNvSpPr>
                <p:nvPr/>
              </p:nvSpPr>
              <p:spPr bwMode="auto">
                <a:xfrm>
                  <a:off x="609600" y="6172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27" name="Freeform 126"/>
                <p:cNvSpPr>
                  <a:spLocks/>
                </p:cNvSpPr>
                <p:nvPr/>
              </p:nvSpPr>
              <p:spPr bwMode="auto">
                <a:xfrm>
                  <a:off x="783801" y="6275909"/>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29" name="Freeform 128"/>
                <p:cNvSpPr>
                  <a:spLocks/>
                </p:cNvSpPr>
                <p:nvPr/>
              </p:nvSpPr>
              <p:spPr bwMode="auto">
                <a:xfrm>
                  <a:off x="899179" y="60960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31" name="Freeform 130"/>
                <p:cNvSpPr>
                  <a:spLocks/>
                </p:cNvSpPr>
                <p:nvPr/>
              </p:nvSpPr>
              <p:spPr bwMode="auto">
                <a:xfrm>
                  <a:off x="1013801" y="6275909"/>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33" name="Freeform 132"/>
                <p:cNvSpPr>
                  <a:spLocks/>
                </p:cNvSpPr>
                <p:nvPr/>
              </p:nvSpPr>
              <p:spPr bwMode="auto">
                <a:xfrm>
                  <a:off x="1128423" y="6400800"/>
                  <a:ext cx="90777" cy="4296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grpSp>
          <p:grpSp>
            <p:nvGrpSpPr>
              <p:cNvPr id="160" name="Group 159"/>
              <p:cNvGrpSpPr/>
              <p:nvPr/>
            </p:nvGrpSpPr>
            <p:grpSpPr>
              <a:xfrm>
                <a:off x="6553200" y="3810000"/>
                <a:ext cx="609600" cy="762000"/>
                <a:chOff x="609600" y="6096000"/>
                <a:chExt cx="609600" cy="762000"/>
              </a:xfrm>
            </p:grpSpPr>
            <p:sp>
              <p:nvSpPr>
                <p:cNvPr id="161" name="Freeform 160"/>
                <p:cNvSpPr>
                  <a:spLocks/>
                </p:cNvSpPr>
                <p:nvPr/>
              </p:nvSpPr>
              <p:spPr bwMode="auto">
                <a:xfrm>
                  <a:off x="609600" y="6172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62" name="Freeform 161"/>
                <p:cNvSpPr>
                  <a:spLocks/>
                </p:cNvSpPr>
                <p:nvPr/>
              </p:nvSpPr>
              <p:spPr bwMode="auto">
                <a:xfrm>
                  <a:off x="783801" y="6275909"/>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63" name="Freeform 162"/>
                <p:cNvSpPr>
                  <a:spLocks/>
                </p:cNvSpPr>
                <p:nvPr/>
              </p:nvSpPr>
              <p:spPr bwMode="auto">
                <a:xfrm>
                  <a:off x="899179" y="60960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64" name="Freeform 163"/>
                <p:cNvSpPr>
                  <a:spLocks/>
                </p:cNvSpPr>
                <p:nvPr/>
              </p:nvSpPr>
              <p:spPr bwMode="auto">
                <a:xfrm>
                  <a:off x="1013801" y="6275909"/>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65" name="Freeform 164"/>
                <p:cNvSpPr>
                  <a:spLocks/>
                </p:cNvSpPr>
                <p:nvPr/>
              </p:nvSpPr>
              <p:spPr bwMode="auto">
                <a:xfrm>
                  <a:off x="1128423" y="6400800"/>
                  <a:ext cx="90777" cy="4296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grpSp>
        </p:grpSp>
      </p:grpSp>
    </p:spTree>
    <p:extLst>
      <p:ext uri="{BB962C8B-B14F-4D97-AF65-F5344CB8AC3E}">
        <p14:creationId xmlns:p14="http://schemas.microsoft.com/office/powerpoint/2010/main" val="2413942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dirty="0"/>
              <a:t>L</a:t>
            </a:r>
            <a:r>
              <a:rPr lang="en-US" dirty="0" smtClean="0"/>
              <a:t>anguages demonstrate DEGAS programming model</a:t>
            </a:r>
          </a:p>
          <a:p>
            <a:r>
              <a:rPr lang="en-US" sz="2000" dirty="0">
                <a:solidFill>
                  <a:srgbClr val="367317"/>
                </a:solidFill>
              </a:rPr>
              <a:t>Habanero-UPC: </a:t>
            </a:r>
            <a:r>
              <a:rPr lang="en-US" sz="2000" b="0" dirty="0">
                <a:solidFill>
                  <a:srgbClr val="367317"/>
                </a:solidFill>
              </a:rPr>
              <a:t>Habanero’s intra-node model with UPC’s inter-node model</a:t>
            </a:r>
          </a:p>
          <a:p>
            <a:r>
              <a:rPr lang="en-US" sz="2000" dirty="0" smtClean="0">
                <a:solidFill>
                  <a:srgbClr val="367317"/>
                </a:solidFill>
              </a:rPr>
              <a:t>Hierarchical </a:t>
            </a:r>
            <a:r>
              <a:rPr lang="en-US" sz="2000" dirty="0">
                <a:solidFill>
                  <a:srgbClr val="367317"/>
                </a:solidFill>
              </a:rPr>
              <a:t>Co-Array </a:t>
            </a:r>
            <a:r>
              <a:rPr lang="en-US" sz="2000" dirty="0" smtClean="0">
                <a:solidFill>
                  <a:srgbClr val="367317"/>
                </a:solidFill>
              </a:rPr>
              <a:t>Fortran (CAF):</a:t>
            </a:r>
            <a:r>
              <a:rPr lang="en-US" sz="2000" b="0" dirty="0" smtClean="0">
                <a:solidFill>
                  <a:srgbClr val="367317"/>
                </a:solidFill>
              </a:rPr>
              <a:t> CAF for on-chip scaling and more</a:t>
            </a:r>
            <a:endParaRPr lang="en-US" sz="2000" b="0" dirty="0">
              <a:solidFill>
                <a:srgbClr val="367317"/>
              </a:solidFill>
            </a:endParaRPr>
          </a:p>
          <a:p>
            <a:r>
              <a:rPr lang="en-US" sz="2000" dirty="0" smtClean="0">
                <a:solidFill>
                  <a:srgbClr val="367317"/>
                </a:solidFill>
              </a:rPr>
              <a:t>Exploration of high level languages: </a:t>
            </a:r>
            <a:r>
              <a:rPr lang="en-US" sz="2000" b="0" dirty="0" smtClean="0">
                <a:solidFill>
                  <a:srgbClr val="367317"/>
                </a:solidFill>
              </a:rPr>
              <a:t>E.g., Python </a:t>
            </a:r>
            <a:r>
              <a:rPr lang="en-US" sz="2000" b="0" dirty="0">
                <a:solidFill>
                  <a:srgbClr val="367317"/>
                </a:solidFill>
              </a:rPr>
              <a:t>extended  with H-</a:t>
            </a:r>
            <a:r>
              <a:rPr lang="en-US" sz="2000" b="0" dirty="0" smtClean="0">
                <a:solidFill>
                  <a:srgbClr val="367317"/>
                </a:solidFill>
              </a:rPr>
              <a:t>PGAS </a:t>
            </a:r>
          </a:p>
          <a:p>
            <a:pPr marL="0" indent="0">
              <a:buNone/>
            </a:pPr>
            <a:r>
              <a:rPr lang="en-US" dirty="0" smtClean="0">
                <a:solidFill>
                  <a:srgbClr val="000000"/>
                </a:solidFill>
              </a:rPr>
              <a:t>Language-independent H-PGAS Features:</a:t>
            </a:r>
          </a:p>
          <a:p>
            <a:r>
              <a:rPr lang="en-US" sz="2000" b="0" dirty="0">
                <a:solidFill>
                  <a:srgbClr val="367317"/>
                </a:solidFill>
              </a:rPr>
              <a:t>Hierarchical distributed arrays, asynchronous tasks, and compiler specialization for hybrid (task/loop) parallelism and heterogeneity</a:t>
            </a:r>
          </a:p>
          <a:p>
            <a:r>
              <a:rPr lang="en-US" sz="2000" b="0" dirty="0">
                <a:solidFill>
                  <a:srgbClr val="367317"/>
                </a:solidFill>
              </a:rPr>
              <a:t>Semantic guarantees for deadlock avoidance, determinism, etc.</a:t>
            </a:r>
          </a:p>
          <a:p>
            <a:r>
              <a:rPr lang="en-US" sz="2000" b="0" dirty="0">
                <a:solidFill>
                  <a:srgbClr val="367317"/>
                </a:solidFill>
              </a:rPr>
              <a:t>Asynchronous collectives, function </a:t>
            </a:r>
            <a:r>
              <a:rPr lang="en-US" sz="2000" b="0" dirty="0" smtClean="0">
                <a:solidFill>
                  <a:srgbClr val="367317"/>
                </a:solidFill>
              </a:rPr>
              <a:t>shipping, and </a:t>
            </a:r>
            <a:r>
              <a:rPr lang="en-US" sz="2000" b="0" dirty="0">
                <a:solidFill>
                  <a:srgbClr val="367317"/>
                </a:solidFill>
              </a:rPr>
              <a:t>hierarchical places</a:t>
            </a:r>
          </a:p>
          <a:p>
            <a:r>
              <a:rPr lang="en-US" sz="2000" b="0" dirty="0" smtClean="0">
                <a:solidFill>
                  <a:srgbClr val="367317"/>
                </a:solidFill>
              </a:rPr>
              <a:t>End-to-end support for asynchrony (messaging, tasking, bandwidth utilization through concurrency)</a:t>
            </a:r>
          </a:p>
          <a:p>
            <a:r>
              <a:rPr lang="en-US" sz="2000" b="0" dirty="0" smtClean="0">
                <a:solidFill>
                  <a:srgbClr val="367317"/>
                </a:solidFill>
              </a:rPr>
              <a:t>Early concept exploration for applications and benchmarks</a:t>
            </a:r>
          </a:p>
        </p:txBody>
      </p:sp>
      <p:sp>
        <p:nvSpPr>
          <p:cNvPr id="3" name="Title 2"/>
          <p:cNvSpPr>
            <a:spLocks noGrp="1"/>
          </p:cNvSpPr>
          <p:nvPr>
            <p:ph type="title"/>
          </p:nvPr>
        </p:nvSpPr>
        <p:spPr/>
        <p:txBody>
          <a:bodyPr/>
          <a:lstStyle/>
          <a:p>
            <a:r>
              <a:rPr lang="en-US" dirty="0" smtClean="0"/>
              <a:t>DEGAS: Hierarchical Programming Models</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26</a:t>
            </a:fld>
            <a:endParaRPr lang="en-US" dirty="0"/>
          </a:p>
        </p:txBody>
      </p:sp>
      <p:sp>
        <p:nvSpPr>
          <p:cNvPr id="5" name="Footer Placeholder 4"/>
          <p:cNvSpPr>
            <a:spLocks noGrp="1"/>
          </p:cNvSpPr>
          <p:nvPr>
            <p:ph type="ftr" sz="quarter" idx="12"/>
          </p:nvPr>
        </p:nvSpPr>
        <p:spPr/>
        <p:txBody>
          <a:bodyPr/>
          <a:lstStyle/>
          <a:p>
            <a:r>
              <a:rPr lang="en-US" dirty="0" err="1" smtClean="0"/>
              <a:t>XStack</a:t>
            </a:r>
            <a:r>
              <a:rPr lang="en-US" dirty="0" smtClean="0"/>
              <a:t> Review</a:t>
            </a:r>
            <a:endParaRPr lang="en-US" dirty="0"/>
          </a:p>
        </p:txBody>
      </p:sp>
    </p:spTree>
    <p:extLst>
      <p:ext uri="{BB962C8B-B14F-4D97-AF65-F5344CB8AC3E}">
        <p14:creationId xmlns:p14="http://schemas.microsoft.com/office/powerpoint/2010/main" val="13710459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839200" cy="5334000"/>
          </a:xfrm>
        </p:spPr>
        <p:txBody>
          <a:bodyPr>
            <a:normAutofit/>
          </a:bodyPr>
          <a:lstStyle/>
          <a:p>
            <a:pPr marL="0" indent="0">
              <a:lnSpc>
                <a:spcPct val="90000"/>
              </a:lnSpc>
              <a:spcBef>
                <a:spcPts val="300"/>
              </a:spcBef>
              <a:buNone/>
            </a:pPr>
            <a:r>
              <a:rPr lang="en-US" i="1" dirty="0" smtClean="0"/>
              <a:t>Goal: massive </a:t>
            </a:r>
            <a:r>
              <a:rPr lang="en-US" i="1" dirty="0"/>
              <a:t>parallelism, deep memory and network </a:t>
            </a:r>
            <a:r>
              <a:rPr lang="en-US" i="1" dirty="0" smtClean="0"/>
              <a:t>hierarchies, plus functional </a:t>
            </a:r>
            <a:r>
              <a:rPr lang="en-US" i="1" dirty="0"/>
              <a:t>and </a:t>
            </a:r>
            <a:r>
              <a:rPr lang="en-US" i="1" dirty="0" smtClean="0"/>
              <a:t>performance heterogeneity </a:t>
            </a:r>
          </a:p>
          <a:p>
            <a:pPr>
              <a:lnSpc>
                <a:spcPct val="90000"/>
              </a:lnSpc>
              <a:spcBef>
                <a:spcPts val="300"/>
              </a:spcBef>
            </a:pPr>
            <a:r>
              <a:rPr lang="en-US" sz="2000" dirty="0" smtClean="0">
                <a:solidFill>
                  <a:srgbClr val="367317"/>
                </a:solidFill>
              </a:rPr>
              <a:t>Fine-grained task and data parallelism: </a:t>
            </a:r>
            <a:r>
              <a:rPr lang="en-US" sz="2000" b="0" dirty="0" smtClean="0">
                <a:solidFill>
                  <a:srgbClr val="367317"/>
                </a:solidFill>
              </a:rPr>
              <a:t>enable performance portability </a:t>
            </a:r>
          </a:p>
          <a:p>
            <a:pPr>
              <a:lnSpc>
                <a:spcPct val="90000"/>
              </a:lnSpc>
              <a:spcBef>
                <a:spcPts val="300"/>
              </a:spcBef>
            </a:pPr>
            <a:r>
              <a:rPr lang="en-US" sz="2000" dirty="0" smtClean="0">
                <a:solidFill>
                  <a:srgbClr val="367317"/>
                </a:solidFill>
              </a:rPr>
              <a:t>Heterogeneity:</a:t>
            </a:r>
            <a:r>
              <a:rPr lang="en-US" sz="2000" b="0" dirty="0" smtClean="0">
                <a:solidFill>
                  <a:srgbClr val="367317"/>
                </a:solidFill>
              </a:rPr>
              <a:t> guided by functional, energy and performance characteristics</a:t>
            </a:r>
          </a:p>
          <a:p>
            <a:pPr>
              <a:spcBef>
                <a:spcPts val="300"/>
              </a:spcBef>
            </a:pPr>
            <a:r>
              <a:rPr lang="en-US" sz="2000" dirty="0" smtClean="0">
                <a:solidFill>
                  <a:srgbClr val="367317"/>
                </a:solidFill>
              </a:rPr>
              <a:t>Energy efficiency: </a:t>
            </a:r>
            <a:r>
              <a:rPr lang="en-US" sz="2000" b="0" dirty="0" smtClean="0">
                <a:solidFill>
                  <a:srgbClr val="367317"/>
                </a:solidFill>
              </a:rPr>
              <a:t>minimize data movement and hooks to runtime adaptation </a:t>
            </a:r>
          </a:p>
          <a:p>
            <a:pPr>
              <a:lnSpc>
                <a:spcPct val="90000"/>
              </a:lnSpc>
              <a:spcBef>
                <a:spcPts val="300"/>
              </a:spcBef>
            </a:pPr>
            <a:r>
              <a:rPr lang="en-US" sz="2000" dirty="0" smtClean="0">
                <a:solidFill>
                  <a:srgbClr val="367317"/>
                </a:solidFill>
              </a:rPr>
              <a:t>Programmability: </a:t>
            </a:r>
            <a:r>
              <a:rPr lang="en-US" sz="2000" b="0" dirty="0" smtClean="0">
                <a:solidFill>
                  <a:srgbClr val="367317"/>
                </a:solidFill>
              </a:rPr>
              <a:t>manage details of memory, heterogeneity, and containment</a:t>
            </a:r>
          </a:p>
          <a:p>
            <a:pPr>
              <a:lnSpc>
                <a:spcPct val="90000"/>
              </a:lnSpc>
              <a:spcBef>
                <a:spcPts val="300"/>
              </a:spcBef>
            </a:pPr>
            <a:r>
              <a:rPr lang="en-US" sz="2000" dirty="0" smtClean="0">
                <a:solidFill>
                  <a:srgbClr val="367317"/>
                </a:solidFill>
              </a:rPr>
              <a:t>Scalability: </a:t>
            </a:r>
            <a:r>
              <a:rPr lang="en-US" sz="2000" b="0" dirty="0" smtClean="0">
                <a:solidFill>
                  <a:srgbClr val="367317"/>
                </a:solidFill>
              </a:rPr>
              <a:t>communication and synchronization hiding through asynchrony</a:t>
            </a:r>
          </a:p>
          <a:p>
            <a:pPr marL="0" indent="0">
              <a:lnSpc>
                <a:spcPct val="90000"/>
              </a:lnSpc>
              <a:spcBef>
                <a:spcPts val="300"/>
              </a:spcBef>
              <a:buNone/>
            </a:pPr>
            <a:r>
              <a:rPr lang="en-US" dirty="0" smtClean="0"/>
              <a:t>H-PGAS into the Node</a:t>
            </a:r>
          </a:p>
          <a:p>
            <a:pPr>
              <a:lnSpc>
                <a:spcPct val="90000"/>
              </a:lnSpc>
              <a:spcBef>
                <a:spcPts val="300"/>
              </a:spcBef>
            </a:pPr>
            <a:r>
              <a:rPr lang="en-US" sz="2000" b="0" dirty="0" smtClean="0">
                <a:solidFill>
                  <a:srgbClr val="367317"/>
                </a:solidFill>
              </a:rPr>
              <a:t>Communication is all data movement</a:t>
            </a:r>
            <a:endParaRPr lang="en-US" dirty="0" smtClean="0"/>
          </a:p>
          <a:p>
            <a:pPr marL="0" indent="0">
              <a:lnSpc>
                <a:spcPct val="90000"/>
              </a:lnSpc>
              <a:spcBef>
                <a:spcPts val="300"/>
              </a:spcBef>
              <a:buNone/>
            </a:pPr>
            <a:r>
              <a:rPr lang="en-US" dirty="0" smtClean="0"/>
              <a:t>Build on code-generation infrastructure</a:t>
            </a:r>
          </a:p>
          <a:p>
            <a:pPr>
              <a:lnSpc>
                <a:spcPct val="90000"/>
              </a:lnSpc>
              <a:spcBef>
                <a:spcPts val="300"/>
              </a:spcBef>
            </a:pPr>
            <a:r>
              <a:rPr lang="en-US" sz="2000" b="0" dirty="0" smtClean="0">
                <a:solidFill>
                  <a:srgbClr val="367317"/>
                </a:solidFill>
              </a:rPr>
              <a:t>ROSE for H-CAF and Communication-</a:t>
            </a:r>
          </a:p>
          <a:p>
            <a:pPr marL="0" indent="0">
              <a:lnSpc>
                <a:spcPct val="90000"/>
              </a:lnSpc>
              <a:spcBef>
                <a:spcPts val="300"/>
              </a:spcBef>
              <a:buNone/>
            </a:pPr>
            <a:r>
              <a:rPr lang="en-US" sz="2000" b="0" dirty="0">
                <a:solidFill>
                  <a:srgbClr val="367317"/>
                </a:solidFill>
              </a:rPr>
              <a:t> </a:t>
            </a:r>
            <a:r>
              <a:rPr lang="en-US" sz="2000" b="0" dirty="0" smtClean="0">
                <a:solidFill>
                  <a:srgbClr val="367317"/>
                </a:solidFill>
              </a:rPr>
              <a:t>     Avoidance optimizations</a:t>
            </a:r>
          </a:p>
          <a:p>
            <a:pPr>
              <a:lnSpc>
                <a:spcPct val="90000"/>
              </a:lnSpc>
              <a:spcBef>
                <a:spcPts val="300"/>
              </a:spcBef>
            </a:pPr>
            <a:r>
              <a:rPr lang="en-US" sz="2000" b="0" dirty="0" smtClean="0">
                <a:solidFill>
                  <a:srgbClr val="367317"/>
                </a:solidFill>
              </a:rPr>
              <a:t>BUPC and Habanero-C; </a:t>
            </a:r>
            <a:r>
              <a:rPr lang="en-US" sz="2000" b="0" dirty="0" err="1" smtClean="0">
                <a:solidFill>
                  <a:srgbClr val="367317"/>
                </a:solidFill>
              </a:rPr>
              <a:t>Zoltan</a:t>
            </a:r>
            <a:endParaRPr lang="en-US" sz="2000" b="0" dirty="0" smtClean="0">
              <a:solidFill>
                <a:srgbClr val="367317"/>
              </a:solidFill>
            </a:endParaRPr>
          </a:p>
          <a:p>
            <a:pPr>
              <a:lnSpc>
                <a:spcPct val="90000"/>
              </a:lnSpc>
              <a:spcBef>
                <a:spcPts val="300"/>
              </a:spcBef>
            </a:pPr>
            <a:r>
              <a:rPr lang="en-US" sz="2000" b="0" dirty="0" smtClean="0">
                <a:solidFill>
                  <a:srgbClr val="367317"/>
                </a:solidFill>
              </a:rPr>
              <a:t>Additional theory of CA code generation</a:t>
            </a:r>
          </a:p>
        </p:txBody>
      </p:sp>
      <p:sp>
        <p:nvSpPr>
          <p:cNvPr id="3" name="Title 2"/>
          <p:cNvSpPr>
            <a:spLocks noGrp="1"/>
          </p:cNvSpPr>
          <p:nvPr>
            <p:ph type="title"/>
          </p:nvPr>
        </p:nvSpPr>
        <p:spPr/>
        <p:txBody>
          <a:bodyPr>
            <a:normAutofit/>
          </a:bodyPr>
          <a:lstStyle/>
          <a:p>
            <a:r>
              <a:rPr lang="en-US" dirty="0" smtClean="0"/>
              <a:t>DEGAS: Communication-Avoiding Compilers</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27</a:t>
            </a:fld>
            <a:endParaRPr lang="en-US" dirty="0"/>
          </a:p>
        </p:txBody>
      </p:sp>
      <p:sp>
        <p:nvSpPr>
          <p:cNvPr id="5" name="Footer Placeholder 4"/>
          <p:cNvSpPr>
            <a:spLocks noGrp="1"/>
          </p:cNvSpPr>
          <p:nvPr>
            <p:ph type="ftr" sz="quarter" idx="12"/>
          </p:nvPr>
        </p:nvSpPr>
        <p:spPr/>
        <p:txBody>
          <a:bodyPr/>
          <a:lstStyle/>
          <a:p>
            <a:r>
              <a:rPr lang="en-US" dirty="0" err="1" smtClean="0"/>
              <a:t>XStack</a:t>
            </a:r>
            <a:r>
              <a:rPr lang="en-US" dirty="0" smtClean="0"/>
              <a:t> Review</a:t>
            </a:r>
            <a:endParaRPr lang="en-US" dirty="0"/>
          </a:p>
        </p:txBody>
      </p:sp>
      <p:pic>
        <p:nvPicPr>
          <p:cNvPr id="8" name="Picture 7" descr="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505200"/>
            <a:ext cx="3301274" cy="2701393"/>
          </a:xfrm>
          <a:prstGeom prst="rect">
            <a:avLst/>
          </a:prstGeom>
        </p:spPr>
      </p:pic>
    </p:spTree>
    <p:extLst>
      <p:ext uri="{BB962C8B-B14F-4D97-AF65-F5344CB8AC3E}">
        <p14:creationId xmlns:p14="http://schemas.microsoft.com/office/powerpoint/2010/main" val="2681659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14300"/>
            <a:ext cx="8445500" cy="762000"/>
          </a:xfrm>
        </p:spPr>
        <p:txBody>
          <a:bodyPr>
            <a:normAutofit fontScale="90000"/>
          </a:bodyPr>
          <a:lstStyle/>
          <a:p>
            <a:pPr eaLnBrk="1" hangingPunct="1"/>
            <a:r>
              <a:rPr lang="en-US" sz="3600" dirty="0" smtClean="0">
                <a:ea typeface="ＭＳ Ｐゴシック" charset="-128"/>
                <a:cs typeface="ＭＳ Ｐゴシック" charset="-128"/>
              </a:rPr>
              <a:t>Exascale Programming: Support for Future Algorithms</a:t>
            </a:r>
            <a:endParaRPr lang="en-US" sz="3600" i="1" dirty="0" smtClean="0">
              <a:ea typeface="ＭＳ Ｐゴシック" charset="-128"/>
              <a:cs typeface="ＭＳ Ｐゴシック" charset="-128"/>
            </a:endParaRPr>
          </a:p>
        </p:txBody>
      </p:sp>
      <p:sp>
        <p:nvSpPr>
          <p:cNvPr id="3" name="Content Placeholder 2"/>
          <p:cNvSpPr>
            <a:spLocks noGrp="1"/>
          </p:cNvSpPr>
          <p:nvPr>
            <p:ph idx="1"/>
          </p:nvPr>
        </p:nvSpPr>
        <p:spPr>
          <a:xfrm>
            <a:off x="406400" y="3733800"/>
            <a:ext cx="8699500" cy="2336800"/>
          </a:xfrm>
        </p:spPr>
        <p:txBody>
          <a:bodyPr>
            <a:noAutofit/>
          </a:bodyPr>
          <a:lstStyle/>
          <a:p>
            <a:pPr marL="0" indent="0" eaLnBrk="1" hangingPunct="1">
              <a:buNone/>
              <a:defRPr/>
            </a:pPr>
            <a:r>
              <a:rPr lang="en-US" dirty="0" smtClean="0">
                <a:solidFill>
                  <a:srgbClr val="800000"/>
                </a:solidFill>
              </a:rPr>
              <a:t>Approach</a:t>
            </a:r>
            <a:r>
              <a:rPr lang="en-US" sz="2400" dirty="0" smtClean="0">
                <a:solidFill>
                  <a:srgbClr val="800000"/>
                </a:solidFill>
              </a:rPr>
              <a:t>: </a:t>
            </a:r>
            <a:r>
              <a:rPr lang="en-US" sz="2400" b="0" dirty="0" smtClean="0"/>
              <a:t>“Rethink” algorithms to optimize for data movement</a:t>
            </a:r>
          </a:p>
          <a:p>
            <a:pPr eaLnBrk="1" hangingPunct="1">
              <a:defRPr/>
            </a:pPr>
            <a:r>
              <a:rPr lang="en-US" sz="2400" b="0" dirty="0" smtClean="0"/>
              <a:t>New class of communication-optimal algorithms</a:t>
            </a:r>
          </a:p>
          <a:p>
            <a:pPr eaLnBrk="1" hangingPunct="1">
              <a:spcBef>
                <a:spcPts val="0"/>
              </a:spcBef>
              <a:defRPr/>
            </a:pPr>
            <a:r>
              <a:rPr lang="en-US" sz="2400" b="0" dirty="0" smtClean="0"/>
              <a:t>Most codes are not bandwidth limited, but many should be</a:t>
            </a:r>
          </a:p>
          <a:p>
            <a:pPr marL="0" indent="0" eaLnBrk="1" hangingPunct="1">
              <a:buNone/>
              <a:defRPr/>
            </a:pPr>
            <a:r>
              <a:rPr lang="en-US" sz="2400" dirty="0" smtClean="0">
                <a:solidFill>
                  <a:srgbClr val="800000"/>
                </a:solidFill>
              </a:rPr>
              <a:t>Challenges: </a:t>
            </a:r>
            <a:r>
              <a:rPr lang="en-US" sz="2400" b="0" dirty="0" smtClean="0"/>
              <a:t>How general are these algorithms?</a:t>
            </a:r>
          </a:p>
          <a:p>
            <a:pPr eaLnBrk="1" hangingPunct="1">
              <a:defRPr/>
            </a:pPr>
            <a:r>
              <a:rPr lang="en-US" sz="2400" b="0" dirty="0" smtClean="0"/>
              <a:t>Can they be automated and for what types of loops?</a:t>
            </a:r>
          </a:p>
          <a:p>
            <a:pPr eaLnBrk="1" hangingPunct="1">
              <a:spcBef>
                <a:spcPts val="0"/>
              </a:spcBef>
              <a:defRPr/>
            </a:pPr>
            <a:r>
              <a:rPr lang="en-US" sz="2400" b="0" dirty="0" smtClean="0"/>
              <a:t>How much benefit is there in practice?</a:t>
            </a:r>
          </a:p>
          <a:p>
            <a:pPr eaLnBrk="1" hangingPunct="1">
              <a:defRPr/>
            </a:pPr>
            <a:endParaRPr lang="en-US" sz="1600" b="0" dirty="0" smtClean="0"/>
          </a:p>
          <a:p>
            <a:pPr lvl="1" eaLnBrk="1" hangingPunct="1">
              <a:defRPr/>
            </a:pPr>
            <a:endParaRPr lang="en-US" sz="2000" b="0" dirty="0"/>
          </a:p>
        </p:txBody>
      </p:sp>
      <p:sp>
        <p:nvSpPr>
          <p:cNvPr id="39940" name="Slide Number Placeholder 3"/>
          <p:cNvSpPr>
            <a:spLocks noGrp="1"/>
          </p:cNvSpPr>
          <p:nvPr>
            <p:ph type="sldNum" sz="quarter" idx="4294967295"/>
          </p:nvPr>
        </p:nvSpPr>
        <p:spPr>
          <a:xfrm>
            <a:off x="3505200" y="6477000"/>
            <a:ext cx="2133600" cy="304800"/>
          </a:xfrm>
          <a:prstGeom prst="rect">
            <a:avLst/>
          </a:prstGeom>
          <a:noFill/>
        </p:spPr>
        <p:txBody>
          <a:bodyPr/>
          <a:lstStyle/>
          <a:p>
            <a:fld id="{5162625A-C6C9-A94A-90C5-B78407778A50}" type="slidenum">
              <a:rPr lang="en-US" smtClean="0"/>
              <a:pPr/>
              <a:t>28</a:t>
            </a:fld>
            <a:endParaRPr lang="en-US" smtClean="0"/>
          </a:p>
        </p:txBody>
      </p:sp>
      <p:grpSp>
        <p:nvGrpSpPr>
          <p:cNvPr id="7" name="Group 6"/>
          <p:cNvGrpSpPr/>
          <p:nvPr/>
        </p:nvGrpSpPr>
        <p:grpSpPr>
          <a:xfrm>
            <a:off x="4685850" y="1041400"/>
            <a:ext cx="4271215" cy="2756696"/>
            <a:chOff x="2322330" y="2246588"/>
            <a:chExt cx="6341381" cy="4433096"/>
          </a:xfrm>
        </p:grpSpPr>
        <p:pic>
          <p:nvPicPr>
            <p:cNvPr id="8" name="Picture 7" descr="mm_ss_p2048.pd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22330" y="2246588"/>
              <a:ext cx="6341381" cy="4433096"/>
            </a:xfrm>
            <a:prstGeom prst="rect">
              <a:avLst/>
            </a:prstGeom>
          </p:spPr>
        </p:pic>
        <p:sp>
          <p:nvSpPr>
            <p:cNvPr id="9" name="TextBox 8"/>
            <p:cNvSpPr txBox="1"/>
            <p:nvPr/>
          </p:nvSpPr>
          <p:spPr>
            <a:xfrm>
              <a:off x="3295883" y="2917621"/>
              <a:ext cx="3326150" cy="445447"/>
            </a:xfrm>
            <a:prstGeom prst="rect">
              <a:avLst/>
            </a:prstGeom>
            <a:noFill/>
          </p:spPr>
          <p:txBody>
            <a:bodyPr wrap="square" rtlCol="0">
              <a:spAutoFit/>
            </a:bodyPr>
            <a:lstStyle/>
            <a:p>
              <a:r>
                <a:rPr lang="en-US" sz="1200" i="1" dirty="0" smtClean="0"/>
                <a:t>Perfect Strong Scaling</a:t>
              </a:r>
              <a:endParaRPr lang="en-US" sz="1200" i="1" dirty="0"/>
            </a:p>
          </p:txBody>
        </p:sp>
        <p:cxnSp>
          <p:nvCxnSpPr>
            <p:cNvPr id="10" name="Straight Arrow Connector 9"/>
            <p:cNvCxnSpPr/>
            <p:nvPr/>
          </p:nvCxnSpPr>
          <p:spPr>
            <a:xfrm>
              <a:off x="4849624" y="3369859"/>
              <a:ext cx="608405" cy="2483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622199" y="1116735"/>
            <a:ext cx="4076801" cy="2591666"/>
            <a:chOff x="622199" y="1116734"/>
            <a:chExt cx="4407001" cy="2782939"/>
          </a:xfrm>
        </p:grpSpPr>
        <p:sp>
          <p:nvSpPr>
            <p:cNvPr id="13" name="Cube 4"/>
            <p:cNvSpPr>
              <a:spLocks noChangeArrowheads="1"/>
            </p:cNvSpPr>
            <p:nvPr/>
          </p:nvSpPr>
          <p:spPr bwMode="auto">
            <a:xfrm>
              <a:off x="971402" y="1116734"/>
              <a:ext cx="3061580" cy="2782939"/>
            </a:xfrm>
            <a:prstGeom prst="cube">
              <a:avLst>
                <a:gd name="adj" fmla="val 25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67"/>
            <p:cNvSpPr>
              <a:spLocks noChangeArrowheads="1"/>
            </p:cNvSpPr>
            <p:nvPr/>
          </p:nvSpPr>
          <p:spPr bwMode="auto">
            <a:xfrm>
              <a:off x="1683611" y="2369298"/>
              <a:ext cx="914609" cy="560950"/>
            </a:xfrm>
            <a:custGeom>
              <a:avLst/>
              <a:gdLst>
                <a:gd name="T0" fmla="*/ 387798 w 914511"/>
                <a:gd name="T1" fmla="*/ 119270 h 560953"/>
                <a:gd name="T2" fmla="*/ 493816 w 914511"/>
                <a:gd name="T3" fmla="*/ 106017 h 560953"/>
                <a:gd name="T4" fmla="*/ 560077 w 914511"/>
                <a:gd name="T5" fmla="*/ 53009 h 560953"/>
                <a:gd name="T6" fmla="*/ 652842 w 914511"/>
                <a:gd name="T7" fmla="*/ 0 h 560953"/>
                <a:gd name="T8" fmla="*/ 785364 w 914511"/>
                <a:gd name="T9" fmla="*/ 13252 h 560953"/>
                <a:gd name="T10" fmla="*/ 891381 w 914511"/>
                <a:gd name="T11" fmla="*/ 79513 h 560953"/>
                <a:gd name="T12" fmla="*/ 904633 w 914511"/>
                <a:gd name="T13" fmla="*/ 119270 h 560953"/>
                <a:gd name="T14" fmla="*/ 745607 w 914511"/>
                <a:gd name="T15" fmla="*/ 159026 h 560953"/>
                <a:gd name="T16" fmla="*/ 705851 w 914511"/>
                <a:gd name="T17" fmla="*/ 238539 h 560953"/>
                <a:gd name="T18" fmla="*/ 679346 w 914511"/>
                <a:gd name="T19" fmla="*/ 278296 h 560953"/>
                <a:gd name="T20" fmla="*/ 666094 w 914511"/>
                <a:gd name="T21" fmla="*/ 543339 h 560953"/>
                <a:gd name="T22" fmla="*/ 613085 w 914511"/>
                <a:gd name="T23" fmla="*/ 530087 h 560953"/>
                <a:gd name="T24" fmla="*/ 573329 w 914511"/>
                <a:gd name="T25" fmla="*/ 516835 h 560953"/>
                <a:gd name="T26" fmla="*/ 507068 w 914511"/>
                <a:gd name="T27" fmla="*/ 463826 h 560953"/>
                <a:gd name="T28" fmla="*/ 454059 w 914511"/>
                <a:gd name="T29" fmla="*/ 477078 h 560953"/>
                <a:gd name="T30" fmla="*/ 427555 w 914511"/>
                <a:gd name="T31" fmla="*/ 503583 h 560953"/>
                <a:gd name="T32" fmla="*/ 321537 w 914511"/>
                <a:gd name="T33" fmla="*/ 490331 h 560953"/>
                <a:gd name="T34" fmla="*/ 268529 w 914511"/>
                <a:gd name="T35" fmla="*/ 463826 h 560953"/>
                <a:gd name="T36" fmla="*/ 202268 w 914511"/>
                <a:gd name="T37" fmla="*/ 437322 h 560953"/>
                <a:gd name="T38" fmla="*/ 109503 w 914511"/>
                <a:gd name="T39" fmla="*/ 357809 h 560953"/>
                <a:gd name="T40" fmla="*/ 69746 w 914511"/>
                <a:gd name="T41" fmla="*/ 331304 h 560953"/>
                <a:gd name="T42" fmla="*/ 29990 w 914511"/>
                <a:gd name="T43" fmla="*/ 212035 h 560953"/>
                <a:gd name="T44" fmla="*/ 56494 w 914511"/>
                <a:gd name="T45" fmla="*/ 172278 h 560953"/>
                <a:gd name="T46" fmla="*/ 136007 w 914511"/>
                <a:gd name="T47" fmla="*/ 185531 h 560953"/>
                <a:gd name="T48" fmla="*/ 189016 w 914511"/>
                <a:gd name="T49" fmla="*/ 198783 h 560953"/>
                <a:gd name="T50" fmla="*/ 268529 w 914511"/>
                <a:gd name="T51" fmla="*/ 278296 h 560953"/>
                <a:gd name="T52" fmla="*/ 348042 w 914511"/>
                <a:gd name="T53" fmla="*/ 331304 h 560953"/>
                <a:gd name="T54" fmla="*/ 387798 w 914511"/>
                <a:gd name="T55" fmla="*/ 357809 h 560953"/>
                <a:gd name="T56" fmla="*/ 414303 w 914511"/>
                <a:gd name="T57" fmla="*/ 331304 h 560953"/>
                <a:gd name="T58" fmla="*/ 374546 w 914511"/>
                <a:gd name="T59" fmla="*/ 238539 h 560953"/>
                <a:gd name="T60" fmla="*/ 308285 w 914511"/>
                <a:gd name="T61" fmla="*/ 172278 h 560953"/>
                <a:gd name="T62" fmla="*/ 268529 w 914511"/>
                <a:gd name="T63" fmla="*/ 92765 h 560953"/>
                <a:gd name="T64" fmla="*/ 255277 w 914511"/>
                <a:gd name="T65" fmla="*/ 53009 h 560953"/>
                <a:gd name="T66" fmla="*/ 321537 w 914511"/>
                <a:gd name="T67" fmla="*/ 66261 h 560953"/>
                <a:gd name="T68" fmla="*/ 361294 w 914511"/>
                <a:gd name="T69" fmla="*/ 79513 h 560953"/>
                <a:gd name="T70" fmla="*/ 387798 w 914511"/>
                <a:gd name="T71" fmla="*/ 119270 h 5609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4511"/>
                <a:gd name="T109" fmla="*/ 0 h 560953"/>
                <a:gd name="T110" fmla="*/ 914511 w 914511"/>
                <a:gd name="T111" fmla="*/ 560953 h 5609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4511" h="560953">
                  <a:moveTo>
                    <a:pt x="387798" y="119270"/>
                  </a:moveTo>
                  <a:cubicBezTo>
                    <a:pt x="423137" y="114852"/>
                    <a:pt x="459457" y="115388"/>
                    <a:pt x="493816" y="106017"/>
                  </a:cubicBezTo>
                  <a:cubicBezTo>
                    <a:pt x="523036" y="98048"/>
                    <a:pt x="538731" y="70798"/>
                    <a:pt x="560077" y="53009"/>
                  </a:cubicBezTo>
                  <a:cubicBezTo>
                    <a:pt x="613565" y="8435"/>
                    <a:pt x="598896" y="17982"/>
                    <a:pt x="652842" y="0"/>
                  </a:cubicBezTo>
                  <a:cubicBezTo>
                    <a:pt x="697016" y="4417"/>
                    <a:pt x="742469" y="1813"/>
                    <a:pt x="785364" y="13252"/>
                  </a:cubicBezTo>
                  <a:cubicBezTo>
                    <a:pt x="798678" y="16802"/>
                    <a:pt x="871377" y="66177"/>
                    <a:pt x="891381" y="79513"/>
                  </a:cubicBezTo>
                  <a:cubicBezTo>
                    <a:pt x="895798" y="92765"/>
                    <a:pt x="914511" y="109392"/>
                    <a:pt x="904633" y="119270"/>
                  </a:cubicBezTo>
                  <a:cubicBezTo>
                    <a:pt x="883633" y="140270"/>
                    <a:pt x="771886" y="154646"/>
                    <a:pt x="745607" y="159026"/>
                  </a:cubicBezTo>
                  <a:cubicBezTo>
                    <a:pt x="669643" y="272975"/>
                    <a:pt x="760722" y="128798"/>
                    <a:pt x="705851" y="238539"/>
                  </a:cubicBezTo>
                  <a:cubicBezTo>
                    <a:pt x="698728" y="252785"/>
                    <a:pt x="688181" y="265044"/>
                    <a:pt x="679346" y="278296"/>
                  </a:cubicBezTo>
                  <a:cubicBezTo>
                    <a:pt x="674929" y="366644"/>
                    <a:pt x="688606" y="457794"/>
                    <a:pt x="666094" y="543339"/>
                  </a:cubicBezTo>
                  <a:cubicBezTo>
                    <a:pt x="661459" y="560953"/>
                    <a:pt x="630598" y="535091"/>
                    <a:pt x="613085" y="530087"/>
                  </a:cubicBezTo>
                  <a:cubicBezTo>
                    <a:pt x="599654" y="526250"/>
                    <a:pt x="585823" y="523082"/>
                    <a:pt x="573329" y="516835"/>
                  </a:cubicBezTo>
                  <a:cubicBezTo>
                    <a:pt x="539891" y="500116"/>
                    <a:pt x="531722" y="488480"/>
                    <a:pt x="507068" y="463826"/>
                  </a:cubicBezTo>
                  <a:cubicBezTo>
                    <a:pt x="489398" y="468243"/>
                    <a:pt x="470350" y="468933"/>
                    <a:pt x="454059" y="477078"/>
                  </a:cubicBezTo>
                  <a:cubicBezTo>
                    <a:pt x="442884" y="482666"/>
                    <a:pt x="439987" y="502340"/>
                    <a:pt x="427555" y="503583"/>
                  </a:cubicBezTo>
                  <a:cubicBezTo>
                    <a:pt x="392117" y="507127"/>
                    <a:pt x="356876" y="494748"/>
                    <a:pt x="321537" y="490331"/>
                  </a:cubicBezTo>
                  <a:cubicBezTo>
                    <a:pt x="303868" y="481496"/>
                    <a:pt x="286581" y="471849"/>
                    <a:pt x="268529" y="463826"/>
                  </a:cubicBezTo>
                  <a:cubicBezTo>
                    <a:pt x="246791" y="454165"/>
                    <a:pt x="223545" y="447960"/>
                    <a:pt x="202268" y="437322"/>
                  </a:cubicBezTo>
                  <a:cubicBezTo>
                    <a:pt x="153591" y="412983"/>
                    <a:pt x="155149" y="396934"/>
                    <a:pt x="109503" y="357809"/>
                  </a:cubicBezTo>
                  <a:cubicBezTo>
                    <a:pt x="97410" y="347444"/>
                    <a:pt x="82998" y="340139"/>
                    <a:pt x="69746" y="331304"/>
                  </a:cubicBezTo>
                  <a:cubicBezTo>
                    <a:pt x="24184" y="262961"/>
                    <a:pt x="0" y="272015"/>
                    <a:pt x="29990" y="212035"/>
                  </a:cubicBezTo>
                  <a:cubicBezTo>
                    <a:pt x="37113" y="197789"/>
                    <a:pt x="47659" y="185530"/>
                    <a:pt x="56494" y="172278"/>
                  </a:cubicBezTo>
                  <a:cubicBezTo>
                    <a:pt x="82998" y="176696"/>
                    <a:pt x="109659" y="180261"/>
                    <a:pt x="136007" y="185531"/>
                  </a:cubicBezTo>
                  <a:cubicBezTo>
                    <a:pt x="153867" y="189103"/>
                    <a:pt x="174095" y="188338"/>
                    <a:pt x="189016" y="198783"/>
                  </a:cubicBezTo>
                  <a:cubicBezTo>
                    <a:pt x="219723" y="220278"/>
                    <a:pt x="237341" y="257504"/>
                    <a:pt x="268529" y="278296"/>
                  </a:cubicBezTo>
                  <a:lnTo>
                    <a:pt x="348042" y="331304"/>
                  </a:lnTo>
                  <a:lnTo>
                    <a:pt x="387798" y="357809"/>
                  </a:lnTo>
                  <a:cubicBezTo>
                    <a:pt x="396633" y="348974"/>
                    <a:pt x="412249" y="343629"/>
                    <a:pt x="414303" y="331304"/>
                  </a:cubicBezTo>
                  <a:cubicBezTo>
                    <a:pt x="419056" y="302786"/>
                    <a:pt x="392030" y="258521"/>
                    <a:pt x="374546" y="238539"/>
                  </a:cubicBezTo>
                  <a:cubicBezTo>
                    <a:pt x="353977" y="215032"/>
                    <a:pt x="308285" y="172278"/>
                    <a:pt x="308285" y="172278"/>
                  </a:cubicBezTo>
                  <a:cubicBezTo>
                    <a:pt x="274976" y="72351"/>
                    <a:pt x="319908" y="195523"/>
                    <a:pt x="268529" y="92765"/>
                  </a:cubicBezTo>
                  <a:cubicBezTo>
                    <a:pt x="262282" y="80271"/>
                    <a:pt x="242783" y="59256"/>
                    <a:pt x="255277" y="53009"/>
                  </a:cubicBezTo>
                  <a:cubicBezTo>
                    <a:pt x="275423" y="42936"/>
                    <a:pt x="299685" y="60798"/>
                    <a:pt x="321537" y="66261"/>
                  </a:cubicBezTo>
                  <a:cubicBezTo>
                    <a:pt x="335089" y="69649"/>
                    <a:pt x="348042" y="75096"/>
                    <a:pt x="361294" y="79513"/>
                  </a:cubicBezTo>
                  <a:lnTo>
                    <a:pt x="387798" y="11927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69"/>
            <p:cNvSpPr>
              <a:spLocks noChangeArrowheads="1"/>
            </p:cNvSpPr>
            <p:nvPr/>
          </p:nvSpPr>
          <p:spPr bwMode="auto">
            <a:xfrm>
              <a:off x="3452923" y="2351462"/>
              <a:ext cx="396754" cy="578786"/>
            </a:xfrm>
            <a:custGeom>
              <a:avLst/>
              <a:gdLst>
                <a:gd name="T0" fmla="*/ 5227308 w 280541"/>
                <a:gd name="T1" fmla="*/ 3089506 h 374383"/>
                <a:gd name="T2" fmla="*/ 6074585 w 280541"/>
                <a:gd name="T3" fmla="*/ 12970631 h 374383"/>
                <a:gd name="T4" fmla="*/ 6074585 w 280541"/>
                <a:gd name="T5" fmla="*/ 27792324 h 374383"/>
                <a:gd name="T6" fmla="*/ 2685365 w 280541"/>
                <a:gd name="T7" fmla="*/ 42614045 h 374383"/>
                <a:gd name="T8" fmla="*/ 990812 w 280541"/>
                <a:gd name="T9" fmla="*/ 57435668 h 374383"/>
                <a:gd name="T10" fmla="*/ 2685365 w 280541"/>
                <a:gd name="T11" fmla="*/ 64846439 h 374383"/>
                <a:gd name="T12" fmla="*/ 6074585 w 280541"/>
                <a:gd name="T13" fmla="*/ 67316834 h 374383"/>
                <a:gd name="T14" fmla="*/ 12005661 w 280541"/>
                <a:gd name="T15" fmla="*/ 69787058 h 374383"/>
                <a:gd name="T16" fmla="*/ 17936764 w 280541"/>
                <a:gd name="T17" fmla="*/ 62376036 h 374383"/>
                <a:gd name="T18" fmla="*/ 16242107 w 280541"/>
                <a:gd name="T19" fmla="*/ 57435668 h 374383"/>
                <a:gd name="T20" fmla="*/ 13700314 w 280541"/>
                <a:gd name="T21" fmla="*/ 42614045 h 374383"/>
                <a:gd name="T22" fmla="*/ 16242107 w 280541"/>
                <a:gd name="T23" fmla="*/ 27792324 h 374383"/>
                <a:gd name="T24" fmla="*/ 17936764 w 280541"/>
                <a:gd name="T25" fmla="*/ 10500432 h 374383"/>
                <a:gd name="T26" fmla="*/ 13700314 w 280541"/>
                <a:gd name="T27" fmla="*/ 619250 h 374383"/>
                <a:gd name="T28" fmla="*/ 5227308 w 280541"/>
                <a:gd name="T29" fmla="*/ 3089506 h 3743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0541"/>
                <a:gd name="T46" fmla="*/ 0 h 374383"/>
                <a:gd name="T47" fmla="*/ 280541 w 280541"/>
                <a:gd name="T48" fmla="*/ 374383 h 3743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0541" h="374383">
                  <a:moveTo>
                    <a:pt x="81758" y="16574"/>
                  </a:moveTo>
                  <a:cubicBezTo>
                    <a:pt x="61880" y="27618"/>
                    <a:pt x="90006" y="52070"/>
                    <a:pt x="95010" y="69583"/>
                  </a:cubicBezTo>
                  <a:cubicBezTo>
                    <a:pt x="107012" y="111589"/>
                    <a:pt x="118347" y="107089"/>
                    <a:pt x="95010" y="149096"/>
                  </a:cubicBezTo>
                  <a:cubicBezTo>
                    <a:pt x="79540" y="176942"/>
                    <a:pt x="42001" y="228609"/>
                    <a:pt x="42001" y="228609"/>
                  </a:cubicBezTo>
                  <a:cubicBezTo>
                    <a:pt x="33166" y="255113"/>
                    <a:pt x="0" y="284876"/>
                    <a:pt x="15497" y="308122"/>
                  </a:cubicBezTo>
                  <a:cubicBezTo>
                    <a:pt x="24332" y="321374"/>
                    <a:pt x="28749" y="339043"/>
                    <a:pt x="42001" y="347878"/>
                  </a:cubicBezTo>
                  <a:cubicBezTo>
                    <a:pt x="57156" y="357981"/>
                    <a:pt x="77090" y="357873"/>
                    <a:pt x="95010" y="361131"/>
                  </a:cubicBezTo>
                  <a:cubicBezTo>
                    <a:pt x="125742" y="366719"/>
                    <a:pt x="156853" y="369966"/>
                    <a:pt x="187775" y="374383"/>
                  </a:cubicBezTo>
                  <a:cubicBezTo>
                    <a:pt x="189794" y="373979"/>
                    <a:pt x="280541" y="368572"/>
                    <a:pt x="280541" y="334626"/>
                  </a:cubicBezTo>
                  <a:cubicBezTo>
                    <a:pt x="280541" y="322132"/>
                    <a:pt x="261841" y="317878"/>
                    <a:pt x="254036" y="308122"/>
                  </a:cubicBezTo>
                  <a:cubicBezTo>
                    <a:pt x="224678" y="271424"/>
                    <a:pt x="228276" y="270598"/>
                    <a:pt x="214280" y="228609"/>
                  </a:cubicBezTo>
                  <a:cubicBezTo>
                    <a:pt x="247590" y="128678"/>
                    <a:pt x="202657" y="251855"/>
                    <a:pt x="254036" y="149096"/>
                  </a:cubicBezTo>
                  <a:cubicBezTo>
                    <a:pt x="263540" y="130088"/>
                    <a:pt x="276296" y="73309"/>
                    <a:pt x="280541" y="56331"/>
                  </a:cubicBezTo>
                  <a:cubicBezTo>
                    <a:pt x="267811" y="43601"/>
                    <a:pt x="232517" y="4842"/>
                    <a:pt x="214280" y="3322"/>
                  </a:cubicBezTo>
                  <a:cubicBezTo>
                    <a:pt x="174417" y="0"/>
                    <a:pt x="101636" y="5531"/>
                    <a:pt x="81758" y="16574"/>
                  </a:cubicBezTo>
                  <a:close/>
                </a:path>
              </a:pathLst>
            </a:custGeom>
            <a:noFill/>
            <a:ln w="12700">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70"/>
            <p:cNvSpPr>
              <a:spLocks noChangeArrowheads="1"/>
            </p:cNvSpPr>
            <p:nvPr/>
          </p:nvSpPr>
          <p:spPr bwMode="auto">
            <a:xfrm>
              <a:off x="1740111" y="1318134"/>
              <a:ext cx="860554" cy="290821"/>
            </a:xfrm>
            <a:custGeom>
              <a:avLst/>
              <a:gdLst>
                <a:gd name="T0" fmla="*/ 603005 w 764443"/>
                <a:gd name="T1" fmla="*/ 23747 h 290823"/>
                <a:gd name="T2" fmla="*/ 274090 w 764443"/>
                <a:gd name="T3" fmla="*/ 76755 h 290823"/>
                <a:gd name="T4" fmla="*/ 164454 w 764443"/>
                <a:gd name="T5" fmla="*/ 103260 h 290823"/>
                <a:gd name="T6" fmla="*/ 0 w 764443"/>
                <a:gd name="T7" fmla="*/ 116512 h 290823"/>
                <a:gd name="T8" fmla="*/ 109635 w 764443"/>
                <a:gd name="T9" fmla="*/ 196025 h 290823"/>
                <a:gd name="T10" fmla="*/ 164454 w 764443"/>
                <a:gd name="T11" fmla="*/ 249033 h 290823"/>
                <a:gd name="T12" fmla="*/ 328909 w 764443"/>
                <a:gd name="T13" fmla="*/ 262286 h 290823"/>
                <a:gd name="T14" fmla="*/ 548187 w 764443"/>
                <a:gd name="T15" fmla="*/ 288790 h 290823"/>
                <a:gd name="T16" fmla="*/ 1206003 w 764443"/>
                <a:gd name="T17" fmla="*/ 275538 h 290823"/>
                <a:gd name="T18" fmla="*/ 1096367 w 764443"/>
                <a:gd name="T19" fmla="*/ 249033 h 290823"/>
                <a:gd name="T20" fmla="*/ 1260823 w 764443"/>
                <a:gd name="T21" fmla="*/ 222529 h 290823"/>
                <a:gd name="T22" fmla="*/ 2247551 w 764443"/>
                <a:gd name="T23" fmla="*/ 235781 h 290823"/>
                <a:gd name="T24" fmla="*/ 3069831 w 764443"/>
                <a:gd name="T25" fmla="*/ 249033 h 290823"/>
                <a:gd name="T26" fmla="*/ 2850556 w 764443"/>
                <a:gd name="T27" fmla="*/ 129764 h 290823"/>
                <a:gd name="T28" fmla="*/ 2686098 w 764443"/>
                <a:gd name="T29" fmla="*/ 116512 h 290823"/>
                <a:gd name="T30" fmla="*/ 2521641 w 764443"/>
                <a:gd name="T31" fmla="*/ 90007 h 290823"/>
                <a:gd name="T32" fmla="*/ 2357187 w 764443"/>
                <a:gd name="T33" fmla="*/ 76755 h 290823"/>
                <a:gd name="T34" fmla="*/ 1809003 w 764443"/>
                <a:gd name="T35" fmla="*/ 50251 h 290823"/>
                <a:gd name="T36" fmla="*/ 603005 w 764443"/>
                <a:gd name="T37" fmla="*/ 23747 h 2908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4443"/>
                <a:gd name="T58" fmla="*/ 0 h 290823"/>
                <a:gd name="T59" fmla="*/ 764443 w 764443"/>
                <a:gd name="T60" fmla="*/ 290823 h 2908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4443" h="290823">
                  <a:moveTo>
                    <a:pt x="145774" y="23747"/>
                  </a:moveTo>
                  <a:cubicBezTo>
                    <a:pt x="83931" y="28164"/>
                    <a:pt x="88785" y="54231"/>
                    <a:pt x="66261" y="76755"/>
                  </a:cubicBezTo>
                  <a:cubicBezTo>
                    <a:pt x="57426" y="85590"/>
                    <a:pt x="50470" y="96832"/>
                    <a:pt x="39756" y="103260"/>
                  </a:cubicBezTo>
                  <a:cubicBezTo>
                    <a:pt x="27778" y="110447"/>
                    <a:pt x="13252" y="112095"/>
                    <a:pt x="0" y="116512"/>
                  </a:cubicBezTo>
                  <a:cubicBezTo>
                    <a:pt x="8835" y="143016"/>
                    <a:pt x="19728" y="168921"/>
                    <a:pt x="26504" y="196025"/>
                  </a:cubicBezTo>
                  <a:cubicBezTo>
                    <a:pt x="30921" y="213694"/>
                    <a:pt x="28378" y="234811"/>
                    <a:pt x="39756" y="249033"/>
                  </a:cubicBezTo>
                  <a:cubicBezTo>
                    <a:pt x="48483" y="259941"/>
                    <a:pt x="66673" y="256783"/>
                    <a:pt x="79513" y="262286"/>
                  </a:cubicBezTo>
                  <a:cubicBezTo>
                    <a:pt x="97671" y="270068"/>
                    <a:pt x="114852" y="279955"/>
                    <a:pt x="132522" y="288790"/>
                  </a:cubicBezTo>
                  <a:cubicBezTo>
                    <a:pt x="185531" y="284373"/>
                    <a:pt x="240599" y="290823"/>
                    <a:pt x="291548" y="275538"/>
                  </a:cubicBezTo>
                  <a:cubicBezTo>
                    <a:pt x="303516" y="271948"/>
                    <a:pt x="262013" y="261155"/>
                    <a:pt x="265043" y="249033"/>
                  </a:cubicBezTo>
                  <a:cubicBezTo>
                    <a:pt x="268906" y="233581"/>
                    <a:pt x="291548" y="231364"/>
                    <a:pt x="304800" y="222529"/>
                  </a:cubicBezTo>
                  <a:cubicBezTo>
                    <a:pt x="384313" y="226946"/>
                    <a:pt x="464318" y="225903"/>
                    <a:pt x="543339" y="235781"/>
                  </a:cubicBezTo>
                  <a:cubicBezTo>
                    <a:pt x="764443" y="263419"/>
                    <a:pt x="446691" y="281861"/>
                    <a:pt x="742122" y="249033"/>
                  </a:cubicBezTo>
                  <a:cubicBezTo>
                    <a:pt x="731053" y="182625"/>
                    <a:pt x="744196" y="166486"/>
                    <a:pt x="689113" y="129764"/>
                  </a:cubicBezTo>
                  <a:cubicBezTo>
                    <a:pt x="677490" y="122015"/>
                    <a:pt x="662608" y="120929"/>
                    <a:pt x="649356" y="116512"/>
                  </a:cubicBezTo>
                  <a:cubicBezTo>
                    <a:pt x="636104" y="107677"/>
                    <a:pt x="623846" y="97130"/>
                    <a:pt x="609600" y="90007"/>
                  </a:cubicBezTo>
                  <a:cubicBezTo>
                    <a:pt x="597106" y="83760"/>
                    <a:pt x="583454" y="79896"/>
                    <a:pt x="569843" y="76755"/>
                  </a:cubicBezTo>
                  <a:cubicBezTo>
                    <a:pt x="525948" y="66626"/>
                    <a:pt x="480059" y="64496"/>
                    <a:pt x="437322" y="50251"/>
                  </a:cubicBezTo>
                  <a:cubicBezTo>
                    <a:pt x="286567" y="0"/>
                    <a:pt x="207618" y="19330"/>
                    <a:pt x="145774" y="23747"/>
                  </a:cubicBezTo>
                  <a:close/>
                </a:path>
              </a:pathLst>
            </a:custGeom>
            <a:noFill/>
            <a:ln w="12700">
              <a:solidFill>
                <a:srgbClr val="008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8000"/>
                </a:solidFill>
              </a:endParaRPr>
            </a:p>
          </p:txBody>
        </p:sp>
        <p:cxnSp>
          <p:nvCxnSpPr>
            <p:cNvPr id="17" name="Straight Connector 72"/>
            <p:cNvCxnSpPr>
              <a:cxnSpLocks noChangeShapeType="1"/>
            </p:cNvCxnSpPr>
            <p:nvPr/>
          </p:nvCxnSpPr>
          <p:spPr bwMode="auto">
            <a:xfrm rot="5400000">
              <a:off x="1298486" y="2653059"/>
              <a:ext cx="447263" cy="322985"/>
            </a:xfrm>
            <a:prstGeom prst="line">
              <a:avLst/>
            </a:prstGeom>
            <a:noFill/>
            <a:ln w="127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8" name="Straight Connector 74"/>
            <p:cNvCxnSpPr>
              <a:cxnSpLocks noChangeShapeType="1"/>
            </p:cNvCxnSpPr>
            <p:nvPr/>
          </p:nvCxnSpPr>
          <p:spPr bwMode="auto">
            <a:xfrm rot="5400000">
              <a:off x="1967750" y="2991611"/>
              <a:ext cx="447263" cy="322985"/>
            </a:xfrm>
            <a:prstGeom prst="line">
              <a:avLst/>
            </a:prstGeom>
            <a:noFill/>
            <a:ln w="127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9" name="Straight Connector 75"/>
            <p:cNvCxnSpPr>
              <a:cxnSpLocks noChangeShapeType="1"/>
            </p:cNvCxnSpPr>
            <p:nvPr/>
          </p:nvCxnSpPr>
          <p:spPr bwMode="auto">
            <a:xfrm rot="5400000">
              <a:off x="1556906" y="2473114"/>
              <a:ext cx="447263" cy="322985"/>
            </a:xfrm>
            <a:prstGeom prst="line">
              <a:avLst/>
            </a:prstGeom>
            <a:noFill/>
            <a:ln w="127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20" name="Freeform 77"/>
            <p:cNvSpPr>
              <a:spLocks noChangeArrowheads="1"/>
            </p:cNvSpPr>
            <p:nvPr/>
          </p:nvSpPr>
          <p:spPr bwMode="auto">
            <a:xfrm>
              <a:off x="1328984" y="2867494"/>
              <a:ext cx="727867" cy="542420"/>
            </a:xfrm>
            <a:custGeom>
              <a:avLst/>
              <a:gdLst>
                <a:gd name="T0" fmla="*/ 696833 w 727789"/>
                <a:gd name="T1" fmla="*/ 514350 h 542423"/>
                <a:gd name="T2" fmla="*/ 511096 w 727789"/>
                <a:gd name="T3" fmla="*/ 514350 h 542423"/>
                <a:gd name="T4" fmla="*/ 496808 w 727789"/>
                <a:gd name="T5" fmla="*/ 504825 h 542423"/>
                <a:gd name="T6" fmla="*/ 482521 w 727789"/>
                <a:gd name="T7" fmla="*/ 500063 h 542423"/>
                <a:gd name="T8" fmla="*/ 468233 w 727789"/>
                <a:gd name="T9" fmla="*/ 490538 h 542423"/>
                <a:gd name="T10" fmla="*/ 411083 w 727789"/>
                <a:gd name="T11" fmla="*/ 481013 h 542423"/>
                <a:gd name="T12" fmla="*/ 339646 w 727789"/>
                <a:gd name="T13" fmla="*/ 471488 h 542423"/>
                <a:gd name="T14" fmla="*/ 253921 w 727789"/>
                <a:gd name="T15" fmla="*/ 461963 h 542423"/>
                <a:gd name="T16" fmla="*/ 206296 w 727789"/>
                <a:gd name="T17" fmla="*/ 447675 h 542423"/>
                <a:gd name="T18" fmla="*/ 192008 w 727789"/>
                <a:gd name="T19" fmla="*/ 438150 h 542423"/>
                <a:gd name="T20" fmla="*/ 177721 w 727789"/>
                <a:gd name="T21" fmla="*/ 433388 h 542423"/>
                <a:gd name="T22" fmla="*/ 149146 w 727789"/>
                <a:gd name="T23" fmla="*/ 414338 h 542423"/>
                <a:gd name="T24" fmla="*/ 106283 w 727789"/>
                <a:gd name="T25" fmla="*/ 385763 h 542423"/>
                <a:gd name="T26" fmla="*/ 91996 w 727789"/>
                <a:gd name="T27" fmla="*/ 376238 h 542423"/>
                <a:gd name="T28" fmla="*/ 77708 w 727789"/>
                <a:gd name="T29" fmla="*/ 371475 h 542423"/>
                <a:gd name="T30" fmla="*/ 30083 w 727789"/>
                <a:gd name="T31" fmla="*/ 314325 h 542423"/>
                <a:gd name="T32" fmla="*/ 20558 w 727789"/>
                <a:gd name="T33" fmla="*/ 300038 h 542423"/>
                <a:gd name="T34" fmla="*/ 11033 w 727789"/>
                <a:gd name="T35" fmla="*/ 285750 h 542423"/>
                <a:gd name="T36" fmla="*/ 11033 w 727789"/>
                <a:gd name="T37" fmla="*/ 223838 h 542423"/>
                <a:gd name="T38" fmla="*/ 30083 w 727789"/>
                <a:gd name="T39" fmla="*/ 195263 h 542423"/>
                <a:gd name="T40" fmla="*/ 44371 w 727789"/>
                <a:gd name="T41" fmla="*/ 180975 h 542423"/>
                <a:gd name="T42" fmla="*/ 253921 w 727789"/>
                <a:gd name="T43" fmla="*/ 176213 h 542423"/>
                <a:gd name="T44" fmla="*/ 253921 w 727789"/>
                <a:gd name="T45" fmla="*/ 109538 h 542423"/>
                <a:gd name="T46" fmla="*/ 263446 w 727789"/>
                <a:gd name="T47" fmla="*/ 42863 h 542423"/>
                <a:gd name="T48" fmla="*/ 272971 w 727789"/>
                <a:gd name="T49" fmla="*/ 14288 h 542423"/>
                <a:gd name="T50" fmla="*/ 301546 w 727789"/>
                <a:gd name="T51" fmla="*/ 0 h 542423"/>
                <a:gd name="T52" fmla="*/ 334883 w 727789"/>
                <a:gd name="T53" fmla="*/ 4763 h 542423"/>
                <a:gd name="T54" fmla="*/ 396796 w 727789"/>
                <a:gd name="T55" fmla="*/ 28575 h 542423"/>
                <a:gd name="T56" fmla="*/ 434896 w 727789"/>
                <a:gd name="T57" fmla="*/ 42863 h 542423"/>
                <a:gd name="T58" fmla="*/ 468233 w 727789"/>
                <a:gd name="T59" fmla="*/ 66675 h 542423"/>
                <a:gd name="T60" fmla="*/ 482521 w 727789"/>
                <a:gd name="T61" fmla="*/ 76200 h 542423"/>
                <a:gd name="T62" fmla="*/ 501571 w 727789"/>
                <a:gd name="T63" fmla="*/ 90488 h 542423"/>
                <a:gd name="T64" fmla="*/ 530146 w 727789"/>
                <a:gd name="T65" fmla="*/ 109538 h 542423"/>
                <a:gd name="T66" fmla="*/ 568246 w 727789"/>
                <a:gd name="T67" fmla="*/ 133350 h 542423"/>
                <a:gd name="T68" fmla="*/ 596821 w 727789"/>
                <a:gd name="T69" fmla="*/ 157163 h 542423"/>
                <a:gd name="T70" fmla="*/ 625396 w 727789"/>
                <a:gd name="T71" fmla="*/ 176213 h 542423"/>
                <a:gd name="T72" fmla="*/ 630158 w 727789"/>
                <a:gd name="T73" fmla="*/ 190500 h 542423"/>
                <a:gd name="T74" fmla="*/ 649208 w 727789"/>
                <a:gd name="T75" fmla="*/ 219075 h 542423"/>
                <a:gd name="T76" fmla="*/ 663496 w 727789"/>
                <a:gd name="T77" fmla="*/ 252413 h 542423"/>
                <a:gd name="T78" fmla="*/ 668258 w 727789"/>
                <a:gd name="T79" fmla="*/ 266700 h 542423"/>
                <a:gd name="T80" fmla="*/ 682546 w 727789"/>
                <a:gd name="T81" fmla="*/ 319088 h 542423"/>
                <a:gd name="T82" fmla="*/ 692071 w 727789"/>
                <a:gd name="T83" fmla="*/ 338138 h 542423"/>
                <a:gd name="T84" fmla="*/ 696833 w 727789"/>
                <a:gd name="T85" fmla="*/ 352425 h 542423"/>
                <a:gd name="T86" fmla="*/ 706358 w 727789"/>
                <a:gd name="T87" fmla="*/ 371475 h 542423"/>
                <a:gd name="T88" fmla="*/ 711121 w 727789"/>
                <a:gd name="T89" fmla="*/ 390525 h 542423"/>
                <a:gd name="T90" fmla="*/ 715883 w 727789"/>
                <a:gd name="T91" fmla="*/ 404813 h 542423"/>
                <a:gd name="T92" fmla="*/ 711121 w 727789"/>
                <a:gd name="T93" fmla="*/ 495300 h 542423"/>
                <a:gd name="T94" fmla="*/ 696833 w 727789"/>
                <a:gd name="T95" fmla="*/ 509588 h 542423"/>
                <a:gd name="T96" fmla="*/ 696833 w 727789"/>
                <a:gd name="T97" fmla="*/ 514350 h 5424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7789"/>
                <a:gd name="T148" fmla="*/ 0 h 542423"/>
                <a:gd name="T149" fmla="*/ 727789 w 727789"/>
                <a:gd name="T150" fmla="*/ 542423 h 5424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7789" h="542423">
                  <a:moveTo>
                    <a:pt x="696833" y="514350"/>
                  </a:moveTo>
                  <a:cubicBezTo>
                    <a:pt x="665877" y="515144"/>
                    <a:pt x="666427" y="526299"/>
                    <a:pt x="511096" y="514350"/>
                  </a:cubicBezTo>
                  <a:cubicBezTo>
                    <a:pt x="505389" y="513911"/>
                    <a:pt x="501928" y="507385"/>
                    <a:pt x="496808" y="504825"/>
                  </a:cubicBezTo>
                  <a:cubicBezTo>
                    <a:pt x="492318" y="502580"/>
                    <a:pt x="487283" y="501650"/>
                    <a:pt x="482521" y="500063"/>
                  </a:cubicBezTo>
                  <a:cubicBezTo>
                    <a:pt x="477758" y="496888"/>
                    <a:pt x="473353" y="493098"/>
                    <a:pt x="468233" y="490538"/>
                  </a:cubicBezTo>
                  <a:cubicBezTo>
                    <a:pt x="451985" y="482414"/>
                    <a:pt x="425497" y="482935"/>
                    <a:pt x="411083" y="481013"/>
                  </a:cubicBezTo>
                  <a:cubicBezTo>
                    <a:pt x="345569" y="472278"/>
                    <a:pt x="425986" y="479711"/>
                    <a:pt x="339646" y="471488"/>
                  </a:cubicBezTo>
                  <a:cubicBezTo>
                    <a:pt x="261749" y="464069"/>
                    <a:pt x="306971" y="470804"/>
                    <a:pt x="253921" y="461963"/>
                  </a:cubicBezTo>
                  <a:cubicBezTo>
                    <a:pt x="219136" y="450368"/>
                    <a:pt x="235086" y="454873"/>
                    <a:pt x="206296" y="447675"/>
                  </a:cubicBezTo>
                  <a:cubicBezTo>
                    <a:pt x="201533" y="444500"/>
                    <a:pt x="197128" y="440710"/>
                    <a:pt x="192008" y="438150"/>
                  </a:cubicBezTo>
                  <a:cubicBezTo>
                    <a:pt x="187518" y="435905"/>
                    <a:pt x="182109" y="435826"/>
                    <a:pt x="177721" y="433388"/>
                  </a:cubicBezTo>
                  <a:cubicBezTo>
                    <a:pt x="167714" y="427829"/>
                    <a:pt x="158671" y="420688"/>
                    <a:pt x="149146" y="414338"/>
                  </a:cubicBezTo>
                  <a:lnTo>
                    <a:pt x="106283" y="385763"/>
                  </a:lnTo>
                  <a:cubicBezTo>
                    <a:pt x="101521" y="382588"/>
                    <a:pt x="97426" y="378048"/>
                    <a:pt x="91996" y="376238"/>
                  </a:cubicBezTo>
                  <a:lnTo>
                    <a:pt x="77708" y="371475"/>
                  </a:lnTo>
                  <a:cubicBezTo>
                    <a:pt x="41037" y="334804"/>
                    <a:pt x="56606" y="354109"/>
                    <a:pt x="30083" y="314325"/>
                  </a:cubicBezTo>
                  <a:lnTo>
                    <a:pt x="20558" y="300038"/>
                  </a:lnTo>
                  <a:lnTo>
                    <a:pt x="11033" y="285750"/>
                  </a:lnTo>
                  <a:cubicBezTo>
                    <a:pt x="3042" y="261775"/>
                    <a:pt x="0" y="259143"/>
                    <a:pt x="11033" y="223838"/>
                  </a:cubicBezTo>
                  <a:cubicBezTo>
                    <a:pt x="14447" y="212911"/>
                    <a:pt x="21988" y="203358"/>
                    <a:pt x="30083" y="195263"/>
                  </a:cubicBezTo>
                  <a:cubicBezTo>
                    <a:pt x="34846" y="190500"/>
                    <a:pt x="37660" y="181546"/>
                    <a:pt x="44371" y="180975"/>
                  </a:cubicBezTo>
                  <a:cubicBezTo>
                    <a:pt x="113987" y="175050"/>
                    <a:pt x="184071" y="177800"/>
                    <a:pt x="253921" y="176213"/>
                  </a:cubicBezTo>
                  <a:cubicBezTo>
                    <a:pt x="264773" y="132801"/>
                    <a:pt x="253921" y="185331"/>
                    <a:pt x="253921" y="109538"/>
                  </a:cubicBezTo>
                  <a:cubicBezTo>
                    <a:pt x="253921" y="97316"/>
                    <a:pt x="259048" y="58988"/>
                    <a:pt x="263446" y="42863"/>
                  </a:cubicBezTo>
                  <a:cubicBezTo>
                    <a:pt x="266088" y="33177"/>
                    <a:pt x="264617" y="19857"/>
                    <a:pt x="272971" y="14288"/>
                  </a:cubicBezTo>
                  <a:cubicBezTo>
                    <a:pt x="291435" y="1978"/>
                    <a:pt x="281828" y="6573"/>
                    <a:pt x="301546" y="0"/>
                  </a:cubicBezTo>
                  <a:cubicBezTo>
                    <a:pt x="312658" y="1588"/>
                    <a:pt x="323993" y="2040"/>
                    <a:pt x="334883" y="4763"/>
                  </a:cubicBezTo>
                  <a:cubicBezTo>
                    <a:pt x="420398" y="26142"/>
                    <a:pt x="347344" y="10030"/>
                    <a:pt x="396796" y="28575"/>
                  </a:cubicBezTo>
                  <a:cubicBezTo>
                    <a:pt x="430887" y="41360"/>
                    <a:pt x="401148" y="23578"/>
                    <a:pt x="434896" y="42863"/>
                  </a:cubicBezTo>
                  <a:cubicBezTo>
                    <a:pt x="446115" y="49274"/>
                    <a:pt x="458017" y="59378"/>
                    <a:pt x="468233" y="66675"/>
                  </a:cubicBezTo>
                  <a:cubicBezTo>
                    <a:pt x="472891" y="70002"/>
                    <a:pt x="477863" y="72873"/>
                    <a:pt x="482521" y="76200"/>
                  </a:cubicBezTo>
                  <a:cubicBezTo>
                    <a:pt x="488980" y="80814"/>
                    <a:pt x="495068" y="85936"/>
                    <a:pt x="501571" y="90488"/>
                  </a:cubicBezTo>
                  <a:cubicBezTo>
                    <a:pt x="510949" y="97053"/>
                    <a:pt x="522051" y="101443"/>
                    <a:pt x="530146" y="109538"/>
                  </a:cubicBezTo>
                  <a:cubicBezTo>
                    <a:pt x="550478" y="129870"/>
                    <a:pt x="538180" y="121324"/>
                    <a:pt x="568246" y="133350"/>
                  </a:cubicBezTo>
                  <a:cubicBezTo>
                    <a:pt x="609975" y="175082"/>
                    <a:pt x="557047" y="124018"/>
                    <a:pt x="596821" y="157163"/>
                  </a:cubicBezTo>
                  <a:cubicBezTo>
                    <a:pt x="620605" y="176982"/>
                    <a:pt x="600286" y="167842"/>
                    <a:pt x="625396" y="176213"/>
                  </a:cubicBezTo>
                  <a:cubicBezTo>
                    <a:pt x="626983" y="180975"/>
                    <a:pt x="627720" y="186112"/>
                    <a:pt x="630158" y="190500"/>
                  </a:cubicBezTo>
                  <a:cubicBezTo>
                    <a:pt x="635717" y="200507"/>
                    <a:pt x="645588" y="208215"/>
                    <a:pt x="649208" y="219075"/>
                  </a:cubicBezTo>
                  <a:cubicBezTo>
                    <a:pt x="660380" y="252588"/>
                    <a:pt x="645838" y="211209"/>
                    <a:pt x="663496" y="252413"/>
                  </a:cubicBezTo>
                  <a:cubicBezTo>
                    <a:pt x="665473" y="257027"/>
                    <a:pt x="666937" y="261857"/>
                    <a:pt x="668258" y="266700"/>
                  </a:cubicBezTo>
                  <a:cubicBezTo>
                    <a:pt x="670082" y="273387"/>
                    <a:pt x="677063" y="306296"/>
                    <a:pt x="682546" y="319088"/>
                  </a:cubicBezTo>
                  <a:cubicBezTo>
                    <a:pt x="685343" y="325613"/>
                    <a:pt x="689274" y="331612"/>
                    <a:pt x="692071" y="338138"/>
                  </a:cubicBezTo>
                  <a:cubicBezTo>
                    <a:pt x="694048" y="342752"/>
                    <a:pt x="694856" y="347811"/>
                    <a:pt x="696833" y="352425"/>
                  </a:cubicBezTo>
                  <a:cubicBezTo>
                    <a:pt x="699630" y="358951"/>
                    <a:pt x="703865" y="364828"/>
                    <a:pt x="706358" y="371475"/>
                  </a:cubicBezTo>
                  <a:cubicBezTo>
                    <a:pt x="708656" y="377604"/>
                    <a:pt x="709323" y="384231"/>
                    <a:pt x="711121" y="390525"/>
                  </a:cubicBezTo>
                  <a:cubicBezTo>
                    <a:pt x="712500" y="395352"/>
                    <a:pt x="714296" y="400050"/>
                    <a:pt x="715883" y="404813"/>
                  </a:cubicBezTo>
                  <a:cubicBezTo>
                    <a:pt x="714296" y="434975"/>
                    <a:pt x="716524" y="465583"/>
                    <a:pt x="711121" y="495300"/>
                  </a:cubicBezTo>
                  <a:cubicBezTo>
                    <a:pt x="709916" y="501927"/>
                    <a:pt x="700569" y="503984"/>
                    <a:pt x="696833" y="509588"/>
                  </a:cubicBezTo>
                  <a:cubicBezTo>
                    <a:pt x="674943" y="542423"/>
                    <a:pt x="727789" y="513556"/>
                    <a:pt x="696833" y="514350"/>
                  </a:cubicBezTo>
                  <a:close/>
                </a:path>
              </a:pathLst>
            </a:custGeom>
            <a:noFill/>
            <a:ln w="127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1" name="Straight Connector 79"/>
            <p:cNvCxnSpPr>
              <a:cxnSpLocks noChangeShapeType="1"/>
              <a:stCxn id="14" idx="4"/>
              <a:endCxn id="15" idx="0"/>
            </p:cNvCxnSpPr>
            <p:nvPr/>
          </p:nvCxnSpPr>
          <p:spPr bwMode="auto">
            <a:xfrm flipV="1">
              <a:off x="2469058" y="2377084"/>
              <a:ext cx="1099491" cy="5466"/>
            </a:xfrm>
            <a:prstGeom prst="line">
              <a:avLst/>
            </a:prstGeom>
            <a:noFill/>
            <a:ln w="12700">
              <a:solidFill>
                <a:srgbClr val="0000FF"/>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22" name="Straight Connector 80"/>
            <p:cNvCxnSpPr>
              <a:cxnSpLocks noChangeShapeType="1"/>
              <a:endCxn id="15" idx="6"/>
            </p:cNvCxnSpPr>
            <p:nvPr/>
          </p:nvCxnSpPr>
          <p:spPr bwMode="auto">
            <a:xfrm flipV="1">
              <a:off x="2352875" y="2909761"/>
              <a:ext cx="1234416" cy="19711"/>
            </a:xfrm>
            <a:prstGeom prst="line">
              <a:avLst/>
            </a:prstGeom>
            <a:noFill/>
            <a:ln w="12700">
              <a:solidFill>
                <a:srgbClr val="0000FF"/>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23" name="Straight Connector 85"/>
            <p:cNvCxnSpPr>
              <a:cxnSpLocks noChangeShapeType="1"/>
              <a:stCxn id="14" idx="22"/>
              <a:endCxn id="16" idx="3"/>
            </p:cNvCxnSpPr>
            <p:nvPr/>
          </p:nvCxnSpPr>
          <p:spPr bwMode="auto">
            <a:xfrm flipV="1">
              <a:off x="1740111" y="1434645"/>
              <a:ext cx="1588" cy="1106930"/>
            </a:xfrm>
            <a:prstGeom prst="line">
              <a:avLst/>
            </a:prstGeom>
            <a:noFill/>
            <a:ln w="12700">
              <a:solidFill>
                <a:srgbClr val="008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24" name="Straight Connector 86"/>
            <p:cNvCxnSpPr>
              <a:cxnSpLocks noChangeShapeType="1"/>
            </p:cNvCxnSpPr>
            <p:nvPr/>
          </p:nvCxnSpPr>
          <p:spPr bwMode="auto">
            <a:xfrm rot="16200000" flipV="1">
              <a:off x="2126485" y="2012746"/>
              <a:ext cx="945913" cy="2444"/>
            </a:xfrm>
            <a:prstGeom prst="line">
              <a:avLst/>
            </a:prstGeom>
            <a:noFill/>
            <a:ln w="12700">
              <a:solidFill>
                <a:srgbClr val="008000"/>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25" name="TextBox 90"/>
            <p:cNvSpPr txBox="1">
              <a:spLocks noChangeArrowheads="1"/>
            </p:cNvSpPr>
            <p:nvPr/>
          </p:nvSpPr>
          <p:spPr bwMode="auto">
            <a:xfrm>
              <a:off x="1211243" y="3460698"/>
              <a:ext cx="992685" cy="2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ja-JP" altLang="en-US" sz="1100" dirty="0">
                  <a:solidFill>
                    <a:srgbClr val="FF0000"/>
                  </a:solidFill>
                </a:rPr>
                <a:t>“</a:t>
              </a:r>
              <a:r>
                <a:rPr lang="en-US" altLang="ja-JP" sz="1100" dirty="0">
                  <a:solidFill>
                    <a:srgbClr val="FF0000"/>
                  </a:solidFill>
                </a:rPr>
                <a:t>A shadow</a:t>
              </a:r>
              <a:r>
                <a:rPr lang="ja-JP" altLang="en-US" sz="1100" dirty="0">
                  <a:solidFill>
                    <a:srgbClr val="FF0000"/>
                  </a:solidFill>
                </a:rPr>
                <a:t>”</a:t>
              </a:r>
              <a:endParaRPr lang="en-US" sz="1100" dirty="0">
                <a:solidFill>
                  <a:srgbClr val="FF0000"/>
                </a:solidFill>
              </a:endParaRPr>
            </a:p>
          </p:txBody>
        </p:sp>
        <p:sp>
          <p:nvSpPr>
            <p:cNvPr id="26" name="TextBox 91"/>
            <p:cNvSpPr txBox="1">
              <a:spLocks noChangeArrowheads="1"/>
            </p:cNvSpPr>
            <p:nvPr/>
          </p:nvSpPr>
          <p:spPr bwMode="auto">
            <a:xfrm rot="19628565">
              <a:off x="3220612" y="2956139"/>
              <a:ext cx="992685" cy="2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ja-JP" altLang="en-US" sz="1100" dirty="0">
                  <a:solidFill>
                    <a:srgbClr val="0000FF"/>
                  </a:solidFill>
                </a:rPr>
                <a:t>“</a:t>
              </a:r>
              <a:r>
                <a:rPr lang="en-US" altLang="ja-JP" sz="1100" dirty="0">
                  <a:solidFill>
                    <a:srgbClr val="0000FF"/>
                  </a:solidFill>
                </a:rPr>
                <a:t>B shadow</a:t>
              </a:r>
              <a:r>
                <a:rPr lang="ja-JP" altLang="en-US" sz="1100" dirty="0">
                  <a:solidFill>
                    <a:srgbClr val="0000FF"/>
                  </a:solidFill>
                </a:rPr>
                <a:t>”</a:t>
              </a:r>
              <a:endParaRPr lang="en-US" sz="1100" dirty="0">
                <a:solidFill>
                  <a:srgbClr val="0000FF"/>
                </a:solidFill>
              </a:endParaRPr>
            </a:p>
          </p:txBody>
        </p:sp>
        <p:sp>
          <p:nvSpPr>
            <p:cNvPr id="27" name="TextBox 92"/>
            <p:cNvSpPr txBox="1">
              <a:spLocks noChangeArrowheads="1"/>
            </p:cNvSpPr>
            <p:nvPr/>
          </p:nvSpPr>
          <p:spPr bwMode="auto">
            <a:xfrm>
              <a:off x="1856532" y="1118807"/>
              <a:ext cx="992685" cy="2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ja-JP" altLang="en-US" sz="1100">
                  <a:solidFill>
                    <a:srgbClr val="008000"/>
                  </a:solidFill>
                </a:rPr>
                <a:t>“</a:t>
              </a:r>
              <a:r>
                <a:rPr lang="en-US" altLang="ja-JP" sz="1100">
                  <a:solidFill>
                    <a:srgbClr val="008000"/>
                  </a:solidFill>
                </a:rPr>
                <a:t>C shadow</a:t>
              </a:r>
              <a:r>
                <a:rPr lang="ja-JP" altLang="en-US" sz="1100">
                  <a:solidFill>
                    <a:srgbClr val="008000"/>
                  </a:solidFill>
                </a:rPr>
                <a:t>”</a:t>
              </a:r>
              <a:endParaRPr lang="en-US" sz="1100">
                <a:solidFill>
                  <a:srgbClr val="008000"/>
                </a:solidFill>
              </a:endParaRPr>
            </a:p>
          </p:txBody>
        </p:sp>
        <p:cxnSp>
          <p:nvCxnSpPr>
            <p:cNvPr id="28" name="Straight Arrow Connector 95"/>
            <p:cNvCxnSpPr>
              <a:cxnSpLocks noChangeShapeType="1"/>
            </p:cNvCxnSpPr>
            <p:nvPr/>
          </p:nvCxnSpPr>
          <p:spPr bwMode="auto">
            <a:xfrm rot="10800000">
              <a:off x="622199" y="3848873"/>
              <a:ext cx="321818" cy="1588"/>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9" name="Straight Arrow Connector 97"/>
            <p:cNvCxnSpPr>
              <a:cxnSpLocks noChangeShapeType="1"/>
            </p:cNvCxnSpPr>
            <p:nvPr/>
          </p:nvCxnSpPr>
          <p:spPr bwMode="auto">
            <a:xfrm flipV="1">
              <a:off x="3963571" y="3273148"/>
              <a:ext cx="202525" cy="191898"/>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0" name="TextBox 101"/>
            <p:cNvSpPr txBox="1">
              <a:spLocks noChangeArrowheads="1"/>
            </p:cNvSpPr>
            <p:nvPr/>
          </p:nvSpPr>
          <p:spPr bwMode="auto">
            <a:xfrm>
              <a:off x="3891448" y="3417875"/>
              <a:ext cx="242400"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b="0" dirty="0">
                  <a:solidFill>
                    <a:schemeClr val="tx2"/>
                  </a:solidFill>
                </a:rPr>
                <a:t>j</a:t>
              </a:r>
            </a:p>
          </p:txBody>
        </p:sp>
        <p:sp>
          <p:nvSpPr>
            <p:cNvPr id="31" name="TextBox 102"/>
            <p:cNvSpPr txBox="1">
              <a:spLocks noChangeArrowheads="1"/>
            </p:cNvSpPr>
            <p:nvPr/>
          </p:nvSpPr>
          <p:spPr bwMode="auto">
            <a:xfrm>
              <a:off x="709613" y="3446320"/>
              <a:ext cx="242400"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b="0" dirty="0" err="1">
                  <a:solidFill>
                    <a:schemeClr val="tx2"/>
                  </a:solidFill>
                </a:rPr>
                <a:t>i</a:t>
              </a:r>
              <a:endParaRPr lang="en-US" b="0" dirty="0">
                <a:solidFill>
                  <a:schemeClr val="tx2"/>
                </a:solidFill>
              </a:endParaRPr>
            </a:p>
          </p:txBody>
        </p:sp>
        <p:sp>
          <p:nvSpPr>
            <p:cNvPr id="32" name="Rectangle 31"/>
            <p:cNvSpPr/>
            <p:nvPr/>
          </p:nvSpPr>
          <p:spPr>
            <a:xfrm>
              <a:off x="990600" y="1816100"/>
              <a:ext cx="2336800" cy="2082800"/>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arallelogram 32"/>
            <p:cNvSpPr/>
            <p:nvPr/>
          </p:nvSpPr>
          <p:spPr>
            <a:xfrm>
              <a:off x="990600" y="1117600"/>
              <a:ext cx="3035300" cy="685800"/>
            </a:xfrm>
            <a:prstGeom prst="parallelogram">
              <a:avLst>
                <a:gd name="adj" fmla="val 100926"/>
              </a:avLst>
            </a:prstGeom>
            <a:solidFill>
              <a:srgbClr val="00842E">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arallelogram 33"/>
            <p:cNvSpPr/>
            <p:nvPr/>
          </p:nvSpPr>
          <p:spPr>
            <a:xfrm flipV="1">
              <a:off x="2336800" y="2184400"/>
              <a:ext cx="2692400" cy="660400"/>
            </a:xfrm>
            <a:prstGeom prst="parallelogram">
              <a:avLst>
                <a:gd name="adj" fmla="val 96573"/>
              </a:avLst>
            </a:prstGeom>
            <a:solidFill>
              <a:srgbClr val="3366FF">
                <a:alpha val="30000"/>
              </a:srgbClr>
            </a:solidFill>
            <a:ln>
              <a:noFill/>
            </a:ln>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101"/>
            <p:cNvSpPr txBox="1">
              <a:spLocks noChangeArrowheads="1"/>
            </p:cNvSpPr>
            <p:nvPr/>
          </p:nvSpPr>
          <p:spPr bwMode="auto">
            <a:xfrm>
              <a:off x="4031148" y="1843075"/>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b="0" dirty="0">
                  <a:solidFill>
                    <a:schemeClr val="tx2"/>
                  </a:solidFill>
                </a:rPr>
                <a:t>k</a:t>
              </a:r>
            </a:p>
          </p:txBody>
        </p:sp>
        <p:cxnSp>
          <p:nvCxnSpPr>
            <p:cNvPr id="36" name="Straight Arrow Connector 95"/>
            <p:cNvCxnSpPr>
              <a:cxnSpLocks noChangeShapeType="1"/>
            </p:cNvCxnSpPr>
            <p:nvPr/>
          </p:nvCxnSpPr>
          <p:spPr bwMode="auto">
            <a:xfrm flipH="1" flipV="1">
              <a:off x="4216299" y="2274074"/>
              <a:ext cx="101" cy="380226"/>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37" name="Text Box 17"/>
          <p:cNvSpPr txBox="1">
            <a:spLocks noChangeArrowheads="1"/>
          </p:cNvSpPr>
          <p:nvPr/>
        </p:nvSpPr>
        <p:spPr bwMode="auto">
          <a:xfrm>
            <a:off x="5329238" y="3162301"/>
            <a:ext cx="1871662" cy="307777"/>
          </a:xfrm>
          <a:prstGeom prst="rect">
            <a:avLst/>
          </a:prstGeom>
          <a:noFill/>
          <a:ln w="9525">
            <a:noFill/>
            <a:miter lim="800000"/>
            <a:headEnd/>
            <a:tailEnd/>
          </a:ln>
        </p:spPr>
        <p:txBody>
          <a:bodyPr wrap="square">
            <a:prstTxWarp prst="textNoShape">
              <a:avLst/>
            </a:prstTxWarp>
            <a:spAutoFit/>
          </a:bodyPr>
          <a:lstStyle/>
          <a:p>
            <a:pPr>
              <a:spcBef>
                <a:spcPct val="50000"/>
              </a:spcBef>
              <a:buFontTx/>
              <a:buNone/>
            </a:pPr>
            <a:r>
              <a:rPr lang="en-US" sz="1400" dirty="0" err="1" smtClean="0">
                <a:solidFill>
                  <a:srgbClr val="000066"/>
                </a:solidFill>
              </a:rPr>
              <a:t>Solomonik</a:t>
            </a:r>
            <a:r>
              <a:rPr lang="en-US" sz="1400" dirty="0" smtClean="0">
                <a:solidFill>
                  <a:srgbClr val="000066"/>
                </a:solidFill>
              </a:rPr>
              <a:t>, </a:t>
            </a:r>
            <a:r>
              <a:rPr lang="en-US" sz="1400" dirty="0" err="1" smtClean="0">
                <a:solidFill>
                  <a:srgbClr val="000066"/>
                </a:solidFill>
              </a:rPr>
              <a:t>Demmel</a:t>
            </a:r>
            <a:endParaRPr lang="en-US" sz="3200" dirty="0">
              <a:solidFill>
                <a:srgbClr val="000066"/>
              </a:solidFill>
              <a:latin typeface="Times" charset="0"/>
            </a:endParaRPr>
          </a:p>
        </p:txBody>
      </p:sp>
    </p:spTree>
    <p:extLst>
      <p:ext uri="{BB962C8B-B14F-4D97-AF65-F5344CB8AC3E}">
        <p14:creationId xmlns:p14="http://schemas.microsoft.com/office/powerpoint/2010/main" val="2599560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81600" y="3961014"/>
            <a:ext cx="3962400" cy="2211186"/>
          </a:xfrm>
          <a:prstGeom prst="rect">
            <a:avLst/>
          </a:prstGeom>
        </p:spPr>
      </p:pic>
      <p:sp>
        <p:nvSpPr>
          <p:cNvPr id="3" name="Content Placeholder 2"/>
          <p:cNvSpPr>
            <a:spLocks noGrp="1"/>
          </p:cNvSpPr>
          <p:nvPr>
            <p:ph idx="1"/>
          </p:nvPr>
        </p:nvSpPr>
        <p:spPr>
          <a:xfrm>
            <a:off x="228600" y="914400"/>
            <a:ext cx="8915400" cy="5259388"/>
          </a:xfrm>
        </p:spPr>
        <p:txBody>
          <a:bodyPr>
            <a:noAutofit/>
          </a:bodyPr>
          <a:lstStyle/>
          <a:p>
            <a:pPr marL="0" indent="0">
              <a:spcBef>
                <a:spcPts val="300"/>
              </a:spcBef>
              <a:buNone/>
            </a:pPr>
            <a:r>
              <a:rPr lang="en-US" sz="2200" dirty="0" smtClean="0"/>
              <a:t>Goal: </a:t>
            </a:r>
            <a:r>
              <a:rPr lang="en-US" sz="2200" dirty="0"/>
              <a:t>A</a:t>
            </a:r>
            <a:r>
              <a:rPr lang="en-US" sz="2200" dirty="0" smtClean="0"/>
              <a:t>daptive runtime for </a:t>
            </a:r>
            <a:r>
              <a:rPr lang="en-US" sz="2200" dirty="0" err="1" smtClean="0"/>
              <a:t>manycore</a:t>
            </a:r>
            <a:r>
              <a:rPr lang="en-US" sz="2200" dirty="0" smtClean="0"/>
              <a:t> systems that are hierarchical, heterogeneous and provide asymmetric performance </a:t>
            </a:r>
          </a:p>
          <a:p>
            <a:pPr>
              <a:spcBef>
                <a:spcPts val="300"/>
              </a:spcBef>
            </a:pPr>
            <a:r>
              <a:rPr lang="en-US" sz="2200" dirty="0" smtClean="0">
                <a:solidFill>
                  <a:srgbClr val="367317"/>
                </a:solidFill>
              </a:rPr>
              <a:t>Reactive and proactive control  </a:t>
            </a:r>
            <a:r>
              <a:rPr lang="en-US" sz="2200" b="0" dirty="0" smtClean="0">
                <a:solidFill>
                  <a:srgbClr val="367317"/>
                </a:solidFill>
              </a:rPr>
              <a:t>for utilization and energy efficiency</a:t>
            </a:r>
          </a:p>
          <a:p>
            <a:pPr>
              <a:spcBef>
                <a:spcPts val="300"/>
              </a:spcBef>
            </a:pPr>
            <a:r>
              <a:rPr lang="en-US" sz="2200" dirty="0" smtClean="0">
                <a:solidFill>
                  <a:srgbClr val="367317"/>
                </a:solidFill>
              </a:rPr>
              <a:t>Integrated tasking and communication: </a:t>
            </a:r>
            <a:r>
              <a:rPr lang="en-US" sz="2200" b="0" dirty="0" smtClean="0">
                <a:solidFill>
                  <a:srgbClr val="367317"/>
                </a:solidFill>
              </a:rPr>
              <a:t>for hybrid programming</a:t>
            </a:r>
          </a:p>
          <a:p>
            <a:pPr>
              <a:spcBef>
                <a:spcPts val="300"/>
              </a:spcBef>
            </a:pPr>
            <a:r>
              <a:rPr lang="en-US" sz="2200" dirty="0">
                <a:solidFill>
                  <a:srgbClr val="367317"/>
                </a:solidFill>
              </a:rPr>
              <a:t>S</a:t>
            </a:r>
            <a:r>
              <a:rPr lang="en-US" sz="2200" dirty="0" smtClean="0">
                <a:solidFill>
                  <a:srgbClr val="367317"/>
                </a:solidFill>
              </a:rPr>
              <a:t>haring </a:t>
            </a:r>
            <a:r>
              <a:rPr lang="en-US" sz="2200" dirty="0">
                <a:solidFill>
                  <a:srgbClr val="367317"/>
                </a:solidFill>
              </a:rPr>
              <a:t>of </a:t>
            </a:r>
            <a:r>
              <a:rPr lang="en-US" sz="2200" dirty="0" smtClean="0">
                <a:solidFill>
                  <a:srgbClr val="367317"/>
                </a:solidFill>
              </a:rPr>
              <a:t>hardware threads: </a:t>
            </a:r>
            <a:r>
              <a:rPr lang="en-US" sz="2200" b="0" dirty="0" smtClean="0">
                <a:solidFill>
                  <a:srgbClr val="367317"/>
                </a:solidFill>
              </a:rPr>
              <a:t> required for library interoperability</a:t>
            </a:r>
          </a:p>
          <a:p>
            <a:pPr marL="0" indent="0">
              <a:spcBef>
                <a:spcPts val="300"/>
              </a:spcBef>
              <a:buNone/>
            </a:pPr>
            <a:r>
              <a:rPr lang="en-US" sz="2200" dirty="0" smtClean="0"/>
              <a:t>Novelty: scalable control; integrated tasking with communication</a:t>
            </a:r>
          </a:p>
          <a:p>
            <a:pPr>
              <a:spcBef>
                <a:spcPts val="300"/>
              </a:spcBef>
            </a:pPr>
            <a:r>
              <a:rPr lang="en-US" sz="2200" dirty="0" smtClean="0">
                <a:solidFill>
                  <a:srgbClr val="367317"/>
                </a:solidFill>
              </a:rPr>
              <a:t>Adaptation: </a:t>
            </a:r>
            <a:r>
              <a:rPr lang="en-US" sz="2200" b="0" dirty="0" smtClean="0">
                <a:solidFill>
                  <a:srgbClr val="367317"/>
                </a:solidFill>
              </a:rPr>
              <a:t>Runtime </a:t>
            </a:r>
            <a:r>
              <a:rPr lang="en-US" sz="2200" b="0" dirty="0">
                <a:solidFill>
                  <a:srgbClr val="367317"/>
                </a:solidFill>
              </a:rPr>
              <a:t>annotated with </a:t>
            </a:r>
            <a:r>
              <a:rPr lang="en-US" sz="2200" b="0" dirty="0" smtClean="0">
                <a:solidFill>
                  <a:srgbClr val="367317"/>
                </a:solidFill>
              </a:rPr>
              <a:t>performance history/intentions </a:t>
            </a:r>
          </a:p>
          <a:p>
            <a:pPr>
              <a:spcBef>
                <a:spcPts val="300"/>
              </a:spcBef>
            </a:pPr>
            <a:r>
              <a:rPr lang="en-US" sz="2200" dirty="0" smtClean="0">
                <a:solidFill>
                  <a:srgbClr val="367317"/>
                </a:solidFill>
              </a:rPr>
              <a:t>Performance models: </a:t>
            </a:r>
            <a:r>
              <a:rPr lang="en-US" sz="2200" b="0" dirty="0" smtClean="0">
                <a:solidFill>
                  <a:srgbClr val="367317"/>
                </a:solidFill>
              </a:rPr>
              <a:t>guide runtime optimizations, specialization</a:t>
            </a:r>
          </a:p>
          <a:p>
            <a:pPr>
              <a:spcBef>
                <a:spcPts val="300"/>
              </a:spcBef>
            </a:pPr>
            <a:r>
              <a:rPr lang="en-US" sz="2200" dirty="0" smtClean="0">
                <a:solidFill>
                  <a:srgbClr val="367317"/>
                </a:solidFill>
              </a:rPr>
              <a:t>Hierarchical:</a:t>
            </a:r>
            <a:r>
              <a:rPr lang="en-US" sz="2200" b="0" dirty="0" smtClean="0">
                <a:solidFill>
                  <a:srgbClr val="367317"/>
                </a:solidFill>
              </a:rPr>
              <a:t> resource / energy</a:t>
            </a:r>
          </a:p>
          <a:p>
            <a:pPr>
              <a:spcBef>
                <a:spcPts val="300"/>
              </a:spcBef>
            </a:pPr>
            <a:r>
              <a:rPr lang="en-US" sz="2200" dirty="0" smtClean="0">
                <a:solidFill>
                  <a:srgbClr val="367317"/>
                </a:solidFill>
              </a:rPr>
              <a:t>Tunable control: </a:t>
            </a:r>
            <a:r>
              <a:rPr lang="en-US" sz="2200" b="0" dirty="0" smtClean="0">
                <a:solidFill>
                  <a:srgbClr val="367317"/>
                </a:solidFill>
              </a:rPr>
              <a:t>Locality / load balance</a:t>
            </a:r>
          </a:p>
          <a:p>
            <a:pPr marL="0" indent="0">
              <a:spcBef>
                <a:spcPts val="300"/>
              </a:spcBef>
              <a:buNone/>
            </a:pPr>
            <a:r>
              <a:rPr lang="en-US" sz="2200" dirty="0" smtClean="0"/>
              <a:t>Leverages: existing runtimes</a:t>
            </a:r>
          </a:p>
          <a:p>
            <a:pPr>
              <a:spcBef>
                <a:spcPts val="300"/>
              </a:spcBef>
            </a:pPr>
            <a:r>
              <a:rPr lang="en-US" sz="2200" dirty="0" smtClean="0">
                <a:solidFill>
                  <a:srgbClr val="367317"/>
                </a:solidFill>
              </a:rPr>
              <a:t>Lithe</a:t>
            </a:r>
            <a:r>
              <a:rPr lang="en-US" sz="2200" b="0" dirty="0" smtClean="0">
                <a:solidFill>
                  <a:srgbClr val="367317"/>
                </a:solidFill>
              </a:rPr>
              <a:t> scheduler composition; </a:t>
            </a:r>
            <a:r>
              <a:rPr lang="en-US" sz="2200" dirty="0" smtClean="0">
                <a:solidFill>
                  <a:srgbClr val="367317"/>
                </a:solidFill>
              </a:rPr>
              <a:t>Juggle</a:t>
            </a:r>
            <a:r>
              <a:rPr lang="en-US" sz="2200" b="0" dirty="0" smtClean="0">
                <a:solidFill>
                  <a:srgbClr val="367317"/>
                </a:solidFill>
              </a:rPr>
              <a:t> </a:t>
            </a:r>
          </a:p>
          <a:p>
            <a:pPr>
              <a:spcBef>
                <a:spcPts val="300"/>
              </a:spcBef>
            </a:pPr>
            <a:r>
              <a:rPr lang="en-US" sz="2200" dirty="0" smtClean="0">
                <a:solidFill>
                  <a:srgbClr val="367317"/>
                </a:solidFill>
              </a:rPr>
              <a:t>BUPC and Habanero-C </a:t>
            </a:r>
            <a:r>
              <a:rPr lang="en-US" sz="2200" b="0" dirty="0" smtClean="0">
                <a:solidFill>
                  <a:srgbClr val="367317"/>
                </a:solidFill>
              </a:rPr>
              <a:t>runtimes</a:t>
            </a:r>
          </a:p>
          <a:p>
            <a:pPr lvl="1">
              <a:spcBef>
                <a:spcPts val="300"/>
              </a:spcBef>
              <a:buNone/>
            </a:pPr>
            <a:endParaRPr lang="en-US" dirty="0" smtClean="0"/>
          </a:p>
          <a:p>
            <a:pPr>
              <a:spcBef>
                <a:spcPts val="300"/>
              </a:spcBef>
            </a:pPr>
            <a:endParaRPr lang="en-US" sz="2200" dirty="0" smtClean="0"/>
          </a:p>
          <a:p>
            <a:pPr lvl="1">
              <a:spcBef>
                <a:spcPts val="300"/>
              </a:spcBef>
            </a:pPr>
            <a:endParaRPr lang="en-US" dirty="0" smtClean="0"/>
          </a:p>
          <a:p>
            <a:pPr>
              <a:spcBef>
                <a:spcPts val="300"/>
              </a:spcBef>
            </a:pPr>
            <a:endParaRPr lang="en-US" sz="2200" dirty="0"/>
          </a:p>
        </p:txBody>
      </p:sp>
      <p:sp>
        <p:nvSpPr>
          <p:cNvPr id="2" name="Title 1"/>
          <p:cNvSpPr>
            <a:spLocks noGrp="1"/>
          </p:cNvSpPr>
          <p:nvPr>
            <p:ph type="title"/>
          </p:nvPr>
        </p:nvSpPr>
        <p:spPr/>
        <p:txBody>
          <a:bodyPr/>
          <a:lstStyle/>
          <a:p>
            <a:r>
              <a:rPr lang="en-US" dirty="0" smtClean="0"/>
              <a:t>DEGAS: Adaptive Runtime Systems (ARTS)</a:t>
            </a:r>
            <a:endParaRPr lang="en-US" dirty="0"/>
          </a:p>
        </p:txBody>
      </p:sp>
    </p:spTree>
    <p:extLst>
      <p:ext uri="{BB962C8B-B14F-4D97-AF65-F5344CB8AC3E}">
        <p14:creationId xmlns:p14="http://schemas.microsoft.com/office/powerpoint/2010/main" val="13690005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14300"/>
            <a:ext cx="8445499" cy="762000"/>
          </a:xfrm>
        </p:spPr>
        <p:txBody>
          <a:bodyPr>
            <a:normAutofit fontScale="90000"/>
          </a:bodyPr>
          <a:lstStyle/>
          <a:p>
            <a:pPr eaLnBrk="1" hangingPunct="1"/>
            <a:r>
              <a:rPr lang="en-US" sz="3600" dirty="0" smtClean="0">
                <a:ea typeface="ＭＳ Ｐゴシック" charset="-128"/>
                <a:cs typeface="ＭＳ Ｐゴシック" charset="-128"/>
              </a:rPr>
              <a:t>One-sided communication </a:t>
            </a:r>
            <a:r>
              <a:rPr lang="en-US" sz="3600" dirty="0" smtClean="0">
                <a:ea typeface="ＭＳ Ｐゴシック" charset="-128"/>
                <a:cs typeface="ＭＳ Ｐゴシック" charset="-128"/>
              </a:rPr>
              <a:t>works </a:t>
            </a:r>
            <a:r>
              <a:rPr lang="en-US" sz="3600" dirty="0" smtClean="0">
                <a:ea typeface="ＭＳ Ｐゴシック" charset="-128"/>
                <a:cs typeface="ＭＳ Ｐゴシック" charset="-128"/>
              </a:rPr>
              <a:t>everywhere</a:t>
            </a:r>
            <a:endParaRPr lang="en-US" sz="3600" i="1" dirty="0" smtClean="0">
              <a:ea typeface="ＭＳ Ｐゴシック" charset="-128"/>
              <a:cs typeface="ＭＳ Ｐゴシック" charset="-128"/>
            </a:endParaRPr>
          </a:p>
        </p:txBody>
      </p:sp>
      <p:sp>
        <p:nvSpPr>
          <p:cNvPr id="3" name="Content Placeholder 2"/>
          <p:cNvSpPr>
            <a:spLocks noGrp="1"/>
          </p:cNvSpPr>
          <p:nvPr>
            <p:ph idx="1"/>
          </p:nvPr>
        </p:nvSpPr>
        <p:spPr>
          <a:xfrm>
            <a:off x="370069" y="3977968"/>
            <a:ext cx="8509000" cy="2270432"/>
          </a:xfrm>
        </p:spPr>
        <p:txBody>
          <a:bodyPr>
            <a:noAutofit/>
          </a:bodyPr>
          <a:lstStyle/>
          <a:p>
            <a:pPr marL="0" indent="0" eaLnBrk="1" hangingPunct="1">
              <a:buNone/>
              <a:defRPr/>
            </a:pPr>
            <a:r>
              <a:rPr lang="en-US" dirty="0">
                <a:solidFill>
                  <a:srgbClr val="367317"/>
                </a:solidFill>
              </a:rPr>
              <a:t>S</a:t>
            </a:r>
            <a:r>
              <a:rPr lang="en-US" sz="2400" b="1" dirty="0" smtClean="0">
                <a:solidFill>
                  <a:srgbClr val="367317"/>
                </a:solidFill>
              </a:rPr>
              <a:t>upport </a:t>
            </a:r>
            <a:r>
              <a:rPr lang="en-US" sz="2400" b="1" dirty="0" smtClean="0">
                <a:solidFill>
                  <a:srgbClr val="367317"/>
                </a:solidFill>
              </a:rPr>
              <a:t>for one-sided communication </a:t>
            </a:r>
            <a:r>
              <a:rPr lang="en-US" sz="2400" b="1" dirty="0" smtClean="0">
                <a:solidFill>
                  <a:srgbClr val="367317"/>
                </a:solidFill>
              </a:rPr>
              <a:t>(DMA) </a:t>
            </a:r>
            <a:r>
              <a:rPr lang="en-US" sz="2400" b="1" dirty="0" smtClean="0">
                <a:solidFill>
                  <a:srgbClr val="367317"/>
                </a:solidFill>
              </a:rPr>
              <a:t>appears in:</a:t>
            </a:r>
          </a:p>
          <a:p>
            <a:pPr marL="283464" indent="-283464" eaLnBrk="1" hangingPunct="1">
              <a:buFont typeface="Arial"/>
              <a:buChar char="•"/>
              <a:defRPr/>
            </a:pPr>
            <a:r>
              <a:rPr lang="en-US" b="0" dirty="0" smtClean="0"/>
              <a:t>Fast one-sided network communication (RDMA, Remote DMA)</a:t>
            </a:r>
          </a:p>
          <a:p>
            <a:pPr marL="285750" indent="-285750" eaLnBrk="1" hangingPunct="1">
              <a:buFont typeface="Arial"/>
              <a:buChar char="•"/>
              <a:defRPr/>
            </a:pPr>
            <a:r>
              <a:rPr lang="en-US" b="0" dirty="0" smtClean="0"/>
              <a:t>Move data to/from accelerators</a:t>
            </a:r>
          </a:p>
          <a:p>
            <a:pPr marL="285750" indent="-285750" eaLnBrk="1" hangingPunct="1">
              <a:buFont typeface="Arial"/>
              <a:buChar char="•"/>
              <a:defRPr/>
            </a:pPr>
            <a:r>
              <a:rPr lang="en-US" b="0" dirty="0" smtClean="0"/>
              <a:t>Move data to/from I/O system (Flash, disks,..)</a:t>
            </a:r>
          </a:p>
          <a:p>
            <a:pPr marL="285750" indent="-285750" eaLnBrk="1" hangingPunct="1">
              <a:buFont typeface="Arial"/>
              <a:buChar char="•"/>
              <a:defRPr/>
            </a:pPr>
            <a:r>
              <a:rPr lang="en-US" b="0" dirty="0" smtClean="0"/>
              <a:t>Movement of data in/out of local-store (scratchpad) memory</a:t>
            </a:r>
          </a:p>
          <a:p>
            <a:pPr lvl="1" eaLnBrk="1" hangingPunct="1">
              <a:defRPr/>
            </a:pPr>
            <a:endParaRPr lang="en-US" sz="2000" b="0" dirty="0"/>
          </a:p>
        </p:txBody>
      </p:sp>
      <p:sp>
        <p:nvSpPr>
          <p:cNvPr id="912" name="TextBox 911"/>
          <p:cNvSpPr txBox="1"/>
          <p:nvPr/>
        </p:nvSpPr>
        <p:spPr>
          <a:xfrm>
            <a:off x="380998" y="990600"/>
            <a:ext cx="5832211" cy="2862322"/>
          </a:xfrm>
          <a:prstGeom prst="rect">
            <a:avLst/>
          </a:prstGeom>
          <a:noFill/>
        </p:spPr>
        <p:txBody>
          <a:bodyPr wrap="square" rtlCol="0">
            <a:spAutoFit/>
          </a:bodyPr>
          <a:lstStyle/>
          <a:p>
            <a:r>
              <a:rPr lang="en-US" sz="2400" b="1" dirty="0" smtClean="0">
                <a:solidFill>
                  <a:srgbClr val="367317"/>
                </a:solidFill>
              </a:rPr>
              <a:t>PGAS </a:t>
            </a:r>
            <a:r>
              <a:rPr lang="en-US" sz="2400" b="1" dirty="0" smtClean="0">
                <a:solidFill>
                  <a:srgbClr val="367317"/>
                </a:solidFill>
              </a:rPr>
              <a:t>programming model</a:t>
            </a:r>
          </a:p>
          <a:p>
            <a:endParaRPr lang="en-US" b="1" dirty="0">
              <a:latin typeface="Courier New"/>
            </a:endParaRPr>
          </a:p>
          <a:p>
            <a:r>
              <a:rPr lang="en-US" b="1" dirty="0" smtClean="0">
                <a:latin typeface="Courier New"/>
              </a:rPr>
              <a:t>   *p1 = *p2 + 1;</a:t>
            </a:r>
          </a:p>
          <a:p>
            <a:r>
              <a:rPr lang="en-US" b="1" dirty="0" smtClean="0">
                <a:latin typeface="Courier New"/>
              </a:rPr>
              <a:t>   A[</a:t>
            </a:r>
            <a:r>
              <a:rPr lang="en-US" b="1" dirty="0" err="1" smtClean="0">
                <a:latin typeface="Courier New"/>
              </a:rPr>
              <a:t>i</a:t>
            </a:r>
            <a:r>
              <a:rPr lang="en-US" b="1" dirty="0" smtClean="0">
                <a:latin typeface="Courier New"/>
              </a:rPr>
              <a:t>] = B[</a:t>
            </a:r>
            <a:r>
              <a:rPr lang="en-US" b="1" dirty="0" err="1" smtClean="0">
                <a:latin typeface="Courier New"/>
              </a:rPr>
              <a:t>i</a:t>
            </a:r>
            <a:r>
              <a:rPr lang="en-US" b="1" dirty="0" smtClean="0">
                <a:latin typeface="Courier New"/>
              </a:rPr>
              <a:t>];</a:t>
            </a:r>
          </a:p>
          <a:p>
            <a:endParaRPr lang="en-US" b="1" dirty="0" smtClean="0">
              <a:latin typeface="Courier New"/>
            </a:endParaRPr>
          </a:p>
          <a:p>
            <a:r>
              <a:rPr lang="en-US" b="1" dirty="0" smtClean="0">
                <a:latin typeface="Courier New"/>
              </a:rPr>
              <a:t>   </a:t>
            </a:r>
            <a:r>
              <a:rPr lang="en-US" b="1" dirty="0" err="1" smtClean="0">
                <a:latin typeface="Courier New"/>
              </a:rPr>
              <a:t>upc_memput</a:t>
            </a:r>
            <a:r>
              <a:rPr lang="en-US" b="1" dirty="0" smtClean="0">
                <a:latin typeface="Courier New"/>
              </a:rPr>
              <a:t>(A,B,64);</a:t>
            </a:r>
          </a:p>
          <a:p>
            <a:endParaRPr lang="en-US" b="1" dirty="0" smtClean="0">
              <a:latin typeface="Courier New"/>
            </a:endParaRPr>
          </a:p>
          <a:p>
            <a:r>
              <a:rPr lang="en-US" sz="2400" b="1" dirty="0" smtClean="0">
                <a:solidFill>
                  <a:srgbClr val="367317"/>
                </a:solidFill>
                <a:latin typeface="Arial"/>
              </a:rPr>
              <a:t>It is implemented using one-sided communication: put/get</a:t>
            </a:r>
          </a:p>
        </p:txBody>
      </p:sp>
      <p:grpSp>
        <p:nvGrpSpPr>
          <p:cNvPr id="8" name="Group 7"/>
          <p:cNvGrpSpPr/>
          <p:nvPr/>
        </p:nvGrpSpPr>
        <p:grpSpPr>
          <a:xfrm>
            <a:off x="5106253" y="1074917"/>
            <a:ext cx="3796446" cy="2914484"/>
            <a:chOff x="5044569" y="2558018"/>
            <a:chExt cx="3796446" cy="2914484"/>
          </a:xfrm>
        </p:grpSpPr>
        <p:pic>
          <p:nvPicPr>
            <p:cNvPr id="5" name="Picture 4"/>
            <p:cNvPicPr>
              <a:picLocks noChangeAspect="1"/>
            </p:cNvPicPr>
            <p:nvPr/>
          </p:nvPicPr>
          <p:blipFill rotWithShape="1">
            <a:blip r:embed="rId3"/>
            <a:srcRect l="12445" t="3932" r="21447"/>
            <a:stretch/>
          </p:blipFill>
          <p:spPr>
            <a:xfrm>
              <a:off x="5044569" y="2558018"/>
              <a:ext cx="1800040" cy="1437252"/>
            </a:xfrm>
            <a:prstGeom prst="rect">
              <a:avLst/>
            </a:prstGeom>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stretch>
              <a:fillRect/>
            </a:stretch>
          </p:blipFill>
          <p:spPr>
            <a:xfrm>
              <a:off x="6942954" y="2954689"/>
              <a:ext cx="1669198" cy="1196259"/>
            </a:xfrm>
            <a:prstGeom prst="rect">
              <a:avLst/>
            </a:prstGeom>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6844608" y="4300550"/>
              <a:ext cx="1996407" cy="1171952"/>
            </a:xfrm>
            <a:prstGeom prst="rect">
              <a:avLst/>
            </a:prstGeom>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6"/>
            <a:stretch>
              <a:fillRect/>
            </a:stretch>
          </p:blipFill>
          <p:spPr>
            <a:xfrm>
              <a:off x="5627313" y="3650187"/>
              <a:ext cx="1295095" cy="1300726"/>
            </a:xfrm>
            <a:prstGeom prst="ellipse">
              <a:avLst/>
            </a:prstGeom>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4182948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03300"/>
            <a:ext cx="8915400" cy="2717800"/>
          </a:xfrm>
        </p:spPr>
        <p:txBody>
          <a:bodyPr>
            <a:noAutofit/>
          </a:bodyPr>
          <a:lstStyle/>
          <a:p>
            <a:pPr marL="0" indent="0">
              <a:spcBef>
                <a:spcPts val="300"/>
              </a:spcBef>
              <a:buNone/>
            </a:pPr>
            <a:r>
              <a:rPr lang="en-US" sz="2200" dirty="0" smtClean="0"/>
              <a:t>Management of critical resources will be more important: </a:t>
            </a:r>
          </a:p>
          <a:p>
            <a:pPr>
              <a:spcBef>
                <a:spcPts val="300"/>
              </a:spcBef>
            </a:pPr>
            <a:r>
              <a:rPr lang="en-US" sz="2200" dirty="0" smtClean="0">
                <a:solidFill>
                  <a:srgbClr val="0F8199"/>
                </a:solidFill>
              </a:rPr>
              <a:t>Memory and network bandwidth limited </a:t>
            </a:r>
            <a:r>
              <a:rPr lang="en-US" sz="2200" b="0" dirty="0" smtClean="0"/>
              <a:t>by cost and energy</a:t>
            </a:r>
          </a:p>
          <a:p>
            <a:pPr>
              <a:spcBef>
                <a:spcPts val="300"/>
              </a:spcBef>
            </a:pPr>
            <a:r>
              <a:rPr lang="en-US" sz="2200" dirty="0">
                <a:solidFill>
                  <a:srgbClr val="0F8199"/>
                </a:solidFill>
              </a:rPr>
              <a:t>C</a:t>
            </a:r>
            <a:r>
              <a:rPr lang="en-US" sz="2200" dirty="0" smtClean="0">
                <a:solidFill>
                  <a:srgbClr val="0F8199"/>
                </a:solidFill>
              </a:rPr>
              <a:t>apacity limited at many levels: </a:t>
            </a:r>
            <a:r>
              <a:rPr lang="en-US" sz="2200" b="0" dirty="0" smtClean="0"/>
              <a:t>network buffers at interfaces, internal network congestion are real and growing problems</a:t>
            </a:r>
          </a:p>
          <a:p>
            <a:pPr marL="0" indent="0">
              <a:spcBef>
                <a:spcPts val="300"/>
              </a:spcBef>
              <a:buNone/>
            </a:pPr>
            <a:r>
              <a:rPr lang="en-US" sz="2200" dirty="0" smtClean="0"/>
              <a:t>Can runtimes manage these or do users need to help?</a:t>
            </a:r>
          </a:p>
          <a:p>
            <a:pPr>
              <a:spcBef>
                <a:spcPts val="300"/>
              </a:spcBef>
            </a:pPr>
            <a:r>
              <a:rPr lang="en-US" sz="2200" b="0" dirty="0" smtClean="0"/>
              <a:t>Adaptation based on history and (user-supplied) intent?</a:t>
            </a:r>
            <a:endParaRPr lang="en-US" b="0" dirty="0" smtClean="0"/>
          </a:p>
          <a:p>
            <a:pPr>
              <a:spcBef>
                <a:spcPts val="300"/>
              </a:spcBef>
            </a:pPr>
            <a:r>
              <a:rPr lang="en-US" sz="2200" b="0" dirty="0" smtClean="0"/>
              <a:t>Where will bottlenecks be for a given architecture and application?</a:t>
            </a:r>
            <a:endParaRPr lang="en-US" sz="2200" dirty="0"/>
          </a:p>
        </p:txBody>
      </p:sp>
      <p:sp>
        <p:nvSpPr>
          <p:cNvPr id="2" name="Title 1"/>
          <p:cNvSpPr>
            <a:spLocks noGrp="1"/>
          </p:cNvSpPr>
          <p:nvPr>
            <p:ph type="title"/>
          </p:nvPr>
        </p:nvSpPr>
        <p:spPr/>
        <p:txBody>
          <a:bodyPr>
            <a:normAutofit/>
          </a:bodyPr>
          <a:lstStyle/>
          <a:p>
            <a:r>
              <a:rPr lang="en-US" dirty="0" smtClean="0"/>
              <a:t>Synchronization Avoidance </a:t>
            </a:r>
            <a:r>
              <a:rPr lang="en-US" dirty="0" err="1" smtClean="0"/>
              <a:t>vs</a:t>
            </a:r>
            <a:r>
              <a:rPr lang="en-US" dirty="0" smtClean="0"/>
              <a:t> Resource Management</a:t>
            </a:r>
            <a:endParaRPr lang="en-US" dirty="0"/>
          </a:p>
        </p:txBody>
      </p:sp>
      <p:sp>
        <p:nvSpPr>
          <p:cNvPr id="4" name="Slide Number Placeholder 3"/>
          <p:cNvSpPr>
            <a:spLocks noGrp="1"/>
          </p:cNvSpPr>
          <p:nvPr>
            <p:ph type="sldNum" sz="quarter" idx="4294967295"/>
          </p:nvPr>
        </p:nvSpPr>
        <p:spPr>
          <a:xfrm>
            <a:off x="3505200" y="6477000"/>
            <a:ext cx="2133600" cy="304800"/>
          </a:xfrm>
          <a:prstGeom prst="rect">
            <a:avLst/>
          </a:prstGeom>
        </p:spPr>
        <p:txBody>
          <a:bodyPr/>
          <a:lstStyle/>
          <a:p>
            <a:pPr>
              <a:defRPr/>
            </a:pPr>
            <a:fld id="{87A5EC17-5166-B041-A83C-F216E1F49AF0}" type="slidenum">
              <a:rPr lang="en-US" smtClean="0"/>
              <a:pPr>
                <a:defRPr/>
              </a:pPr>
              <a:t>30</a:t>
            </a:fld>
            <a:endParaRPr lang="en-US"/>
          </a:p>
        </p:txBody>
      </p:sp>
      <p:pic>
        <p:nvPicPr>
          <p:cNvPr id="112" name="Picture 111"/>
          <p:cNvPicPr>
            <a:picLocks noChangeAspect="1"/>
          </p:cNvPicPr>
          <p:nvPr/>
        </p:nvPicPr>
        <p:blipFill>
          <a:blip r:embed="rId2"/>
          <a:stretch>
            <a:fillRect/>
          </a:stretch>
        </p:blipFill>
        <p:spPr>
          <a:xfrm>
            <a:off x="1066800" y="3886200"/>
            <a:ext cx="4341246" cy="2044700"/>
          </a:xfrm>
          <a:prstGeom prst="rect">
            <a:avLst/>
          </a:prstGeom>
        </p:spPr>
      </p:pic>
      <p:sp>
        <p:nvSpPr>
          <p:cNvPr id="115" name="TextBox 114"/>
          <p:cNvSpPr txBox="1"/>
          <p:nvPr/>
        </p:nvSpPr>
        <p:spPr>
          <a:xfrm>
            <a:off x="5562600" y="4343400"/>
            <a:ext cx="3352800" cy="1200329"/>
          </a:xfrm>
          <a:prstGeom prst="rect">
            <a:avLst/>
          </a:prstGeom>
          <a:noFill/>
        </p:spPr>
        <p:txBody>
          <a:bodyPr wrap="square" rtlCol="0">
            <a:spAutoFit/>
          </a:bodyPr>
          <a:lstStyle/>
          <a:p>
            <a:r>
              <a:rPr lang="en-US" i="1" dirty="0" smtClean="0"/>
              <a:t>Resource management is complicated.  Progress, deadlock, etc. are much more complex (or expensive) in distributed memory</a:t>
            </a:r>
            <a:endParaRPr lang="en-US" i="1" dirty="0"/>
          </a:p>
        </p:txBody>
      </p:sp>
    </p:spTree>
    <p:extLst>
      <p:ext uri="{BB962C8B-B14F-4D97-AF65-F5344CB8AC3E}">
        <p14:creationId xmlns:p14="http://schemas.microsoft.com/office/powerpoint/2010/main" val="39372353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lide Number Placeholder 2"/>
          <p:cNvSpPr>
            <a:spLocks noGrp="1"/>
          </p:cNvSpPr>
          <p:nvPr>
            <p:ph type="sldNum" sz="quarter" idx="10"/>
          </p:nvPr>
        </p:nvSpPr>
        <p:spPr/>
        <p:txBody>
          <a:bodyPr/>
          <a:lstStyle/>
          <a:p>
            <a:fld id="{06CF0B8A-8192-684B-A236-099462C3AB4D}" type="slidenum">
              <a:rPr lang="en-US"/>
              <a:pPr/>
              <a:t>31</a:t>
            </a:fld>
            <a:endParaRPr lang="en-US"/>
          </a:p>
        </p:txBody>
      </p:sp>
      <p:sp>
        <p:nvSpPr>
          <p:cNvPr id="1191164" name="Rectangle 252"/>
          <p:cNvSpPr>
            <a:spLocks noChangeArrowheads="1"/>
          </p:cNvSpPr>
          <p:nvPr/>
        </p:nvSpPr>
        <p:spPr bwMode="auto">
          <a:xfrm>
            <a:off x="836613" y="1689100"/>
            <a:ext cx="1549400" cy="914400"/>
          </a:xfrm>
          <a:prstGeom prst="rect">
            <a:avLst/>
          </a:prstGeom>
          <a:solidFill>
            <a:srgbClr val="33CC33"/>
          </a:solidFill>
          <a:ln w="38100">
            <a:solidFill>
              <a:schemeClr val="tx1"/>
            </a:solidFill>
            <a:miter lim="800000"/>
            <a:headEnd/>
            <a:tailEnd/>
          </a:ln>
          <a:effectLst/>
        </p:spPr>
        <p:txBody>
          <a:bodyPr wrap="none">
            <a:prstTxWarp prst="textNoShape">
              <a:avLst/>
            </a:prstTxWarp>
          </a:bodyPr>
          <a:lstStyle/>
          <a:p>
            <a:pPr algn="r"/>
            <a:r>
              <a:rPr lang="en-US" b="1">
                <a:solidFill>
                  <a:schemeClr val="bg1"/>
                </a:solidFill>
              </a:rPr>
              <a:t>App 2</a:t>
            </a:r>
          </a:p>
        </p:txBody>
      </p:sp>
      <p:sp>
        <p:nvSpPr>
          <p:cNvPr id="1190917" name="Rectangle 5"/>
          <p:cNvSpPr>
            <a:spLocks noGrp="1" noChangeArrowheads="1"/>
          </p:cNvSpPr>
          <p:nvPr>
            <p:ph type="title"/>
          </p:nvPr>
        </p:nvSpPr>
        <p:spPr/>
        <p:txBody>
          <a:bodyPr>
            <a:normAutofit/>
          </a:bodyPr>
          <a:lstStyle/>
          <a:p>
            <a:r>
              <a:rPr lang="en-US" dirty="0" smtClean="0"/>
              <a:t>Lithe Scheduling Abstraction: “Harts”: </a:t>
            </a:r>
            <a:r>
              <a:rPr lang="en-US" dirty="0" smtClean="0">
                <a:solidFill>
                  <a:srgbClr val="DA5500"/>
                </a:solidFill>
              </a:rPr>
              <a:t>Har</a:t>
            </a:r>
            <a:r>
              <a:rPr lang="en-US" dirty="0" smtClean="0"/>
              <a:t>dware </a:t>
            </a:r>
            <a:r>
              <a:rPr lang="en-US" dirty="0" smtClean="0">
                <a:solidFill>
                  <a:srgbClr val="DA5500"/>
                </a:solidFill>
              </a:rPr>
              <a:t>T</a:t>
            </a:r>
            <a:r>
              <a:rPr lang="en-US" dirty="0" smtClean="0"/>
              <a:t>hread</a:t>
            </a:r>
            <a:r>
              <a:rPr lang="en-US" dirty="0" smtClean="0">
                <a:solidFill>
                  <a:srgbClr val="DA5500"/>
                </a:solidFill>
              </a:rPr>
              <a:t>s</a:t>
            </a:r>
            <a:endParaRPr lang="en-US" dirty="0"/>
          </a:p>
        </p:txBody>
      </p:sp>
      <p:sp>
        <p:nvSpPr>
          <p:cNvPr id="1190918" name="Rectangle 6"/>
          <p:cNvSpPr>
            <a:spLocks noChangeArrowheads="1"/>
          </p:cNvSpPr>
          <p:nvPr/>
        </p:nvSpPr>
        <p:spPr bwMode="auto">
          <a:xfrm>
            <a:off x="609600" y="2087563"/>
            <a:ext cx="1549400" cy="914400"/>
          </a:xfrm>
          <a:prstGeom prst="rect">
            <a:avLst/>
          </a:prstGeom>
          <a:solidFill>
            <a:srgbClr val="0128E9"/>
          </a:solidFill>
          <a:ln w="38100">
            <a:solidFill>
              <a:schemeClr val="tx1"/>
            </a:solidFill>
            <a:miter lim="800000"/>
            <a:headEnd/>
            <a:tailEnd/>
          </a:ln>
          <a:effectLst/>
        </p:spPr>
        <p:txBody>
          <a:bodyPr wrap="none" anchor="ctr">
            <a:prstTxWarp prst="textNoShape">
              <a:avLst/>
            </a:prstTxWarp>
          </a:bodyPr>
          <a:lstStyle/>
          <a:p>
            <a:r>
              <a:rPr lang="en-US" b="1">
                <a:solidFill>
                  <a:schemeClr val="bg1"/>
                </a:solidFill>
              </a:rPr>
              <a:t>App 1</a:t>
            </a:r>
          </a:p>
        </p:txBody>
      </p:sp>
      <p:sp>
        <p:nvSpPr>
          <p:cNvPr id="1190967" name="Text Box 55"/>
          <p:cNvSpPr txBox="1">
            <a:spLocks noChangeArrowheads="1"/>
          </p:cNvSpPr>
          <p:nvPr/>
        </p:nvSpPr>
        <p:spPr bwMode="auto">
          <a:xfrm>
            <a:off x="2209800" y="3001963"/>
            <a:ext cx="1468438" cy="701675"/>
          </a:xfrm>
          <a:prstGeom prst="rect">
            <a:avLst/>
          </a:prstGeom>
          <a:noFill/>
          <a:ln w="38100">
            <a:noFill/>
            <a:miter lim="800000"/>
            <a:headEnd/>
            <a:tailEnd/>
          </a:ln>
          <a:effectLst/>
        </p:spPr>
        <p:txBody>
          <a:bodyPr wrap="none">
            <a:prstTxWarp prst="textNoShape">
              <a:avLst/>
            </a:prstTxWarp>
            <a:spAutoFit/>
          </a:bodyPr>
          <a:lstStyle/>
          <a:p>
            <a:r>
              <a:rPr lang="en-US" b="1"/>
              <a:t>Virtualized</a:t>
            </a:r>
            <a:br>
              <a:rPr lang="en-US" b="1"/>
            </a:br>
            <a:r>
              <a:rPr lang="en-US" b="1"/>
              <a:t>Threads</a:t>
            </a:r>
          </a:p>
        </p:txBody>
      </p:sp>
      <p:sp>
        <p:nvSpPr>
          <p:cNvPr id="1190970" name="Text Box 58"/>
          <p:cNvSpPr txBox="1">
            <a:spLocks noChangeArrowheads="1"/>
          </p:cNvSpPr>
          <p:nvPr/>
        </p:nvSpPr>
        <p:spPr bwMode="auto">
          <a:xfrm>
            <a:off x="584200" y="5273675"/>
            <a:ext cx="3537898" cy="830997"/>
          </a:xfrm>
          <a:prstGeom prst="rect">
            <a:avLst/>
          </a:prstGeom>
          <a:noFill/>
          <a:ln w="38100">
            <a:noFill/>
            <a:miter lim="800000"/>
            <a:headEnd/>
            <a:tailEnd/>
          </a:ln>
          <a:effectLst/>
        </p:spPr>
        <p:txBody>
          <a:bodyPr wrap="none">
            <a:prstTxWarp prst="textNoShape">
              <a:avLst/>
            </a:prstTxWarp>
            <a:spAutoFit/>
          </a:bodyPr>
          <a:lstStyle/>
          <a:p>
            <a:pPr algn="l"/>
            <a:r>
              <a:rPr lang="en-US" dirty="0" err="1">
                <a:sym typeface="Symbol" charset="2"/>
              </a:rPr>
              <a:t></a:t>
            </a:r>
            <a:r>
              <a:rPr lang="en-US" dirty="0">
                <a:sym typeface="Symbol" charset="2"/>
              </a:rPr>
              <a:t> </a:t>
            </a:r>
            <a:r>
              <a:rPr lang="en-US" i="1" dirty="0"/>
              <a:t>Merged</a:t>
            </a:r>
            <a:r>
              <a:rPr lang="en-US" dirty="0"/>
              <a:t> resource and </a:t>
            </a:r>
            <a:br>
              <a:rPr lang="en-US" dirty="0"/>
            </a:br>
            <a:r>
              <a:rPr lang="en-US" dirty="0"/>
              <a:t>computation abstraction. </a:t>
            </a:r>
          </a:p>
        </p:txBody>
      </p:sp>
      <p:sp>
        <p:nvSpPr>
          <p:cNvPr id="1191026" name="Rectangle 114"/>
          <p:cNvSpPr>
            <a:spLocks noChangeArrowheads="1"/>
          </p:cNvSpPr>
          <p:nvPr/>
        </p:nvSpPr>
        <p:spPr bwMode="auto">
          <a:xfrm>
            <a:off x="609600" y="3657600"/>
            <a:ext cx="1549400" cy="53340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r>
              <a:rPr lang="en-US" b="1">
                <a:solidFill>
                  <a:schemeClr val="bg1"/>
                </a:solidFill>
              </a:rPr>
              <a:t>OS</a:t>
            </a:r>
          </a:p>
        </p:txBody>
      </p:sp>
      <p:sp>
        <p:nvSpPr>
          <p:cNvPr id="1191027" name="AutoShape 115"/>
          <p:cNvSpPr>
            <a:spLocks noChangeArrowheads="1"/>
          </p:cNvSpPr>
          <p:nvPr/>
        </p:nvSpPr>
        <p:spPr bwMode="auto">
          <a:xfrm>
            <a:off x="4114800" y="3352800"/>
            <a:ext cx="609600" cy="406400"/>
          </a:xfrm>
          <a:prstGeom prst="rightArrow">
            <a:avLst>
              <a:gd name="adj1" fmla="val 39065"/>
              <a:gd name="adj2" fmla="val 74688"/>
            </a:avLst>
          </a:prstGeom>
          <a:solidFill>
            <a:schemeClr val="tx1"/>
          </a:solidFill>
          <a:ln w="25400">
            <a:solidFill>
              <a:schemeClr val="tx1"/>
            </a:solidFill>
            <a:miter lim="800000"/>
            <a:headEnd/>
            <a:tailEnd type="none" w="lg" len="med"/>
          </a:ln>
          <a:effectLst/>
        </p:spPr>
        <p:txBody>
          <a:bodyPr wrap="none" anchor="ctr">
            <a:prstTxWarp prst="textNoShape">
              <a:avLst/>
            </a:prstTxWarp>
          </a:bodyPr>
          <a:lstStyle/>
          <a:p>
            <a:endParaRPr lang="en-US"/>
          </a:p>
        </p:txBody>
      </p:sp>
      <p:sp>
        <p:nvSpPr>
          <p:cNvPr id="1191030" name="Rectangle 118"/>
          <p:cNvSpPr>
            <a:spLocks noChangeArrowheads="1"/>
          </p:cNvSpPr>
          <p:nvPr/>
        </p:nvSpPr>
        <p:spPr bwMode="auto">
          <a:xfrm>
            <a:off x="609600" y="41910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0</a:t>
            </a:r>
          </a:p>
        </p:txBody>
      </p:sp>
      <p:sp>
        <p:nvSpPr>
          <p:cNvPr id="1191038" name="Rectangle 126"/>
          <p:cNvSpPr>
            <a:spLocks noChangeArrowheads="1"/>
          </p:cNvSpPr>
          <p:nvPr/>
        </p:nvSpPr>
        <p:spPr bwMode="auto">
          <a:xfrm>
            <a:off x="990600" y="41910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1</a:t>
            </a:r>
          </a:p>
        </p:txBody>
      </p:sp>
      <p:sp>
        <p:nvSpPr>
          <p:cNvPr id="1191039" name="Rectangle 127"/>
          <p:cNvSpPr>
            <a:spLocks noChangeArrowheads="1"/>
          </p:cNvSpPr>
          <p:nvPr/>
        </p:nvSpPr>
        <p:spPr bwMode="auto">
          <a:xfrm>
            <a:off x="1371600" y="41910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2</a:t>
            </a:r>
          </a:p>
        </p:txBody>
      </p:sp>
      <p:sp>
        <p:nvSpPr>
          <p:cNvPr id="1191040" name="Rectangle 128"/>
          <p:cNvSpPr>
            <a:spLocks noChangeArrowheads="1"/>
          </p:cNvSpPr>
          <p:nvPr/>
        </p:nvSpPr>
        <p:spPr bwMode="auto">
          <a:xfrm>
            <a:off x="1752600" y="41910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3</a:t>
            </a:r>
          </a:p>
        </p:txBody>
      </p:sp>
      <p:sp>
        <p:nvSpPr>
          <p:cNvPr id="1191124" name="Text Box 212"/>
          <p:cNvSpPr txBox="1">
            <a:spLocks noChangeArrowheads="1"/>
          </p:cNvSpPr>
          <p:nvPr/>
        </p:nvSpPr>
        <p:spPr bwMode="auto">
          <a:xfrm>
            <a:off x="836613" y="4448175"/>
            <a:ext cx="1109662" cy="336550"/>
          </a:xfrm>
          <a:prstGeom prst="rect">
            <a:avLst/>
          </a:prstGeom>
          <a:noFill/>
          <a:ln w="25400" cap="rnd">
            <a:noFill/>
            <a:prstDash val="sysDot"/>
            <a:miter lim="800000"/>
            <a:headEnd/>
            <a:tailEnd type="none" w="lg" len="med"/>
          </a:ln>
          <a:effectLst/>
        </p:spPr>
        <p:txBody>
          <a:bodyPr wrap="none">
            <a:prstTxWarp prst="textNoShape">
              <a:avLst/>
            </a:prstTxWarp>
            <a:spAutoFit/>
          </a:bodyPr>
          <a:lstStyle/>
          <a:p>
            <a:r>
              <a:rPr lang="en-US" sz="1600" b="1">
                <a:solidFill>
                  <a:schemeClr val="bg1"/>
                </a:solidFill>
              </a:rPr>
              <a:t>Hardware</a:t>
            </a:r>
          </a:p>
        </p:txBody>
      </p:sp>
      <p:sp>
        <p:nvSpPr>
          <p:cNvPr id="1191125" name="Rectangle 213"/>
          <p:cNvSpPr>
            <a:spLocks noChangeArrowheads="1"/>
          </p:cNvSpPr>
          <p:nvPr/>
        </p:nvSpPr>
        <p:spPr bwMode="auto">
          <a:xfrm>
            <a:off x="5272088" y="2146300"/>
            <a:ext cx="639762" cy="914400"/>
          </a:xfrm>
          <a:prstGeom prst="rect">
            <a:avLst/>
          </a:prstGeom>
          <a:solidFill>
            <a:srgbClr val="0128E9"/>
          </a:solidFill>
          <a:ln w="38100">
            <a:solidFill>
              <a:schemeClr val="tx1"/>
            </a:solidFill>
            <a:miter lim="800000"/>
            <a:headEnd/>
            <a:tailEnd/>
          </a:ln>
          <a:effectLst/>
        </p:spPr>
        <p:txBody>
          <a:bodyPr wrap="none" anchor="ctr">
            <a:prstTxWarp prst="textNoShape">
              <a:avLst/>
            </a:prstTxWarp>
          </a:bodyPr>
          <a:lstStyle/>
          <a:p>
            <a:r>
              <a:rPr lang="en-US" b="1">
                <a:solidFill>
                  <a:schemeClr val="bg1"/>
                </a:solidFill>
              </a:rPr>
              <a:t>App1</a:t>
            </a:r>
          </a:p>
        </p:txBody>
      </p:sp>
      <p:sp>
        <p:nvSpPr>
          <p:cNvPr id="1191127" name="Rectangle 215"/>
          <p:cNvSpPr>
            <a:spLocks noChangeArrowheads="1"/>
          </p:cNvSpPr>
          <p:nvPr/>
        </p:nvSpPr>
        <p:spPr bwMode="auto">
          <a:xfrm>
            <a:off x="5210175" y="3657600"/>
            <a:ext cx="1549400" cy="533400"/>
          </a:xfrm>
          <a:prstGeom prst="rect">
            <a:avLst/>
          </a:prstGeom>
          <a:solidFill>
            <a:srgbClr val="FF0000"/>
          </a:solidFill>
          <a:ln w="38100">
            <a:noFill/>
            <a:miter lim="800000"/>
            <a:headEnd/>
            <a:tailEnd/>
          </a:ln>
          <a:effectLst/>
        </p:spPr>
        <p:txBody>
          <a:bodyPr wrap="none" anchor="ctr">
            <a:prstTxWarp prst="textNoShape">
              <a:avLst/>
            </a:prstTxWarp>
          </a:bodyPr>
          <a:lstStyle/>
          <a:p>
            <a:r>
              <a:rPr lang="en-US" b="1">
                <a:solidFill>
                  <a:schemeClr val="bg1"/>
                </a:solidFill>
              </a:rPr>
              <a:t>OS</a:t>
            </a:r>
          </a:p>
        </p:txBody>
      </p:sp>
      <p:sp>
        <p:nvSpPr>
          <p:cNvPr id="1191128" name="Rectangle 216"/>
          <p:cNvSpPr>
            <a:spLocks noChangeArrowheads="1"/>
          </p:cNvSpPr>
          <p:nvPr/>
        </p:nvSpPr>
        <p:spPr bwMode="auto">
          <a:xfrm>
            <a:off x="5210175" y="41910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0</a:t>
            </a:r>
          </a:p>
        </p:txBody>
      </p:sp>
      <p:sp>
        <p:nvSpPr>
          <p:cNvPr id="1191129" name="Rectangle 217"/>
          <p:cNvSpPr>
            <a:spLocks noChangeArrowheads="1"/>
          </p:cNvSpPr>
          <p:nvPr/>
        </p:nvSpPr>
        <p:spPr bwMode="auto">
          <a:xfrm>
            <a:off x="5591175" y="41910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1</a:t>
            </a:r>
          </a:p>
        </p:txBody>
      </p:sp>
      <p:sp>
        <p:nvSpPr>
          <p:cNvPr id="1191130" name="Rectangle 218"/>
          <p:cNvSpPr>
            <a:spLocks noChangeArrowheads="1"/>
          </p:cNvSpPr>
          <p:nvPr/>
        </p:nvSpPr>
        <p:spPr bwMode="auto">
          <a:xfrm>
            <a:off x="5972175" y="41910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2</a:t>
            </a:r>
          </a:p>
        </p:txBody>
      </p:sp>
      <p:sp>
        <p:nvSpPr>
          <p:cNvPr id="1191131" name="Rectangle 219"/>
          <p:cNvSpPr>
            <a:spLocks noChangeArrowheads="1"/>
          </p:cNvSpPr>
          <p:nvPr/>
        </p:nvSpPr>
        <p:spPr bwMode="auto">
          <a:xfrm>
            <a:off x="6353175" y="4191000"/>
            <a:ext cx="406400" cy="593725"/>
          </a:xfrm>
          <a:prstGeom prst="rect">
            <a:avLst/>
          </a:prstGeom>
          <a:solidFill>
            <a:srgbClr val="993300"/>
          </a:solidFill>
          <a:ln w="38100">
            <a:solidFill>
              <a:schemeClr val="tx1"/>
            </a:solidFill>
            <a:miter lim="800000"/>
            <a:headEnd/>
            <a:tailEnd type="none" w="lg" len="med"/>
          </a:ln>
          <a:effectLst/>
        </p:spPr>
        <p:txBody>
          <a:bodyPr wrap="none" anchorCtr="1">
            <a:prstTxWarp prst="textNoShape">
              <a:avLst/>
            </a:prstTxWarp>
          </a:bodyPr>
          <a:lstStyle/>
          <a:p>
            <a:r>
              <a:rPr lang="en-US" sz="1600" b="1">
                <a:solidFill>
                  <a:schemeClr val="bg1"/>
                </a:solidFill>
              </a:rPr>
              <a:t>3</a:t>
            </a:r>
          </a:p>
        </p:txBody>
      </p:sp>
      <p:sp>
        <p:nvSpPr>
          <p:cNvPr id="1191132" name="Text Box 220"/>
          <p:cNvSpPr txBox="1">
            <a:spLocks noChangeArrowheads="1"/>
          </p:cNvSpPr>
          <p:nvPr/>
        </p:nvSpPr>
        <p:spPr bwMode="auto">
          <a:xfrm>
            <a:off x="5437188" y="4448175"/>
            <a:ext cx="1109662" cy="336550"/>
          </a:xfrm>
          <a:prstGeom prst="rect">
            <a:avLst/>
          </a:prstGeom>
          <a:noFill/>
          <a:ln w="25400" cap="rnd">
            <a:noFill/>
            <a:prstDash val="sysDot"/>
            <a:miter lim="800000"/>
            <a:headEnd/>
            <a:tailEnd type="none" w="lg" len="med"/>
          </a:ln>
          <a:effectLst/>
        </p:spPr>
        <p:txBody>
          <a:bodyPr wrap="none">
            <a:prstTxWarp prst="textNoShape">
              <a:avLst/>
            </a:prstTxWarp>
            <a:spAutoFit/>
          </a:bodyPr>
          <a:lstStyle/>
          <a:p>
            <a:r>
              <a:rPr lang="en-US" sz="1600" b="1">
                <a:solidFill>
                  <a:schemeClr val="bg1"/>
                </a:solidFill>
              </a:rPr>
              <a:t>Hardware</a:t>
            </a:r>
          </a:p>
        </p:txBody>
      </p:sp>
      <p:sp>
        <p:nvSpPr>
          <p:cNvPr id="1191133" name="Line 221"/>
          <p:cNvSpPr>
            <a:spLocks noChangeShapeType="1"/>
          </p:cNvSpPr>
          <p:nvPr/>
        </p:nvSpPr>
        <p:spPr bwMode="auto">
          <a:xfrm flipH="1" flipV="1">
            <a:off x="5972175" y="1981200"/>
            <a:ext cx="0" cy="1676400"/>
          </a:xfrm>
          <a:prstGeom prst="line">
            <a:avLst/>
          </a:prstGeom>
          <a:noFill/>
          <a:ln w="25400">
            <a:solidFill>
              <a:srgbClr val="FF0000"/>
            </a:solidFill>
            <a:round/>
            <a:headEnd/>
            <a:tailEnd type="none" w="lg" len="med"/>
          </a:ln>
          <a:effectLst/>
        </p:spPr>
        <p:txBody>
          <a:bodyPr>
            <a:prstTxWarp prst="textNoShape">
              <a:avLst/>
            </a:prstTxWarp>
          </a:bodyPr>
          <a:lstStyle/>
          <a:p>
            <a:endParaRPr lang="en-US"/>
          </a:p>
        </p:txBody>
      </p:sp>
      <p:sp>
        <p:nvSpPr>
          <p:cNvPr id="1191134" name="Line 222"/>
          <p:cNvSpPr>
            <a:spLocks noChangeShapeType="1"/>
          </p:cNvSpPr>
          <p:nvPr/>
        </p:nvSpPr>
        <p:spPr bwMode="auto">
          <a:xfrm flipH="1" flipV="1">
            <a:off x="6759575" y="3657600"/>
            <a:ext cx="0" cy="533400"/>
          </a:xfrm>
          <a:prstGeom prst="line">
            <a:avLst/>
          </a:prstGeom>
          <a:noFill/>
          <a:ln w="38100">
            <a:solidFill>
              <a:schemeClr val="tx1"/>
            </a:solidFill>
            <a:round/>
            <a:headEnd/>
            <a:tailEnd type="none" w="lg" len="med"/>
          </a:ln>
          <a:effectLst/>
        </p:spPr>
        <p:txBody>
          <a:bodyPr>
            <a:prstTxWarp prst="textNoShape">
              <a:avLst/>
            </a:prstTxWarp>
          </a:bodyPr>
          <a:lstStyle/>
          <a:p>
            <a:endParaRPr lang="en-US"/>
          </a:p>
        </p:txBody>
      </p:sp>
      <p:grpSp>
        <p:nvGrpSpPr>
          <p:cNvPr id="2" name="Group 226"/>
          <p:cNvGrpSpPr>
            <a:grpSpLocks/>
          </p:cNvGrpSpPr>
          <p:nvPr/>
        </p:nvGrpSpPr>
        <p:grpSpPr bwMode="auto">
          <a:xfrm>
            <a:off x="5362575" y="3124200"/>
            <a:ext cx="74613" cy="444500"/>
            <a:chOff x="4512" y="1626"/>
            <a:chExt cx="85" cy="280"/>
          </a:xfrm>
        </p:grpSpPr>
        <p:sp>
          <p:nvSpPr>
            <p:cNvPr id="1191139" name="Freeform 227"/>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0" name="Freeform 228"/>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1" name="Freeform 229"/>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2" name="Freeform 230"/>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3" name="Freeform 231"/>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3" name="Group 232"/>
          <p:cNvGrpSpPr>
            <a:grpSpLocks/>
          </p:cNvGrpSpPr>
          <p:nvPr/>
        </p:nvGrpSpPr>
        <p:grpSpPr bwMode="auto">
          <a:xfrm>
            <a:off x="5745163" y="3124200"/>
            <a:ext cx="74612" cy="444500"/>
            <a:chOff x="4512" y="1626"/>
            <a:chExt cx="85" cy="280"/>
          </a:xfrm>
        </p:grpSpPr>
        <p:sp>
          <p:nvSpPr>
            <p:cNvPr id="1191145" name="Freeform 233"/>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6" name="Freeform 234"/>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7" name="Freeform 235"/>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8" name="Freeform 236"/>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49" name="Freeform 237"/>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sp>
        <p:nvSpPr>
          <p:cNvPr id="1191151" name="Text Box 239"/>
          <p:cNvSpPr txBox="1">
            <a:spLocks noChangeArrowheads="1"/>
          </p:cNvSpPr>
          <p:nvPr/>
        </p:nvSpPr>
        <p:spPr bwMode="auto">
          <a:xfrm>
            <a:off x="6883400" y="3060700"/>
            <a:ext cx="2051050" cy="609600"/>
          </a:xfrm>
          <a:prstGeom prst="rect">
            <a:avLst/>
          </a:prstGeom>
          <a:noFill/>
          <a:ln w="38100">
            <a:noFill/>
            <a:miter lim="800000"/>
            <a:headEnd/>
            <a:tailEnd/>
          </a:ln>
          <a:effectLst/>
        </p:spPr>
        <p:txBody>
          <a:bodyPr wrap="none">
            <a:prstTxWarp prst="textNoShape">
              <a:avLst/>
            </a:prstTxWarp>
            <a:spAutoFit/>
          </a:bodyPr>
          <a:lstStyle/>
          <a:p>
            <a:r>
              <a:rPr lang="en-US" b="1"/>
              <a:t>Harts</a:t>
            </a:r>
            <a:br>
              <a:rPr lang="en-US" b="1"/>
            </a:br>
            <a:r>
              <a:rPr lang="en-US" sz="1400" b="1"/>
              <a:t>(HW Thread Contexts)</a:t>
            </a:r>
          </a:p>
        </p:txBody>
      </p:sp>
      <p:grpSp>
        <p:nvGrpSpPr>
          <p:cNvPr id="4" name="Group 240"/>
          <p:cNvGrpSpPr>
            <a:grpSpLocks/>
          </p:cNvGrpSpPr>
          <p:nvPr/>
        </p:nvGrpSpPr>
        <p:grpSpPr bwMode="auto">
          <a:xfrm>
            <a:off x="6124575" y="3124200"/>
            <a:ext cx="74613" cy="444500"/>
            <a:chOff x="4512" y="1626"/>
            <a:chExt cx="85" cy="280"/>
          </a:xfrm>
        </p:grpSpPr>
        <p:sp>
          <p:nvSpPr>
            <p:cNvPr id="1191153" name="Freeform 241"/>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54" name="Freeform 242"/>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55" name="Freeform 243"/>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56" name="Freeform 244"/>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57" name="Freeform 245"/>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5" name="Group 246"/>
          <p:cNvGrpSpPr>
            <a:grpSpLocks/>
          </p:cNvGrpSpPr>
          <p:nvPr/>
        </p:nvGrpSpPr>
        <p:grpSpPr bwMode="auto">
          <a:xfrm>
            <a:off x="6488113" y="3124200"/>
            <a:ext cx="74612" cy="444500"/>
            <a:chOff x="4512" y="1626"/>
            <a:chExt cx="85" cy="280"/>
          </a:xfrm>
        </p:grpSpPr>
        <p:sp>
          <p:nvSpPr>
            <p:cNvPr id="1191159" name="Freeform 247"/>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60" name="Freeform 248"/>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61" name="Freeform 249"/>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62" name="Freeform 250"/>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1163" name="Freeform 251"/>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6" name="Group 255"/>
          <p:cNvGrpSpPr>
            <a:grpSpLocks/>
          </p:cNvGrpSpPr>
          <p:nvPr/>
        </p:nvGrpSpPr>
        <p:grpSpPr bwMode="auto">
          <a:xfrm>
            <a:off x="738188" y="3124200"/>
            <a:ext cx="1420812" cy="444500"/>
            <a:chOff x="273" y="1968"/>
            <a:chExt cx="895" cy="280"/>
          </a:xfrm>
        </p:grpSpPr>
        <p:grpSp>
          <p:nvGrpSpPr>
            <p:cNvPr id="7" name="Group 2"/>
            <p:cNvGrpSpPr>
              <a:grpSpLocks/>
            </p:cNvGrpSpPr>
            <p:nvPr/>
          </p:nvGrpSpPr>
          <p:grpSpPr bwMode="auto">
            <a:xfrm>
              <a:off x="273" y="2056"/>
              <a:ext cx="895" cy="112"/>
              <a:chOff x="1937" y="2352"/>
              <a:chExt cx="835" cy="112"/>
            </a:xfrm>
          </p:grpSpPr>
          <p:sp>
            <p:nvSpPr>
              <p:cNvPr id="1190915" name="Oval 3"/>
              <p:cNvSpPr>
                <a:spLocks noChangeArrowheads="1"/>
              </p:cNvSpPr>
              <p:nvPr/>
            </p:nvSpPr>
            <p:spPr bwMode="auto">
              <a:xfrm>
                <a:off x="1937" y="2380"/>
                <a:ext cx="835" cy="84"/>
              </a:xfrm>
              <a:prstGeom prst="ellipse">
                <a:avLst/>
              </a:prstGeom>
              <a:noFill/>
              <a:ln w="25400">
                <a:solidFill>
                  <a:srgbClr val="FF0000"/>
                </a:solidFill>
                <a:round/>
                <a:headEnd/>
                <a:tailEnd/>
              </a:ln>
              <a:effectLst/>
            </p:spPr>
            <p:txBody>
              <a:bodyPr wrap="none" anchor="ctr">
                <a:prstTxWarp prst="textNoShape">
                  <a:avLst/>
                </a:prstTxWarp>
              </a:bodyPr>
              <a:lstStyle/>
              <a:p>
                <a:endParaRPr lang="en-US"/>
              </a:p>
            </p:txBody>
          </p:sp>
          <p:sp>
            <p:nvSpPr>
              <p:cNvPr id="1190916" name="Rectangle 4"/>
              <p:cNvSpPr>
                <a:spLocks noChangeArrowheads="1"/>
              </p:cNvSpPr>
              <p:nvPr/>
            </p:nvSpPr>
            <p:spPr bwMode="auto">
              <a:xfrm>
                <a:off x="2008" y="2352"/>
                <a:ext cx="697" cy="56"/>
              </a:xfrm>
              <a:prstGeom prst="rect">
                <a:avLst/>
              </a:prstGeom>
              <a:solidFill>
                <a:schemeClr val="bg1"/>
              </a:solidFill>
              <a:ln w="38100">
                <a:solidFill>
                  <a:schemeClr val="bg1"/>
                </a:solidFill>
                <a:miter lim="800000"/>
                <a:headEnd/>
                <a:tailEnd/>
              </a:ln>
              <a:effectLst/>
            </p:spPr>
            <p:txBody>
              <a:bodyPr wrap="none" anchor="ctr">
                <a:prstTxWarp prst="textNoShape">
                  <a:avLst/>
                </a:prstTxWarp>
              </a:bodyPr>
              <a:lstStyle/>
              <a:p>
                <a:endParaRPr lang="en-US"/>
              </a:p>
            </p:txBody>
          </p:sp>
        </p:grpSp>
        <p:grpSp>
          <p:nvGrpSpPr>
            <p:cNvPr id="8" name="Group 7"/>
            <p:cNvGrpSpPr>
              <a:grpSpLocks/>
            </p:cNvGrpSpPr>
            <p:nvPr/>
          </p:nvGrpSpPr>
          <p:grpSpPr bwMode="auto">
            <a:xfrm>
              <a:off x="344" y="1968"/>
              <a:ext cx="47" cy="280"/>
              <a:chOff x="4512" y="1626"/>
              <a:chExt cx="85" cy="280"/>
            </a:xfrm>
          </p:grpSpPr>
          <p:sp>
            <p:nvSpPr>
              <p:cNvPr id="1190920" name="Freeform 8"/>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21" name="Freeform 9"/>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22" name="Freeform 10"/>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23" name="Freeform 11"/>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24" name="Freeform 12"/>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9" name="Group 13"/>
            <p:cNvGrpSpPr>
              <a:grpSpLocks/>
            </p:cNvGrpSpPr>
            <p:nvPr/>
          </p:nvGrpSpPr>
          <p:grpSpPr bwMode="auto">
            <a:xfrm>
              <a:off x="429" y="1968"/>
              <a:ext cx="47" cy="280"/>
              <a:chOff x="4512" y="1626"/>
              <a:chExt cx="85" cy="280"/>
            </a:xfrm>
          </p:grpSpPr>
          <p:sp>
            <p:nvSpPr>
              <p:cNvPr id="1190926" name="Freeform 14"/>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27" name="Freeform 15"/>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28" name="Freeform 16"/>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29" name="Freeform 17"/>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30" name="Freeform 18"/>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10" name="Group 19"/>
            <p:cNvGrpSpPr>
              <a:grpSpLocks/>
            </p:cNvGrpSpPr>
            <p:nvPr/>
          </p:nvGrpSpPr>
          <p:grpSpPr bwMode="auto">
            <a:xfrm>
              <a:off x="525" y="1968"/>
              <a:ext cx="47" cy="280"/>
              <a:chOff x="4512" y="1626"/>
              <a:chExt cx="85" cy="280"/>
            </a:xfrm>
          </p:grpSpPr>
          <p:sp>
            <p:nvSpPr>
              <p:cNvPr id="1190932" name="Freeform 20"/>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33" name="Freeform 21"/>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34" name="Freeform 22"/>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35" name="Freeform 23"/>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36" name="Freeform 24"/>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11" name="Group 25"/>
            <p:cNvGrpSpPr>
              <a:grpSpLocks/>
            </p:cNvGrpSpPr>
            <p:nvPr/>
          </p:nvGrpSpPr>
          <p:grpSpPr bwMode="auto">
            <a:xfrm>
              <a:off x="621" y="1968"/>
              <a:ext cx="47" cy="280"/>
              <a:chOff x="4512" y="1626"/>
              <a:chExt cx="85" cy="280"/>
            </a:xfrm>
          </p:grpSpPr>
          <p:sp>
            <p:nvSpPr>
              <p:cNvPr id="1190938" name="Freeform 26"/>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39" name="Freeform 27"/>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40" name="Freeform 28"/>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41" name="Freeform 29"/>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42" name="Freeform 30"/>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12" name="Group 31"/>
            <p:cNvGrpSpPr>
              <a:grpSpLocks/>
            </p:cNvGrpSpPr>
            <p:nvPr/>
          </p:nvGrpSpPr>
          <p:grpSpPr bwMode="auto">
            <a:xfrm>
              <a:off x="717" y="1968"/>
              <a:ext cx="47" cy="280"/>
              <a:chOff x="4512" y="1626"/>
              <a:chExt cx="85" cy="280"/>
            </a:xfrm>
          </p:grpSpPr>
          <p:sp>
            <p:nvSpPr>
              <p:cNvPr id="1190944" name="Freeform 32"/>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45" name="Freeform 33"/>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46" name="Freeform 34"/>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47" name="Freeform 35"/>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48" name="Freeform 36"/>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13" name="Group 37"/>
            <p:cNvGrpSpPr>
              <a:grpSpLocks/>
            </p:cNvGrpSpPr>
            <p:nvPr/>
          </p:nvGrpSpPr>
          <p:grpSpPr bwMode="auto">
            <a:xfrm>
              <a:off x="802" y="1968"/>
              <a:ext cx="47" cy="280"/>
              <a:chOff x="4512" y="1626"/>
              <a:chExt cx="85" cy="280"/>
            </a:xfrm>
          </p:grpSpPr>
          <p:sp>
            <p:nvSpPr>
              <p:cNvPr id="1190950" name="Freeform 38"/>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51" name="Freeform 39"/>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52" name="Freeform 40"/>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53" name="Freeform 41"/>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54" name="Freeform 42"/>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14" name="Group 43"/>
            <p:cNvGrpSpPr>
              <a:grpSpLocks/>
            </p:cNvGrpSpPr>
            <p:nvPr/>
          </p:nvGrpSpPr>
          <p:grpSpPr bwMode="auto">
            <a:xfrm>
              <a:off x="898" y="1968"/>
              <a:ext cx="47" cy="280"/>
              <a:chOff x="4512" y="1626"/>
              <a:chExt cx="85" cy="280"/>
            </a:xfrm>
          </p:grpSpPr>
          <p:sp>
            <p:nvSpPr>
              <p:cNvPr id="1190956" name="Freeform 44"/>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57" name="Freeform 45"/>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58" name="Freeform 46"/>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59" name="Freeform 47"/>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60" name="Freeform 48"/>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grpSp>
          <p:nvGrpSpPr>
            <p:cNvPr id="15" name="Group 49"/>
            <p:cNvGrpSpPr>
              <a:grpSpLocks/>
            </p:cNvGrpSpPr>
            <p:nvPr/>
          </p:nvGrpSpPr>
          <p:grpSpPr bwMode="auto">
            <a:xfrm>
              <a:off x="994" y="1968"/>
              <a:ext cx="47" cy="280"/>
              <a:chOff x="4512" y="1626"/>
              <a:chExt cx="85" cy="280"/>
            </a:xfrm>
          </p:grpSpPr>
          <p:sp>
            <p:nvSpPr>
              <p:cNvPr id="1190962" name="Freeform 50"/>
              <p:cNvSpPr>
                <a:spLocks/>
              </p:cNvSpPr>
              <p:nvPr/>
            </p:nvSpPr>
            <p:spPr bwMode="auto">
              <a:xfrm>
                <a:off x="4512" y="1626"/>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63" name="Freeform 51"/>
              <p:cNvSpPr>
                <a:spLocks/>
              </p:cNvSpPr>
              <p:nvPr/>
            </p:nvSpPr>
            <p:spPr bwMode="auto">
              <a:xfrm>
                <a:off x="4512" y="1682"/>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64" name="Freeform 52"/>
              <p:cNvSpPr>
                <a:spLocks/>
              </p:cNvSpPr>
              <p:nvPr/>
            </p:nvSpPr>
            <p:spPr bwMode="auto">
              <a:xfrm>
                <a:off x="4512" y="1738"/>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65" name="Freeform 53"/>
              <p:cNvSpPr>
                <a:spLocks/>
              </p:cNvSpPr>
              <p:nvPr/>
            </p:nvSpPr>
            <p:spPr bwMode="auto">
              <a:xfrm>
                <a:off x="4512" y="1794"/>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sp>
            <p:nvSpPr>
              <p:cNvPr id="1190966" name="Freeform 54"/>
              <p:cNvSpPr>
                <a:spLocks/>
              </p:cNvSpPr>
              <p:nvPr/>
            </p:nvSpPr>
            <p:spPr bwMode="auto">
              <a:xfrm>
                <a:off x="4512" y="1850"/>
                <a:ext cx="85" cy="56"/>
              </a:xfrm>
              <a:custGeom>
                <a:avLst/>
                <a:gdLst/>
                <a:ahLst/>
                <a:cxnLst>
                  <a:cxn ang="0">
                    <a:pos x="0" y="0"/>
                  </a:cxn>
                  <a:cxn ang="0">
                    <a:pos x="288" y="48"/>
                  </a:cxn>
                  <a:cxn ang="0">
                    <a:pos x="0" y="96"/>
                  </a:cxn>
                </a:cxnLst>
                <a:rect l="0" t="0" r="r" b="b"/>
                <a:pathLst>
                  <a:path w="288" h="96">
                    <a:moveTo>
                      <a:pt x="0" y="0"/>
                    </a:moveTo>
                    <a:cubicBezTo>
                      <a:pt x="144" y="16"/>
                      <a:pt x="288" y="32"/>
                      <a:pt x="288" y="48"/>
                    </a:cubicBezTo>
                    <a:cubicBezTo>
                      <a:pt x="288" y="64"/>
                      <a:pt x="144" y="80"/>
                      <a:pt x="0" y="96"/>
                    </a:cubicBezTo>
                  </a:path>
                </a:pathLst>
              </a:custGeom>
              <a:noFill/>
              <a:ln w="19050">
                <a:solidFill>
                  <a:schemeClr val="tx1"/>
                </a:solidFill>
                <a:round/>
                <a:headEnd/>
                <a:tailEnd/>
              </a:ln>
              <a:effectLst/>
            </p:spPr>
            <p:txBody>
              <a:bodyPr>
                <a:prstTxWarp prst="textNoShape">
                  <a:avLst/>
                </a:prstTxWarp>
              </a:bodyPr>
              <a:lstStyle/>
              <a:p>
                <a:endParaRPr lang="en-US"/>
              </a:p>
            </p:txBody>
          </p:sp>
        </p:grpSp>
        <p:sp>
          <p:nvSpPr>
            <p:cNvPr id="1190971" name="Line 59"/>
            <p:cNvSpPr>
              <a:spLocks noChangeAspect="1" noChangeShapeType="1"/>
            </p:cNvSpPr>
            <p:nvPr/>
          </p:nvSpPr>
          <p:spPr bwMode="auto">
            <a:xfrm rot="720000" flipV="1">
              <a:off x="1071" y="2138"/>
              <a:ext cx="69" cy="23"/>
            </a:xfrm>
            <a:prstGeom prst="line">
              <a:avLst/>
            </a:prstGeom>
            <a:noFill/>
            <a:ln w="25400">
              <a:solidFill>
                <a:srgbClr val="FF0000"/>
              </a:solidFill>
              <a:round/>
              <a:headEnd/>
              <a:tailEnd type="arrow" w="lg" len="med"/>
            </a:ln>
            <a:effectLst/>
          </p:spPr>
          <p:txBody>
            <a:bodyPr wrap="none" anchor="ctr">
              <a:prstTxWarp prst="textNoShape">
                <a:avLst/>
              </a:prstTxWarp>
            </a:bodyPr>
            <a:lstStyle/>
            <a:p>
              <a:endParaRPr lang="en-US"/>
            </a:p>
          </p:txBody>
        </p:sp>
      </p:grpSp>
      <p:sp>
        <p:nvSpPr>
          <p:cNvPr id="1191169" name="Rectangle 257"/>
          <p:cNvSpPr>
            <a:spLocks noChangeArrowheads="1"/>
          </p:cNvSpPr>
          <p:nvPr/>
        </p:nvSpPr>
        <p:spPr bwMode="auto">
          <a:xfrm>
            <a:off x="6048375" y="2146300"/>
            <a:ext cx="639763" cy="914400"/>
          </a:xfrm>
          <a:prstGeom prst="rect">
            <a:avLst/>
          </a:prstGeom>
          <a:solidFill>
            <a:srgbClr val="33CC33"/>
          </a:solidFill>
          <a:ln w="38100">
            <a:solidFill>
              <a:schemeClr val="tx1"/>
            </a:solidFill>
            <a:miter lim="800000"/>
            <a:headEnd/>
            <a:tailEnd/>
          </a:ln>
          <a:effectLst/>
        </p:spPr>
        <p:txBody>
          <a:bodyPr wrap="none" anchor="ctr">
            <a:prstTxWarp prst="textNoShape">
              <a:avLst/>
            </a:prstTxWarp>
          </a:bodyPr>
          <a:lstStyle/>
          <a:p>
            <a:r>
              <a:rPr lang="en-US" b="1">
                <a:solidFill>
                  <a:schemeClr val="bg1"/>
                </a:solidFill>
              </a:rPr>
              <a:t>App2</a:t>
            </a:r>
          </a:p>
        </p:txBody>
      </p:sp>
      <p:sp>
        <p:nvSpPr>
          <p:cNvPr id="1191170" name="Line 258"/>
          <p:cNvSpPr>
            <a:spLocks noChangeShapeType="1"/>
          </p:cNvSpPr>
          <p:nvPr/>
        </p:nvSpPr>
        <p:spPr bwMode="auto">
          <a:xfrm flipH="1" flipV="1">
            <a:off x="5210175" y="1981200"/>
            <a:ext cx="0" cy="1676400"/>
          </a:xfrm>
          <a:prstGeom prst="line">
            <a:avLst/>
          </a:prstGeom>
          <a:noFill/>
          <a:ln w="25400">
            <a:solidFill>
              <a:srgbClr val="FF0000"/>
            </a:solidFill>
            <a:round/>
            <a:headEnd/>
            <a:tailEnd type="none" w="lg" len="med"/>
          </a:ln>
          <a:effectLst/>
        </p:spPr>
        <p:txBody>
          <a:bodyPr>
            <a:prstTxWarp prst="textNoShape">
              <a:avLst/>
            </a:prstTxWarp>
          </a:bodyPr>
          <a:lstStyle/>
          <a:p>
            <a:endParaRPr lang="en-US"/>
          </a:p>
        </p:txBody>
      </p:sp>
      <p:sp>
        <p:nvSpPr>
          <p:cNvPr id="1191171" name="Line 259"/>
          <p:cNvSpPr>
            <a:spLocks noChangeShapeType="1"/>
          </p:cNvSpPr>
          <p:nvPr/>
        </p:nvSpPr>
        <p:spPr bwMode="auto">
          <a:xfrm flipH="1" flipV="1">
            <a:off x="6769100" y="1981200"/>
            <a:ext cx="0" cy="1676400"/>
          </a:xfrm>
          <a:prstGeom prst="line">
            <a:avLst/>
          </a:prstGeom>
          <a:noFill/>
          <a:ln w="25400">
            <a:solidFill>
              <a:srgbClr val="FF0000"/>
            </a:solidFill>
            <a:round/>
            <a:headEnd/>
            <a:tailEnd type="none" w="lg" len="med"/>
          </a:ln>
          <a:effectLst/>
        </p:spPr>
        <p:txBody>
          <a:bodyPr>
            <a:prstTxWarp prst="textNoShape">
              <a:avLst/>
            </a:prstTxWarp>
          </a:bodyPr>
          <a:lstStyle/>
          <a:p>
            <a:endParaRPr lang="en-US"/>
          </a:p>
        </p:txBody>
      </p:sp>
      <p:sp>
        <p:nvSpPr>
          <p:cNvPr id="1191172" name="Line 260"/>
          <p:cNvSpPr>
            <a:spLocks noChangeShapeType="1"/>
          </p:cNvSpPr>
          <p:nvPr/>
        </p:nvSpPr>
        <p:spPr bwMode="auto">
          <a:xfrm flipH="1" flipV="1">
            <a:off x="5210175" y="3657600"/>
            <a:ext cx="0" cy="533400"/>
          </a:xfrm>
          <a:prstGeom prst="line">
            <a:avLst/>
          </a:prstGeom>
          <a:noFill/>
          <a:ln w="38100">
            <a:solidFill>
              <a:schemeClr val="tx1"/>
            </a:solidFill>
            <a:round/>
            <a:headEnd/>
            <a:tailEnd type="none" w="lg" len="med"/>
          </a:ln>
          <a:effectLst/>
        </p:spPr>
        <p:txBody>
          <a:bodyPr>
            <a:prstTxWarp prst="textNoShape">
              <a:avLst/>
            </a:prstTxWarp>
          </a:bodyPr>
          <a:lstStyle/>
          <a:p>
            <a:endParaRPr lang="en-US"/>
          </a:p>
        </p:txBody>
      </p:sp>
      <p:sp>
        <p:nvSpPr>
          <p:cNvPr id="1191173" name="Line 261"/>
          <p:cNvSpPr>
            <a:spLocks noChangeShapeType="1"/>
          </p:cNvSpPr>
          <p:nvPr/>
        </p:nvSpPr>
        <p:spPr bwMode="auto">
          <a:xfrm>
            <a:off x="5391150" y="3581400"/>
            <a:ext cx="0" cy="685800"/>
          </a:xfrm>
          <a:prstGeom prst="line">
            <a:avLst/>
          </a:prstGeom>
          <a:noFill/>
          <a:ln w="25400" cap="rnd">
            <a:solidFill>
              <a:schemeClr val="tx1"/>
            </a:solidFill>
            <a:prstDash val="sysDot"/>
            <a:round/>
            <a:headEnd/>
            <a:tailEnd type="none" w="lg" len="med"/>
          </a:ln>
          <a:effectLst/>
        </p:spPr>
        <p:txBody>
          <a:bodyPr>
            <a:prstTxWarp prst="textNoShape">
              <a:avLst/>
            </a:prstTxWarp>
          </a:bodyPr>
          <a:lstStyle/>
          <a:p>
            <a:endParaRPr lang="en-US"/>
          </a:p>
        </p:txBody>
      </p:sp>
      <p:sp>
        <p:nvSpPr>
          <p:cNvPr id="1191174" name="Line 262"/>
          <p:cNvSpPr>
            <a:spLocks noChangeShapeType="1"/>
          </p:cNvSpPr>
          <p:nvPr/>
        </p:nvSpPr>
        <p:spPr bwMode="auto">
          <a:xfrm>
            <a:off x="5783263" y="3581400"/>
            <a:ext cx="0" cy="685800"/>
          </a:xfrm>
          <a:prstGeom prst="line">
            <a:avLst/>
          </a:prstGeom>
          <a:noFill/>
          <a:ln w="25400" cap="rnd">
            <a:solidFill>
              <a:schemeClr val="tx1"/>
            </a:solidFill>
            <a:prstDash val="sysDot"/>
            <a:round/>
            <a:headEnd/>
            <a:tailEnd type="none" w="lg" len="med"/>
          </a:ln>
          <a:effectLst/>
        </p:spPr>
        <p:txBody>
          <a:bodyPr>
            <a:prstTxWarp prst="textNoShape">
              <a:avLst/>
            </a:prstTxWarp>
          </a:bodyPr>
          <a:lstStyle/>
          <a:p>
            <a:endParaRPr lang="en-US"/>
          </a:p>
        </p:txBody>
      </p:sp>
      <p:sp>
        <p:nvSpPr>
          <p:cNvPr id="1191175" name="Line 263"/>
          <p:cNvSpPr>
            <a:spLocks noChangeShapeType="1"/>
          </p:cNvSpPr>
          <p:nvPr/>
        </p:nvSpPr>
        <p:spPr bwMode="auto">
          <a:xfrm>
            <a:off x="6167438" y="3581400"/>
            <a:ext cx="0" cy="685800"/>
          </a:xfrm>
          <a:prstGeom prst="line">
            <a:avLst/>
          </a:prstGeom>
          <a:noFill/>
          <a:ln w="25400" cap="rnd">
            <a:solidFill>
              <a:schemeClr val="tx1"/>
            </a:solidFill>
            <a:prstDash val="sysDot"/>
            <a:round/>
            <a:headEnd/>
            <a:tailEnd type="none" w="lg" len="med"/>
          </a:ln>
          <a:effectLst/>
        </p:spPr>
        <p:txBody>
          <a:bodyPr>
            <a:prstTxWarp prst="textNoShape">
              <a:avLst/>
            </a:prstTxWarp>
          </a:bodyPr>
          <a:lstStyle/>
          <a:p>
            <a:endParaRPr lang="en-US"/>
          </a:p>
        </p:txBody>
      </p:sp>
      <p:sp>
        <p:nvSpPr>
          <p:cNvPr id="1191176" name="Line 264"/>
          <p:cNvSpPr>
            <a:spLocks noChangeShapeType="1"/>
          </p:cNvSpPr>
          <p:nvPr/>
        </p:nvSpPr>
        <p:spPr bwMode="auto">
          <a:xfrm>
            <a:off x="6546850" y="3581400"/>
            <a:ext cx="0" cy="685800"/>
          </a:xfrm>
          <a:prstGeom prst="line">
            <a:avLst/>
          </a:prstGeom>
          <a:noFill/>
          <a:ln w="25400" cap="rnd">
            <a:solidFill>
              <a:schemeClr val="tx1"/>
            </a:solidFill>
            <a:prstDash val="sysDot"/>
            <a:round/>
            <a:headEnd/>
            <a:tailEnd type="none" w="lg" len="med"/>
          </a:ln>
          <a:effectLst/>
        </p:spPr>
        <p:txBody>
          <a:bodyPr>
            <a:prstTxWarp prst="textNoShape">
              <a:avLst/>
            </a:prstTxWarp>
          </a:bodyPr>
          <a:lstStyle/>
          <a:p>
            <a:endParaRPr lang="en-US"/>
          </a:p>
        </p:txBody>
      </p:sp>
      <p:sp>
        <p:nvSpPr>
          <p:cNvPr id="1191177" name="Text Box 265"/>
          <p:cNvSpPr txBox="1">
            <a:spLocks noChangeArrowheads="1"/>
          </p:cNvSpPr>
          <p:nvPr/>
        </p:nvSpPr>
        <p:spPr bwMode="auto">
          <a:xfrm>
            <a:off x="4609353" y="5101852"/>
            <a:ext cx="4310529" cy="1569660"/>
          </a:xfrm>
          <a:prstGeom prst="rect">
            <a:avLst/>
          </a:prstGeom>
          <a:noFill/>
          <a:ln w="38100">
            <a:noFill/>
            <a:miter lim="800000"/>
            <a:headEnd/>
            <a:tailEnd/>
          </a:ln>
          <a:effectLst/>
        </p:spPr>
        <p:txBody>
          <a:bodyPr wrap="square">
            <a:prstTxWarp prst="textNoShape">
              <a:avLst/>
            </a:prstTxWarp>
            <a:spAutoFit/>
          </a:bodyPr>
          <a:lstStyle/>
          <a:p>
            <a:pPr algn="l"/>
            <a:r>
              <a:rPr lang="en-US" dirty="0" err="1">
                <a:sym typeface="Symbol" charset="2"/>
              </a:rPr>
              <a:t></a:t>
            </a:r>
            <a:r>
              <a:rPr lang="en-US" dirty="0">
                <a:sym typeface="Symbol" charset="2"/>
              </a:rPr>
              <a:t> </a:t>
            </a:r>
            <a:r>
              <a:rPr lang="en-US" dirty="0" smtClean="0"/>
              <a:t>More accurate</a:t>
            </a:r>
            <a:br>
              <a:rPr lang="en-US" dirty="0" smtClean="0"/>
            </a:br>
            <a:r>
              <a:rPr lang="en-US" dirty="0"/>
              <a:t>resource abstraction. </a:t>
            </a:r>
            <a:br>
              <a:rPr lang="en-US" dirty="0"/>
            </a:br>
            <a:r>
              <a:rPr lang="en-US" dirty="0" err="1">
                <a:sym typeface="Symbol" charset="2"/>
              </a:rPr>
              <a:t></a:t>
            </a:r>
            <a:r>
              <a:rPr lang="en-US" dirty="0">
                <a:sym typeface="Symbol" charset="2"/>
              </a:rPr>
              <a:t> Let apps</a:t>
            </a:r>
            <a:r>
              <a:rPr lang="en-US" dirty="0" smtClean="0">
                <a:sym typeface="Symbol" charset="2"/>
              </a:rPr>
              <a:t> provide own computation abstractions</a:t>
            </a:r>
            <a:endParaRPr lang="en-US" dirty="0">
              <a:sym typeface="Symbol" charset="2"/>
            </a:endParaRPr>
          </a:p>
        </p:txBody>
      </p:sp>
      <p:sp>
        <p:nvSpPr>
          <p:cNvPr id="1191178" name="Text Box 266"/>
          <p:cNvSpPr txBox="1">
            <a:spLocks noChangeArrowheads="1"/>
          </p:cNvSpPr>
          <p:nvPr/>
        </p:nvSpPr>
        <p:spPr bwMode="auto">
          <a:xfrm>
            <a:off x="4724400" y="1143000"/>
            <a:ext cx="2103348" cy="954107"/>
          </a:xfrm>
          <a:prstGeom prst="rect">
            <a:avLst/>
          </a:prstGeom>
          <a:noFill/>
          <a:ln w="38100">
            <a:noFill/>
            <a:miter lim="800000"/>
            <a:headEnd/>
            <a:tailEnd/>
          </a:ln>
          <a:effectLst/>
        </p:spPr>
        <p:txBody>
          <a:bodyPr wrap="none">
            <a:prstTxWarp prst="textNoShape">
              <a:avLst/>
            </a:prstTxWarp>
            <a:spAutoFit/>
          </a:bodyPr>
          <a:lstStyle/>
          <a:p>
            <a:pPr algn="l"/>
            <a:r>
              <a:rPr lang="en-US" sz="2000" b="1" dirty="0" smtClean="0"/>
              <a:t>Harts</a:t>
            </a:r>
          </a:p>
          <a:p>
            <a:pPr algn="l"/>
            <a:endParaRPr lang="en-US" b="1" dirty="0" smtClean="0"/>
          </a:p>
          <a:p>
            <a:pPr algn="l"/>
            <a:r>
              <a:rPr lang="en-US" b="1" dirty="0" smtClean="0"/>
              <a:t>Hardware Partitions</a:t>
            </a:r>
            <a:endParaRPr lang="en-US" sz="1400" b="1" dirty="0"/>
          </a:p>
        </p:txBody>
      </p:sp>
      <p:sp>
        <p:nvSpPr>
          <p:cNvPr id="112" name="Text Box 266"/>
          <p:cNvSpPr txBox="1">
            <a:spLocks noChangeArrowheads="1"/>
          </p:cNvSpPr>
          <p:nvPr/>
        </p:nvSpPr>
        <p:spPr bwMode="auto">
          <a:xfrm>
            <a:off x="533400" y="1143000"/>
            <a:ext cx="1736373" cy="400110"/>
          </a:xfrm>
          <a:prstGeom prst="rect">
            <a:avLst/>
          </a:prstGeom>
          <a:noFill/>
          <a:ln w="38100">
            <a:noFill/>
            <a:miter lim="800000"/>
            <a:headEnd/>
            <a:tailEnd/>
          </a:ln>
          <a:effectLst/>
        </p:spPr>
        <p:txBody>
          <a:bodyPr wrap="none">
            <a:prstTxWarp prst="textNoShape">
              <a:avLst/>
            </a:prstTxWarp>
            <a:spAutoFit/>
          </a:bodyPr>
          <a:lstStyle/>
          <a:p>
            <a:pPr algn="l"/>
            <a:r>
              <a:rPr lang="en-US" sz="2000" b="1" dirty="0" smtClean="0"/>
              <a:t>POSIX Threads</a:t>
            </a:r>
            <a:endParaRPr lang="en-US" sz="1600" b="1" dirty="0"/>
          </a:p>
        </p:txBody>
      </p:sp>
    </p:spTree>
    <p:extLst>
      <p:ext uri="{BB962C8B-B14F-4D97-AF65-F5344CB8AC3E}">
        <p14:creationId xmlns:p14="http://schemas.microsoft.com/office/powerpoint/2010/main" val="231556101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fontAlgn="base">
              <a:spcBef>
                <a:spcPts val="300"/>
              </a:spcBef>
              <a:buNone/>
            </a:pPr>
            <a:r>
              <a:rPr lang="en-US" dirty="0" smtClean="0"/>
              <a:t>Goal: Maximize bandwidth use with lightweight communication</a:t>
            </a:r>
          </a:p>
          <a:p>
            <a:pPr fontAlgn="base">
              <a:spcBef>
                <a:spcPts val="300"/>
              </a:spcBef>
            </a:pPr>
            <a:r>
              <a:rPr lang="en-US" dirty="0">
                <a:solidFill>
                  <a:srgbClr val="367317"/>
                </a:solidFill>
              </a:rPr>
              <a:t>O</a:t>
            </a:r>
            <a:r>
              <a:rPr lang="en-US" dirty="0" smtClean="0">
                <a:solidFill>
                  <a:srgbClr val="367317"/>
                </a:solidFill>
              </a:rPr>
              <a:t>ne-sided communication: </a:t>
            </a:r>
            <a:r>
              <a:rPr lang="en-US" b="0" dirty="0" smtClean="0">
                <a:solidFill>
                  <a:srgbClr val="367317"/>
                </a:solidFill>
              </a:rPr>
              <a:t>to avoid over-synchronization</a:t>
            </a:r>
          </a:p>
          <a:p>
            <a:pPr fontAlgn="base">
              <a:spcBef>
                <a:spcPts val="300"/>
              </a:spcBef>
            </a:pPr>
            <a:r>
              <a:rPr lang="en-US" dirty="0" smtClean="0">
                <a:solidFill>
                  <a:srgbClr val="367317"/>
                </a:solidFill>
              </a:rPr>
              <a:t>Active-Messages:</a:t>
            </a:r>
            <a:r>
              <a:rPr lang="en-US" b="0" dirty="0" smtClean="0">
                <a:solidFill>
                  <a:srgbClr val="367317"/>
                </a:solidFill>
              </a:rPr>
              <a:t> for productivity and portability</a:t>
            </a:r>
          </a:p>
          <a:p>
            <a:pPr fontAlgn="base">
              <a:spcBef>
                <a:spcPts val="300"/>
              </a:spcBef>
            </a:pPr>
            <a:r>
              <a:rPr lang="en-US" dirty="0" smtClean="0">
                <a:solidFill>
                  <a:srgbClr val="367317"/>
                </a:solidFill>
              </a:rPr>
              <a:t>Interoperability:</a:t>
            </a:r>
            <a:r>
              <a:rPr lang="en-US" b="0" dirty="0" smtClean="0">
                <a:solidFill>
                  <a:srgbClr val="367317"/>
                </a:solidFill>
              </a:rPr>
              <a:t> with MPI and threading layers</a:t>
            </a:r>
          </a:p>
          <a:p>
            <a:pPr marL="0" indent="0" fontAlgn="base">
              <a:spcBef>
                <a:spcPts val="300"/>
              </a:spcBef>
              <a:buNone/>
            </a:pPr>
            <a:r>
              <a:rPr lang="en-US" dirty="0" smtClean="0"/>
              <a:t>Novelty: </a:t>
            </a:r>
          </a:p>
          <a:p>
            <a:pPr fontAlgn="base">
              <a:spcBef>
                <a:spcPts val="300"/>
              </a:spcBef>
            </a:pPr>
            <a:r>
              <a:rPr lang="en-US" sz="2200" dirty="0" smtClean="0">
                <a:solidFill>
                  <a:srgbClr val="367317"/>
                </a:solidFill>
              </a:rPr>
              <a:t>Congestion management: </a:t>
            </a:r>
            <a:r>
              <a:rPr lang="en-US" sz="2200" b="0" dirty="0" smtClean="0">
                <a:solidFill>
                  <a:srgbClr val="367317"/>
                </a:solidFill>
              </a:rPr>
              <a:t>for 1-sided communication with ARTS</a:t>
            </a:r>
          </a:p>
          <a:p>
            <a:pPr fontAlgn="base">
              <a:spcBef>
                <a:spcPts val="300"/>
              </a:spcBef>
            </a:pPr>
            <a:r>
              <a:rPr lang="en-US" sz="2200" dirty="0" smtClean="0">
                <a:solidFill>
                  <a:srgbClr val="367317"/>
                </a:solidFill>
              </a:rPr>
              <a:t>Hierarchical:</a:t>
            </a:r>
            <a:r>
              <a:rPr lang="en-US" sz="2200" b="0" dirty="0" smtClean="0">
                <a:solidFill>
                  <a:srgbClr val="367317"/>
                </a:solidFill>
              </a:rPr>
              <a:t> communication management for H-PGAS</a:t>
            </a:r>
          </a:p>
          <a:p>
            <a:pPr fontAlgn="base">
              <a:spcBef>
                <a:spcPts val="300"/>
              </a:spcBef>
            </a:pPr>
            <a:r>
              <a:rPr lang="en-US" sz="2200" dirty="0" smtClean="0">
                <a:solidFill>
                  <a:srgbClr val="367317"/>
                </a:solidFill>
              </a:rPr>
              <a:t>Resilience:</a:t>
            </a:r>
            <a:r>
              <a:rPr lang="en-US" sz="2200" b="0" dirty="0" smtClean="0">
                <a:solidFill>
                  <a:srgbClr val="367317"/>
                </a:solidFill>
              </a:rPr>
              <a:t> globally consist states and fine-grained fault recovery</a:t>
            </a:r>
          </a:p>
          <a:p>
            <a:pPr fontAlgn="base">
              <a:spcBef>
                <a:spcPts val="300"/>
              </a:spcBef>
            </a:pPr>
            <a:r>
              <a:rPr lang="en-US" sz="2200" dirty="0" smtClean="0">
                <a:solidFill>
                  <a:srgbClr val="367317"/>
                </a:solidFill>
              </a:rPr>
              <a:t>Progress: </a:t>
            </a:r>
            <a:r>
              <a:rPr lang="en-US" sz="2200" b="0" dirty="0" smtClean="0">
                <a:solidFill>
                  <a:srgbClr val="367317"/>
                </a:solidFill>
              </a:rPr>
              <a:t>new models for scalability and </a:t>
            </a:r>
          </a:p>
          <a:p>
            <a:pPr marL="0" indent="0" fontAlgn="base">
              <a:spcBef>
                <a:spcPts val="300"/>
              </a:spcBef>
              <a:buNone/>
            </a:pPr>
            <a:r>
              <a:rPr lang="en-US" sz="2200" b="0" dirty="0">
                <a:solidFill>
                  <a:srgbClr val="367317"/>
                </a:solidFill>
              </a:rPr>
              <a:t> </a:t>
            </a:r>
            <a:r>
              <a:rPr lang="en-US" sz="2200" b="0" dirty="0" smtClean="0">
                <a:solidFill>
                  <a:srgbClr val="367317"/>
                </a:solidFill>
              </a:rPr>
              <a:t>    </a:t>
            </a:r>
            <a:r>
              <a:rPr lang="en-US" sz="2200" b="0" dirty="0" err="1" smtClean="0">
                <a:solidFill>
                  <a:srgbClr val="367317"/>
                </a:solidFill>
              </a:rPr>
              <a:t>interoperatbility</a:t>
            </a:r>
            <a:endParaRPr lang="en-US" sz="2200" b="0" dirty="0" smtClean="0">
              <a:solidFill>
                <a:srgbClr val="367317"/>
              </a:solidFill>
            </a:endParaRPr>
          </a:p>
          <a:p>
            <a:pPr marL="0" indent="0" fontAlgn="base">
              <a:spcBef>
                <a:spcPts val="300"/>
              </a:spcBef>
              <a:buNone/>
            </a:pPr>
            <a:r>
              <a:rPr lang="en-US" dirty="0" smtClean="0"/>
              <a:t>Leverage </a:t>
            </a:r>
            <a:r>
              <a:rPr lang="en-US" dirty="0" err="1" smtClean="0"/>
              <a:t>GASNet</a:t>
            </a:r>
            <a:r>
              <a:rPr lang="en-US" dirty="0" smtClean="0"/>
              <a:t> (redesigned)</a:t>
            </a:r>
          </a:p>
          <a:p>
            <a:pPr fontAlgn="base">
              <a:spcBef>
                <a:spcPts val="300"/>
              </a:spcBef>
              <a:buFontTx/>
              <a:buChar char="•"/>
            </a:pPr>
            <a:r>
              <a:rPr lang="en-US" sz="2200" b="0" dirty="0" smtClean="0">
                <a:solidFill>
                  <a:srgbClr val="367317"/>
                </a:solidFill>
              </a:rPr>
              <a:t>Major changes for on-chip interconnects</a:t>
            </a:r>
          </a:p>
          <a:p>
            <a:pPr fontAlgn="base">
              <a:spcBef>
                <a:spcPts val="300"/>
              </a:spcBef>
              <a:buFontTx/>
              <a:buChar char="•"/>
            </a:pPr>
            <a:r>
              <a:rPr lang="en-US" sz="2200" b="0" dirty="0" smtClean="0">
                <a:solidFill>
                  <a:srgbClr val="367317"/>
                </a:solidFill>
              </a:rPr>
              <a:t>Each network has unique opportunities</a:t>
            </a:r>
          </a:p>
          <a:p>
            <a:pPr fontAlgn="base">
              <a:spcBef>
                <a:spcPts val="300"/>
              </a:spcBef>
              <a:buFontTx/>
              <a:buChar char="•"/>
            </a:pPr>
            <a:endParaRPr lang="en-US" sz="2000" b="0" dirty="0" smtClean="0"/>
          </a:p>
          <a:p>
            <a:pPr fontAlgn="base">
              <a:spcBef>
                <a:spcPts val="300"/>
              </a:spcBef>
              <a:buFontTx/>
              <a:buChar char="•"/>
            </a:pPr>
            <a:endParaRPr lang="en-US" b="0" dirty="0" smtClean="0"/>
          </a:p>
        </p:txBody>
      </p:sp>
      <p:sp>
        <p:nvSpPr>
          <p:cNvPr id="3" name="Title 2"/>
          <p:cNvSpPr>
            <a:spLocks noGrp="1"/>
          </p:cNvSpPr>
          <p:nvPr>
            <p:ph type="title"/>
          </p:nvPr>
        </p:nvSpPr>
        <p:spPr/>
        <p:txBody>
          <a:bodyPr>
            <a:normAutofit/>
          </a:bodyPr>
          <a:lstStyle/>
          <a:p>
            <a:r>
              <a:rPr lang="en-US" dirty="0" smtClean="0"/>
              <a:t>DEGAS: Lightweight Communication (</a:t>
            </a:r>
            <a:r>
              <a:rPr lang="en-US" dirty="0" err="1" smtClean="0"/>
              <a:t>GASNet</a:t>
            </a:r>
            <a:r>
              <a:rPr lang="en-US" dirty="0" smtClean="0"/>
              <a:t>-EX)</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32</a:t>
            </a:fld>
            <a:endParaRPr lang="en-US" dirty="0"/>
          </a:p>
        </p:txBody>
      </p:sp>
      <p:sp>
        <p:nvSpPr>
          <p:cNvPr id="5" name="Footer Placeholder 4"/>
          <p:cNvSpPr>
            <a:spLocks noGrp="1"/>
          </p:cNvSpPr>
          <p:nvPr>
            <p:ph type="ftr" sz="quarter" idx="12"/>
          </p:nvPr>
        </p:nvSpPr>
        <p:spPr/>
        <p:txBody>
          <a:bodyPr/>
          <a:lstStyle/>
          <a:p>
            <a:r>
              <a:rPr lang="en-US" dirty="0" err="1" smtClean="0"/>
              <a:t>XStack</a:t>
            </a:r>
            <a:r>
              <a:rPr lang="en-US" dirty="0" smtClean="0"/>
              <a:t> Review</a:t>
            </a:r>
            <a:endParaRPr lang="en-US" dirty="0"/>
          </a:p>
        </p:txBody>
      </p:sp>
      <p:sp>
        <p:nvSpPr>
          <p:cNvPr id="6" name="Rounded Rectangle 5"/>
          <p:cNvSpPr/>
          <p:nvPr/>
        </p:nvSpPr>
        <p:spPr>
          <a:xfrm>
            <a:off x="5354373" y="4953000"/>
            <a:ext cx="3713426" cy="383924"/>
          </a:xfrm>
          <a:prstGeom prst="round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GASNet</a:t>
            </a:r>
            <a:endParaRPr lang="en-US" sz="1050" dirty="0">
              <a:effectLst>
                <a:outerShdw blurRad="38100" dist="38100" dir="2700000" algn="tl">
                  <a:srgbClr val="000000">
                    <a:alpha val="43137"/>
                  </a:srgbClr>
                </a:outerShdw>
              </a:effectLst>
            </a:endParaRPr>
          </a:p>
        </p:txBody>
      </p:sp>
      <p:sp>
        <p:nvSpPr>
          <p:cNvPr id="7" name="Rounded Rectangle 6"/>
          <p:cNvSpPr/>
          <p:nvPr/>
        </p:nvSpPr>
        <p:spPr>
          <a:xfrm>
            <a:off x="6335854" y="4594846"/>
            <a:ext cx="875232" cy="27157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err="1" smtClean="0"/>
              <a:t>Coarray</a:t>
            </a:r>
            <a:r>
              <a:rPr lang="en-US" sz="1000" b="1" dirty="0" smtClean="0"/>
              <a:t/>
            </a:r>
            <a:br>
              <a:rPr lang="en-US" sz="1000" b="1" dirty="0" smtClean="0"/>
            </a:br>
            <a:r>
              <a:rPr lang="en-US" sz="1000" b="1" dirty="0" smtClean="0"/>
              <a:t>Fortran 2.0</a:t>
            </a:r>
          </a:p>
        </p:txBody>
      </p:sp>
      <p:sp>
        <p:nvSpPr>
          <p:cNvPr id="8" name="Rectangle 7"/>
          <p:cNvSpPr/>
          <p:nvPr/>
        </p:nvSpPr>
        <p:spPr>
          <a:xfrm>
            <a:off x="5334000" y="5410200"/>
            <a:ext cx="492514"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IBM</a:t>
            </a:r>
            <a:endParaRPr lang="en-US" sz="1100" b="1" dirty="0"/>
          </a:p>
        </p:txBody>
      </p:sp>
      <p:sp>
        <p:nvSpPr>
          <p:cNvPr id="9" name="Rectangle 8"/>
          <p:cNvSpPr/>
          <p:nvPr/>
        </p:nvSpPr>
        <p:spPr>
          <a:xfrm>
            <a:off x="5943600" y="5410200"/>
            <a:ext cx="492514"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Cray</a:t>
            </a:r>
            <a:endParaRPr lang="en-US" sz="1000" b="1" dirty="0"/>
          </a:p>
        </p:txBody>
      </p:sp>
      <p:sp>
        <p:nvSpPr>
          <p:cNvPr id="10" name="Rectangle 9"/>
          <p:cNvSpPr/>
          <p:nvPr/>
        </p:nvSpPr>
        <p:spPr>
          <a:xfrm>
            <a:off x="7162800" y="5410200"/>
            <a:ext cx="838200" cy="302925"/>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err="1" smtClean="0"/>
              <a:t>Infiniband</a:t>
            </a:r>
            <a:endParaRPr lang="en-US" sz="1100" b="1" dirty="0"/>
          </a:p>
        </p:txBody>
      </p:sp>
      <p:sp>
        <p:nvSpPr>
          <p:cNvPr id="11" name="Rectangle 10"/>
          <p:cNvSpPr/>
          <p:nvPr/>
        </p:nvSpPr>
        <p:spPr>
          <a:xfrm>
            <a:off x="7696200" y="5791200"/>
            <a:ext cx="685800"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Shared</a:t>
            </a:r>
            <a:br>
              <a:rPr lang="en-US" sz="1000" b="1" dirty="0" smtClean="0"/>
            </a:br>
            <a:r>
              <a:rPr lang="en-US" sz="1000" b="1" dirty="0" smtClean="0"/>
              <a:t>memory</a:t>
            </a:r>
            <a:endParaRPr lang="en-US" sz="1000" b="1" dirty="0"/>
          </a:p>
        </p:txBody>
      </p:sp>
      <p:sp>
        <p:nvSpPr>
          <p:cNvPr id="12" name="Rounded Rectangle 11"/>
          <p:cNvSpPr/>
          <p:nvPr/>
        </p:nvSpPr>
        <p:spPr>
          <a:xfrm>
            <a:off x="7297528" y="4594846"/>
            <a:ext cx="830608" cy="27157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t>Phalanx</a:t>
            </a:r>
          </a:p>
        </p:txBody>
      </p:sp>
      <p:sp>
        <p:nvSpPr>
          <p:cNvPr id="13" name="Rounded Rectangle 12"/>
          <p:cNvSpPr/>
          <p:nvPr/>
        </p:nvSpPr>
        <p:spPr>
          <a:xfrm>
            <a:off x="6335854" y="4267200"/>
            <a:ext cx="875232" cy="27157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t>GCC UPC</a:t>
            </a:r>
          </a:p>
        </p:txBody>
      </p:sp>
      <p:sp>
        <p:nvSpPr>
          <p:cNvPr id="14" name="Rounded Rectangle 13"/>
          <p:cNvSpPr/>
          <p:nvPr/>
        </p:nvSpPr>
        <p:spPr>
          <a:xfrm>
            <a:off x="7297528" y="4267200"/>
            <a:ext cx="839612" cy="27157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t>Chapel</a:t>
            </a:r>
          </a:p>
        </p:txBody>
      </p:sp>
      <p:sp>
        <p:nvSpPr>
          <p:cNvPr id="15" name="Rounded Rectangle 14"/>
          <p:cNvSpPr/>
          <p:nvPr/>
        </p:nvSpPr>
        <p:spPr>
          <a:xfrm>
            <a:off x="5383187" y="4267200"/>
            <a:ext cx="875230" cy="27157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t>Berkeley UPC</a:t>
            </a:r>
          </a:p>
        </p:txBody>
      </p:sp>
      <p:sp>
        <p:nvSpPr>
          <p:cNvPr id="16" name="Rounded Rectangle 15"/>
          <p:cNvSpPr/>
          <p:nvPr/>
        </p:nvSpPr>
        <p:spPr>
          <a:xfrm>
            <a:off x="5383187" y="4594846"/>
            <a:ext cx="875231" cy="27157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t>Titanium</a:t>
            </a:r>
          </a:p>
        </p:txBody>
      </p:sp>
      <p:sp>
        <p:nvSpPr>
          <p:cNvPr id="17" name="Rectangle 16"/>
          <p:cNvSpPr/>
          <p:nvPr/>
        </p:nvSpPr>
        <p:spPr>
          <a:xfrm>
            <a:off x="7162800" y="5791200"/>
            <a:ext cx="466429"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GPU</a:t>
            </a:r>
            <a:endParaRPr lang="en-US" sz="1100" b="1" dirty="0"/>
          </a:p>
        </p:txBody>
      </p:sp>
      <p:sp>
        <p:nvSpPr>
          <p:cNvPr id="18" name="Rectangle 17"/>
          <p:cNvSpPr/>
          <p:nvPr/>
        </p:nvSpPr>
        <p:spPr>
          <a:xfrm>
            <a:off x="8077200" y="5410200"/>
            <a:ext cx="914400" cy="299831"/>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Ethernet</a:t>
            </a:r>
            <a:endParaRPr lang="en-US" sz="1100" b="1" dirty="0"/>
          </a:p>
        </p:txBody>
      </p:sp>
      <p:sp>
        <p:nvSpPr>
          <p:cNvPr id="19" name="Rounded Rectangle 18"/>
          <p:cNvSpPr/>
          <p:nvPr/>
        </p:nvSpPr>
        <p:spPr>
          <a:xfrm>
            <a:off x="8224724" y="4276195"/>
            <a:ext cx="839473" cy="590223"/>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t>Cray UPC/CAF</a:t>
            </a:r>
          </a:p>
          <a:p>
            <a:pPr algn="ctr"/>
            <a:r>
              <a:rPr lang="en-US" sz="1000" b="1" dirty="0" smtClean="0"/>
              <a:t>for </a:t>
            </a:r>
            <a:r>
              <a:rPr lang="en-US" sz="1000" b="1" dirty="0" err="1" smtClean="0"/>
              <a:t>Seastar</a:t>
            </a:r>
            <a:endParaRPr lang="en-US" sz="1000" b="1" dirty="0" smtClean="0"/>
          </a:p>
        </p:txBody>
      </p:sp>
      <p:sp>
        <p:nvSpPr>
          <p:cNvPr id="20" name="Rectangle 19"/>
          <p:cNvSpPr/>
          <p:nvPr/>
        </p:nvSpPr>
        <p:spPr>
          <a:xfrm>
            <a:off x="5943600" y="5791200"/>
            <a:ext cx="492514"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AMD</a:t>
            </a:r>
            <a:endParaRPr lang="en-US" sz="1000" b="1" dirty="0"/>
          </a:p>
        </p:txBody>
      </p:sp>
      <p:sp>
        <p:nvSpPr>
          <p:cNvPr id="21" name="Rectangle 20"/>
          <p:cNvSpPr/>
          <p:nvPr/>
        </p:nvSpPr>
        <p:spPr>
          <a:xfrm>
            <a:off x="5334000" y="5791200"/>
            <a:ext cx="492514"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Intel</a:t>
            </a:r>
            <a:endParaRPr lang="en-US" sz="1000" b="1" dirty="0"/>
          </a:p>
        </p:txBody>
      </p:sp>
      <p:sp>
        <p:nvSpPr>
          <p:cNvPr id="22" name="Rectangle 21"/>
          <p:cNvSpPr/>
          <p:nvPr/>
        </p:nvSpPr>
        <p:spPr>
          <a:xfrm>
            <a:off x="6553200" y="5791200"/>
            <a:ext cx="492514"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SUN</a:t>
            </a:r>
            <a:endParaRPr lang="en-US" sz="1000" b="1" dirty="0"/>
          </a:p>
        </p:txBody>
      </p:sp>
      <p:sp>
        <p:nvSpPr>
          <p:cNvPr id="23" name="Rectangle 22"/>
          <p:cNvSpPr/>
          <p:nvPr/>
        </p:nvSpPr>
        <p:spPr>
          <a:xfrm>
            <a:off x="6553200" y="5410200"/>
            <a:ext cx="492514"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SGI</a:t>
            </a:r>
            <a:endParaRPr lang="en-US" sz="1000" b="1" dirty="0"/>
          </a:p>
        </p:txBody>
      </p:sp>
      <p:sp>
        <p:nvSpPr>
          <p:cNvPr id="24" name="Rectangle 23"/>
          <p:cNvSpPr/>
          <p:nvPr/>
        </p:nvSpPr>
        <p:spPr>
          <a:xfrm>
            <a:off x="8458200" y="5791200"/>
            <a:ext cx="609600" cy="302926"/>
          </a:xfrm>
          <a:prstGeom prst="rect">
            <a:avLst/>
          </a:prstGeom>
          <a:solidFill>
            <a:schemeClr val="accent3">
              <a:lumMod val="75000"/>
            </a:schemeClr>
          </a:solidFill>
          <a:ln>
            <a:noFill/>
          </a:ln>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t>Others</a:t>
            </a:r>
            <a:endParaRPr lang="en-US" sz="1100" b="1" dirty="0"/>
          </a:p>
        </p:txBody>
      </p:sp>
    </p:spTree>
    <p:extLst>
      <p:ext uri="{BB962C8B-B14F-4D97-AF65-F5344CB8AC3E}">
        <p14:creationId xmlns:p14="http://schemas.microsoft.com/office/powerpoint/2010/main" val="42752780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839200" cy="5259388"/>
          </a:xfrm>
        </p:spPr>
        <p:txBody>
          <a:bodyPr>
            <a:normAutofit fontScale="92500" lnSpcReduction="10000"/>
          </a:bodyPr>
          <a:lstStyle/>
          <a:p>
            <a:pPr marL="0" indent="0">
              <a:buNone/>
            </a:pPr>
            <a:r>
              <a:rPr lang="en-US" i="1" dirty="0" smtClean="0"/>
              <a:t>Goal: Provide a resilient runtime for PGAS applications</a:t>
            </a:r>
          </a:p>
          <a:p>
            <a:pPr>
              <a:buFont typeface="Arial"/>
              <a:buChar char="•"/>
            </a:pPr>
            <a:r>
              <a:rPr lang="en-US" b="0" dirty="0" smtClean="0">
                <a:solidFill>
                  <a:srgbClr val="367317"/>
                </a:solidFill>
              </a:rPr>
              <a:t>Applications should be able to customize resilience to their needs,</a:t>
            </a:r>
          </a:p>
          <a:p>
            <a:pPr>
              <a:buFont typeface="Arial"/>
              <a:buChar char="•"/>
            </a:pPr>
            <a:r>
              <a:rPr lang="en-US" b="0" dirty="0" smtClean="0">
                <a:solidFill>
                  <a:srgbClr val="367317"/>
                </a:solidFill>
              </a:rPr>
              <a:t>Resilient runtime that provides easy-to-use mechanisms</a:t>
            </a:r>
          </a:p>
          <a:p>
            <a:pPr marL="0" indent="0">
              <a:buNone/>
            </a:pPr>
            <a:r>
              <a:rPr lang="en-US" dirty="0" smtClean="0"/>
              <a:t>Novelty: Single analyzable abstraction for resilience</a:t>
            </a:r>
          </a:p>
          <a:p>
            <a:r>
              <a:rPr lang="en-US" b="0" dirty="0" smtClean="0">
                <a:solidFill>
                  <a:srgbClr val="367317"/>
                </a:solidFill>
              </a:rPr>
              <a:t>PGAS Resilience consistency model</a:t>
            </a:r>
          </a:p>
          <a:p>
            <a:r>
              <a:rPr lang="en-US" b="0" dirty="0" smtClean="0">
                <a:solidFill>
                  <a:srgbClr val="367317"/>
                </a:solidFill>
              </a:rPr>
              <a:t>Directed and hierarchical preservation</a:t>
            </a:r>
          </a:p>
          <a:p>
            <a:r>
              <a:rPr lang="en-US" b="0" dirty="0" smtClean="0">
                <a:solidFill>
                  <a:srgbClr val="367317"/>
                </a:solidFill>
              </a:rPr>
              <a:t>Global or localized recovery</a:t>
            </a:r>
          </a:p>
          <a:p>
            <a:r>
              <a:rPr lang="en-US" b="0" dirty="0" smtClean="0">
                <a:solidFill>
                  <a:srgbClr val="367317"/>
                </a:solidFill>
              </a:rPr>
              <a:t>Algorithm and system-specific detection, elision, and recovery</a:t>
            </a:r>
          </a:p>
          <a:p>
            <a:pPr marL="0" indent="0">
              <a:buNone/>
            </a:pPr>
            <a:r>
              <a:rPr lang="en-US" dirty="0" smtClean="0"/>
              <a:t>Leverage: Combined superset of prior approaches</a:t>
            </a:r>
          </a:p>
          <a:p>
            <a:r>
              <a:rPr lang="en-US" b="0" dirty="0" smtClean="0">
                <a:solidFill>
                  <a:srgbClr val="367317"/>
                </a:solidFill>
              </a:rPr>
              <a:t>Fast </a:t>
            </a:r>
            <a:r>
              <a:rPr lang="en-US" b="0" dirty="0">
                <a:solidFill>
                  <a:srgbClr val="367317"/>
                </a:solidFill>
              </a:rPr>
              <a:t>checkpoints for large bulk </a:t>
            </a:r>
            <a:r>
              <a:rPr lang="en-US" b="0" dirty="0" smtClean="0">
                <a:solidFill>
                  <a:srgbClr val="367317"/>
                </a:solidFill>
              </a:rPr>
              <a:t>updates</a:t>
            </a:r>
          </a:p>
          <a:p>
            <a:r>
              <a:rPr lang="en-US" b="0" dirty="0" smtClean="0">
                <a:solidFill>
                  <a:srgbClr val="367317"/>
                </a:solidFill>
              </a:rPr>
              <a:t>Journal </a:t>
            </a:r>
            <a:r>
              <a:rPr lang="en-US" b="0" dirty="0">
                <a:solidFill>
                  <a:srgbClr val="367317"/>
                </a:solidFill>
              </a:rPr>
              <a:t>for small frequent </a:t>
            </a:r>
            <a:r>
              <a:rPr lang="en-US" b="0" dirty="0" smtClean="0">
                <a:solidFill>
                  <a:srgbClr val="367317"/>
                </a:solidFill>
              </a:rPr>
              <a:t>updates</a:t>
            </a:r>
          </a:p>
          <a:p>
            <a:r>
              <a:rPr lang="en-US" b="0" dirty="0" smtClean="0">
                <a:solidFill>
                  <a:srgbClr val="367317"/>
                </a:solidFill>
              </a:rPr>
              <a:t>Hierarchical </a:t>
            </a:r>
            <a:r>
              <a:rPr lang="en-US" b="0" dirty="0">
                <a:solidFill>
                  <a:srgbClr val="367317"/>
                </a:solidFill>
              </a:rPr>
              <a:t>checkpoint-</a:t>
            </a:r>
            <a:r>
              <a:rPr lang="en-US" b="0" dirty="0" smtClean="0">
                <a:solidFill>
                  <a:srgbClr val="367317"/>
                </a:solidFill>
              </a:rPr>
              <a:t>restart</a:t>
            </a:r>
          </a:p>
          <a:p>
            <a:r>
              <a:rPr lang="en-US" b="0" dirty="0" smtClean="0">
                <a:solidFill>
                  <a:srgbClr val="367317"/>
                </a:solidFill>
              </a:rPr>
              <a:t>OS</a:t>
            </a:r>
            <a:r>
              <a:rPr lang="en-US" b="0" dirty="0">
                <a:solidFill>
                  <a:srgbClr val="367317"/>
                </a:solidFill>
              </a:rPr>
              <a:t>-level save and </a:t>
            </a:r>
            <a:r>
              <a:rPr lang="en-US" b="0" dirty="0" smtClean="0">
                <a:solidFill>
                  <a:srgbClr val="367317"/>
                </a:solidFill>
              </a:rPr>
              <a:t>restore</a:t>
            </a:r>
          </a:p>
          <a:p>
            <a:r>
              <a:rPr lang="en-US" b="0" dirty="0" smtClean="0">
                <a:solidFill>
                  <a:srgbClr val="367317"/>
                </a:solidFill>
              </a:rPr>
              <a:t>Distributed </a:t>
            </a:r>
            <a:r>
              <a:rPr lang="en-US" b="0" dirty="0">
                <a:solidFill>
                  <a:srgbClr val="367317"/>
                </a:solidFill>
              </a:rPr>
              <a:t>recovery</a:t>
            </a:r>
            <a:endParaRPr lang="en-US" sz="3200" b="0" dirty="0">
              <a:solidFill>
                <a:prstClr val="black"/>
              </a:solidFill>
            </a:endParaRPr>
          </a:p>
          <a:p>
            <a:pPr defTabSz="653064"/>
            <a:endParaRPr lang="en-US" sz="3200" b="0" dirty="0">
              <a:solidFill>
                <a:prstClr val="black"/>
              </a:solidFill>
            </a:endParaRPr>
          </a:p>
          <a:p>
            <a:endParaRPr lang="en-US" b="0" dirty="0" smtClean="0">
              <a:solidFill>
                <a:srgbClr val="367317"/>
              </a:solidFill>
            </a:endParaRPr>
          </a:p>
          <a:p>
            <a:pPr>
              <a:buFont typeface="Arial"/>
              <a:buChar char="•"/>
            </a:pPr>
            <a:endParaRPr lang="en-US" b="0" dirty="0" smtClean="0"/>
          </a:p>
        </p:txBody>
      </p:sp>
      <p:sp>
        <p:nvSpPr>
          <p:cNvPr id="3" name="Title 2"/>
          <p:cNvSpPr>
            <a:spLocks noGrp="1"/>
          </p:cNvSpPr>
          <p:nvPr>
            <p:ph type="title"/>
          </p:nvPr>
        </p:nvSpPr>
        <p:spPr/>
        <p:txBody>
          <a:bodyPr>
            <a:normAutofit/>
          </a:bodyPr>
          <a:lstStyle/>
          <a:p>
            <a:r>
              <a:rPr lang="en-US" dirty="0" smtClean="0"/>
              <a:t>DEGAS: Resilience through Containment Domains</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33</a:t>
            </a:fld>
            <a:endParaRPr lang="en-US" dirty="0"/>
          </a:p>
        </p:txBody>
      </p:sp>
      <p:sp>
        <p:nvSpPr>
          <p:cNvPr id="5" name="Footer Placeholder 4"/>
          <p:cNvSpPr>
            <a:spLocks noGrp="1"/>
          </p:cNvSpPr>
          <p:nvPr>
            <p:ph type="ftr" sz="quarter" idx="12"/>
          </p:nvPr>
        </p:nvSpPr>
        <p:spPr/>
        <p:txBody>
          <a:bodyPr/>
          <a:lstStyle/>
          <a:p>
            <a:r>
              <a:rPr lang="en-US" dirty="0" err="1" smtClean="0"/>
              <a:t>XStack</a:t>
            </a:r>
            <a:r>
              <a:rPr lang="en-US" dirty="0" smtClean="0"/>
              <a:t> Review</a:t>
            </a:r>
            <a:endParaRPr lang="en-US" dirty="0"/>
          </a:p>
        </p:txBody>
      </p:sp>
      <p:grpSp>
        <p:nvGrpSpPr>
          <p:cNvPr id="6" name="Group 51"/>
          <p:cNvGrpSpPr>
            <a:grpSpLocks/>
          </p:cNvGrpSpPr>
          <p:nvPr/>
        </p:nvGrpSpPr>
        <p:grpSpPr bwMode="auto">
          <a:xfrm>
            <a:off x="5410200" y="4238625"/>
            <a:ext cx="3505200" cy="1933575"/>
            <a:chOff x="685800" y="2767200"/>
            <a:chExt cx="6178854" cy="2571750"/>
          </a:xfrm>
        </p:grpSpPr>
        <p:sp>
          <p:nvSpPr>
            <p:cNvPr id="7" name="Rectangle 2"/>
            <p:cNvSpPr>
              <a:spLocks noChangeArrowheads="1"/>
            </p:cNvSpPr>
            <p:nvPr/>
          </p:nvSpPr>
          <p:spPr bwMode="auto">
            <a:xfrm>
              <a:off x="685800" y="2767200"/>
              <a:ext cx="6178854" cy="2571750"/>
            </a:xfrm>
            <a:prstGeom prst="rect">
              <a:avLst/>
            </a:prstGeom>
            <a:solidFill>
              <a:srgbClr val="333333"/>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8" name="Rectangle 4"/>
            <p:cNvSpPr>
              <a:spLocks noChangeArrowheads="1"/>
            </p:cNvSpPr>
            <p:nvPr/>
          </p:nvSpPr>
          <p:spPr bwMode="auto">
            <a:xfrm>
              <a:off x="3876675" y="2881500"/>
              <a:ext cx="2867025" cy="2305050"/>
            </a:xfrm>
            <a:prstGeom prst="rect">
              <a:avLst/>
            </a:prstGeom>
            <a:solidFill>
              <a:srgbClr val="009999"/>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9" name="Rectangle 5"/>
            <p:cNvSpPr>
              <a:spLocks noChangeArrowheads="1"/>
            </p:cNvSpPr>
            <p:nvPr/>
          </p:nvSpPr>
          <p:spPr bwMode="auto">
            <a:xfrm>
              <a:off x="4019550" y="3033900"/>
              <a:ext cx="1209675" cy="1990725"/>
            </a:xfrm>
            <a:prstGeom prst="rect">
              <a:avLst/>
            </a:prstGeom>
            <a:solidFill>
              <a:srgbClr val="CCFFFF"/>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10" name="Rectangle 6"/>
            <p:cNvSpPr>
              <a:spLocks noChangeArrowheads="1"/>
            </p:cNvSpPr>
            <p:nvPr/>
          </p:nvSpPr>
          <p:spPr bwMode="auto">
            <a:xfrm>
              <a:off x="5381625" y="3033900"/>
              <a:ext cx="1209675" cy="1990725"/>
            </a:xfrm>
            <a:prstGeom prst="rect">
              <a:avLst/>
            </a:prstGeom>
            <a:solidFill>
              <a:srgbClr val="CCFFCC"/>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11" name="Rectangle 9"/>
            <p:cNvSpPr>
              <a:spLocks noChangeArrowheads="1"/>
            </p:cNvSpPr>
            <p:nvPr/>
          </p:nvSpPr>
          <p:spPr bwMode="auto">
            <a:xfrm>
              <a:off x="4171950" y="3186300"/>
              <a:ext cx="904875"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4</a:t>
              </a:r>
            </a:p>
          </p:txBody>
        </p:sp>
        <p:sp>
          <p:nvSpPr>
            <p:cNvPr id="12" name="Rectangle 10"/>
            <p:cNvSpPr>
              <a:spLocks noChangeArrowheads="1"/>
            </p:cNvSpPr>
            <p:nvPr/>
          </p:nvSpPr>
          <p:spPr bwMode="auto">
            <a:xfrm>
              <a:off x="4171950" y="4110225"/>
              <a:ext cx="904875"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5</a:t>
              </a:r>
            </a:p>
          </p:txBody>
        </p:sp>
        <p:sp>
          <p:nvSpPr>
            <p:cNvPr id="13" name="Rectangle 11"/>
            <p:cNvSpPr>
              <a:spLocks noChangeArrowheads="1"/>
            </p:cNvSpPr>
            <p:nvPr/>
          </p:nvSpPr>
          <p:spPr bwMode="auto">
            <a:xfrm>
              <a:off x="5524500" y="3186300"/>
              <a:ext cx="904875"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6</a:t>
              </a:r>
            </a:p>
          </p:txBody>
        </p:sp>
        <p:sp>
          <p:nvSpPr>
            <p:cNvPr id="14" name="Rectangle 12"/>
            <p:cNvSpPr>
              <a:spLocks noChangeArrowheads="1"/>
            </p:cNvSpPr>
            <p:nvPr/>
          </p:nvSpPr>
          <p:spPr bwMode="auto">
            <a:xfrm>
              <a:off x="5524500" y="4110225"/>
              <a:ext cx="904875"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7</a:t>
              </a:r>
            </a:p>
          </p:txBody>
        </p:sp>
        <p:sp>
          <p:nvSpPr>
            <p:cNvPr id="15" name="Rectangle 17"/>
            <p:cNvSpPr>
              <a:spLocks noChangeArrowheads="1"/>
            </p:cNvSpPr>
            <p:nvPr/>
          </p:nvSpPr>
          <p:spPr bwMode="auto">
            <a:xfrm>
              <a:off x="819157" y="2881500"/>
              <a:ext cx="2867166" cy="2305050"/>
            </a:xfrm>
            <a:prstGeom prst="rect">
              <a:avLst/>
            </a:prstGeom>
            <a:solidFill>
              <a:srgbClr val="CC6600"/>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16" name="Rectangle 20"/>
            <p:cNvSpPr>
              <a:spLocks noChangeArrowheads="1"/>
            </p:cNvSpPr>
            <p:nvPr/>
          </p:nvSpPr>
          <p:spPr bwMode="auto">
            <a:xfrm>
              <a:off x="962039" y="3033900"/>
              <a:ext cx="1209735" cy="1990725"/>
            </a:xfrm>
            <a:prstGeom prst="rect">
              <a:avLst/>
            </a:prstGeom>
            <a:solidFill>
              <a:srgbClr val="FF9999"/>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17" name="Rectangle 21"/>
            <p:cNvSpPr>
              <a:spLocks noChangeArrowheads="1"/>
            </p:cNvSpPr>
            <p:nvPr/>
          </p:nvSpPr>
          <p:spPr bwMode="auto">
            <a:xfrm>
              <a:off x="2324181" y="3033900"/>
              <a:ext cx="1209735" cy="1990725"/>
            </a:xfrm>
            <a:prstGeom prst="rect">
              <a:avLst/>
            </a:prstGeom>
            <a:solidFill>
              <a:srgbClr val="FFCC66"/>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18" name="Rectangle 26"/>
            <p:cNvSpPr>
              <a:spLocks noChangeArrowheads="1"/>
            </p:cNvSpPr>
            <p:nvPr/>
          </p:nvSpPr>
          <p:spPr bwMode="auto">
            <a:xfrm>
              <a:off x="1123972" y="3186300"/>
              <a:ext cx="904920"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0</a:t>
              </a:r>
            </a:p>
          </p:txBody>
        </p:sp>
        <p:sp>
          <p:nvSpPr>
            <p:cNvPr id="19" name="Rectangle 27"/>
            <p:cNvSpPr>
              <a:spLocks noChangeArrowheads="1"/>
            </p:cNvSpPr>
            <p:nvPr/>
          </p:nvSpPr>
          <p:spPr bwMode="auto">
            <a:xfrm>
              <a:off x="1123972" y="4110225"/>
              <a:ext cx="904920"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1</a:t>
              </a:r>
            </a:p>
          </p:txBody>
        </p:sp>
        <p:sp>
          <p:nvSpPr>
            <p:cNvPr id="20" name="Rectangle 28"/>
            <p:cNvSpPr>
              <a:spLocks noChangeArrowheads="1"/>
            </p:cNvSpPr>
            <p:nvPr/>
          </p:nvSpPr>
          <p:spPr bwMode="auto">
            <a:xfrm>
              <a:off x="2486114" y="3186300"/>
              <a:ext cx="904920"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2</a:t>
              </a:r>
            </a:p>
          </p:txBody>
        </p:sp>
        <p:sp>
          <p:nvSpPr>
            <p:cNvPr id="21" name="Rectangle 29"/>
            <p:cNvSpPr>
              <a:spLocks noChangeArrowheads="1"/>
            </p:cNvSpPr>
            <p:nvPr/>
          </p:nvSpPr>
          <p:spPr bwMode="auto">
            <a:xfrm>
              <a:off x="2486114" y="4110225"/>
              <a:ext cx="904920"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3</a:t>
              </a:r>
            </a:p>
          </p:txBody>
        </p:sp>
      </p:grpSp>
      <p:cxnSp>
        <p:nvCxnSpPr>
          <p:cNvPr id="23" name="Straight Arrow Connector 22"/>
          <p:cNvCxnSpPr/>
          <p:nvPr/>
        </p:nvCxnSpPr>
        <p:spPr>
          <a:xfrm>
            <a:off x="6019800" y="48006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781800" y="4724400"/>
            <a:ext cx="762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620000" y="541020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781800" y="50292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096000" y="50292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Rectangle 28"/>
          <p:cNvSpPr>
            <a:spLocks noChangeArrowheads="1"/>
          </p:cNvSpPr>
          <p:nvPr/>
        </p:nvSpPr>
        <p:spPr bwMode="auto">
          <a:xfrm>
            <a:off x="6428232" y="4553712"/>
            <a:ext cx="513352" cy="580073"/>
          </a:xfrm>
          <a:prstGeom prst="rect">
            <a:avLst/>
          </a:prstGeom>
          <a:solidFill>
            <a:schemeClr val="accent2">
              <a:lumMod val="20000"/>
              <a:lumOff val="80000"/>
              <a:alpha val="55000"/>
            </a:schemeClr>
          </a:solidFill>
          <a:ln w="9525">
            <a:solidFill>
              <a:schemeClr val="tx1"/>
            </a:solidFill>
            <a:miter lim="800000"/>
            <a:headEnd/>
            <a:tailEnd/>
          </a:ln>
        </p:spPr>
        <p:txBody>
          <a:bodyPr wrap="none" anchor="ctr"/>
          <a:lstStyle/>
          <a:p>
            <a:pPr algn="ctr"/>
            <a:r>
              <a:rPr lang="en-US" b="1" dirty="0">
                <a:solidFill>
                  <a:srgbClr val="FF0000"/>
                </a:solidFill>
                <a:latin typeface="Calibri" pitchFamily="34" charset="0"/>
                <a:cs typeface="Calibri" pitchFamily="34" charset="0"/>
              </a:rPr>
              <a:t>X</a:t>
            </a:r>
            <a:endParaRPr lang="en-US" b="1" dirty="0">
              <a:solidFill>
                <a:srgbClr val="FF0000"/>
              </a:solidFill>
              <a:effectLst/>
              <a:latin typeface="Calibri" pitchFamily="34" charset="0"/>
              <a:cs typeface="Calibri" pitchFamily="34" charset="0"/>
            </a:endParaRPr>
          </a:p>
        </p:txBody>
      </p:sp>
      <p:cxnSp>
        <p:nvCxnSpPr>
          <p:cNvPr id="32" name="Straight Arrow Connector 31"/>
          <p:cNvCxnSpPr/>
          <p:nvPr/>
        </p:nvCxnSpPr>
        <p:spPr>
          <a:xfrm flipH="1">
            <a:off x="6781800" y="5715000"/>
            <a:ext cx="1600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137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4400" y="5257800"/>
            <a:ext cx="4191000" cy="1447800"/>
          </a:xfrm>
          <a:prstGeom prst="rect">
            <a:avLst/>
          </a:prstGeom>
          <a:solidFill>
            <a:schemeClr val="accent3">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spcBef>
                <a:spcPct val="20000"/>
              </a:spcBef>
              <a:defRPr/>
            </a:pPr>
            <a:endParaRPr lang="en-US" b="1" dirty="0" smtClean="0">
              <a:solidFill>
                <a:schemeClr val="tx1"/>
              </a:solidFill>
              <a:cs typeface="Arial" pitchFamily="34" charset="0"/>
            </a:endParaRPr>
          </a:p>
          <a:p>
            <a:pPr lvl="0">
              <a:spcBef>
                <a:spcPct val="20000"/>
              </a:spcBef>
              <a:defRPr/>
            </a:pPr>
            <a:endParaRPr lang="en-US" b="1" dirty="0">
              <a:solidFill>
                <a:schemeClr val="tx1"/>
              </a:solidFill>
              <a:cs typeface="Arial" pitchFamily="34" charset="0"/>
            </a:endParaRPr>
          </a:p>
          <a:p>
            <a:pPr lvl="0">
              <a:spcBef>
                <a:spcPct val="20000"/>
              </a:spcBef>
              <a:defRPr/>
            </a:pPr>
            <a:endParaRPr lang="en-US" b="1" dirty="0" smtClean="0">
              <a:solidFill>
                <a:schemeClr val="tx1"/>
              </a:solidFill>
              <a:cs typeface="Arial" pitchFamily="34" charset="0"/>
            </a:endParaRPr>
          </a:p>
          <a:p>
            <a:pPr lvl="0">
              <a:spcBef>
                <a:spcPct val="20000"/>
              </a:spcBef>
              <a:defRPr/>
            </a:pPr>
            <a:r>
              <a:rPr lang="en-US" b="1" dirty="0" smtClean="0">
                <a:solidFill>
                  <a:schemeClr val="tx1"/>
                </a:solidFill>
                <a:cs typeface="Arial" pitchFamily="34" charset="0"/>
              </a:rPr>
              <a:t>External Components</a:t>
            </a:r>
            <a:endParaRPr lang="en-US" b="1" dirty="0">
              <a:solidFill>
                <a:schemeClr val="tx1"/>
              </a:solidFill>
              <a:cs typeface="Arial" pitchFamily="34" charset="0"/>
            </a:endParaRPr>
          </a:p>
        </p:txBody>
      </p:sp>
      <p:sp>
        <p:nvSpPr>
          <p:cNvPr id="2" name="Content Placeholder 1"/>
          <p:cNvSpPr>
            <a:spLocks noGrp="1"/>
          </p:cNvSpPr>
          <p:nvPr>
            <p:ph idx="1"/>
          </p:nvPr>
        </p:nvSpPr>
        <p:spPr>
          <a:xfrm>
            <a:off x="228600" y="914400"/>
            <a:ext cx="4343400" cy="5259388"/>
          </a:xfrm>
        </p:spPr>
        <p:txBody>
          <a:bodyPr>
            <a:normAutofit fontScale="85000" lnSpcReduction="20000"/>
          </a:bodyPr>
          <a:lstStyle/>
          <a:p>
            <a:pPr marL="114300" indent="-457200">
              <a:spcBef>
                <a:spcPts val="1000"/>
              </a:spcBef>
              <a:buAutoNum type="arabicPeriod"/>
            </a:pPr>
            <a:r>
              <a:rPr lang="en-US" b="0" i="1" dirty="0" smtClean="0"/>
              <a:t>How to  define consistent (i.e. allowable) states in the PGAS model? </a:t>
            </a:r>
          </a:p>
          <a:p>
            <a:pPr marL="230188" indent="0">
              <a:spcBef>
                <a:spcPts val="1000"/>
              </a:spcBef>
              <a:buNone/>
            </a:pPr>
            <a:r>
              <a:rPr lang="en-US" b="0" dirty="0" smtClean="0"/>
              <a:t>Theory well understood for fail-stop message-passing, but not PGAS.</a:t>
            </a:r>
          </a:p>
          <a:p>
            <a:pPr marL="0">
              <a:spcBef>
                <a:spcPts val="1000"/>
              </a:spcBef>
              <a:buNone/>
            </a:pPr>
            <a:r>
              <a:rPr lang="en-US" b="0" dirty="0" smtClean="0"/>
              <a:t>2. </a:t>
            </a:r>
            <a:r>
              <a:rPr lang="en-US" b="0" i="1" dirty="0" smtClean="0"/>
              <a:t>How do we discover consistent states once we've defined them? </a:t>
            </a:r>
          </a:p>
          <a:p>
            <a:pPr marL="230188" indent="0">
              <a:spcBef>
                <a:spcPts val="1000"/>
              </a:spcBef>
              <a:buNone/>
            </a:pPr>
            <a:r>
              <a:rPr lang="en-US" b="0" i="1" dirty="0" smtClean="0"/>
              <a:t>Containment </a:t>
            </a:r>
            <a:r>
              <a:rPr lang="en-US" b="0" dirty="0" smtClean="0"/>
              <a:t>domains offer a new approach, beyond conventional </a:t>
            </a:r>
            <a:r>
              <a:rPr lang="en-US" b="0" i="1" dirty="0" smtClean="0"/>
              <a:t>sync-and-stop algorithms.</a:t>
            </a:r>
          </a:p>
          <a:p>
            <a:pPr marL="0">
              <a:spcBef>
                <a:spcPts val="1000"/>
              </a:spcBef>
              <a:buNone/>
            </a:pPr>
            <a:r>
              <a:rPr lang="en-US" b="0" dirty="0" smtClean="0"/>
              <a:t>3. </a:t>
            </a:r>
            <a:r>
              <a:rPr lang="en-US" b="0" i="1" dirty="0" smtClean="0"/>
              <a:t>How do we reconstruct consistent states after a failure? </a:t>
            </a:r>
          </a:p>
          <a:p>
            <a:pPr marL="230188" indent="0">
              <a:spcBef>
                <a:spcPts val="1000"/>
              </a:spcBef>
              <a:buNone/>
            </a:pPr>
            <a:r>
              <a:rPr lang="en-US" b="0" i="1" dirty="0" smtClean="0"/>
              <a:t>Explore low overhead </a:t>
            </a:r>
            <a:r>
              <a:rPr lang="en-US" b="0" dirty="0" smtClean="0"/>
              <a:t>techniques that minimize effort required by applications programmers.</a:t>
            </a:r>
          </a:p>
          <a:p>
            <a:pPr marL="230188" indent="0">
              <a:spcBef>
                <a:spcPts val="1000"/>
              </a:spcBef>
              <a:buNone/>
            </a:pPr>
            <a:r>
              <a:rPr lang="en-US" b="0" dirty="0" smtClean="0"/>
              <a:t>Leverage BLCR, </a:t>
            </a:r>
            <a:r>
              <a:rPr lang="en-US" b="0" dirty="0" err="1" smtClean="0"/>
              <a:t>GASnet</a:t>
            </a:r>
            <a:r>
              <a:rPr lang="en-US" b="0" dirty="0" smtClean="0"/>
              <a:t>, Berkeley UPC for development, and use Containment Domains as prototype API for requirements discovery</a:t>
            </a:r>
            <a:endParaRPr lang="en-US" b="0" dirty="0"/>
          </a:p>
        </p:txBody>
      </p:sp>
      <p:sp>
        <p:nvSpPr>
          <p:cNvPr id="3" name="Title 2"/>
          <p:cNvSpPr>
            <a:spLocks noGrp="1"/>
          </p:cNvSpPr>
          <p:nvPr>
            <p:ph type="title"/>
          </p:nvPr>
        </p:nvSpPr>
        <p:spPr/>
        <p:txBody>
          <a:bodyPr>
            <a:normAutofit/>
          </a:bodyPr>
          <a:lstStyle/>
          <a:p>
            <a:r>
              <a:rPr lang="en-US" dirty="0" smtClean="0"/>
              <a:t>DEGAS Resilience: Research Questions</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34</a:t>
            </a:fld>
            <a:endParaRPr lang="en-US" dirty="0"/>
          </a:p>
        </p:txBody>
      </p:sp>
      <p:sp>
        <p:nvSpPr>
          <p:cNvPr id="5" name="Footer Placeholder 4"/>
          <p:cNvSpPr>
            <a:spLocks noGrp="1"/>
          </p:cNvSpPr>
          <p:nvPr>
            <p:ph type="ftr" sz="quarter" idx="12"/>
          </p:nvPr>
        </p:nvSpPr>
        <p:spPr/>
        <p:txBody>
          <a:bodyPr/>
          <a:lstStyle/>
          <a:p>
            <a:r>
              <a:rPr lang="en-US" dirty="0" err="1" smtClean="0"/>
              <a:t>XStack</a:t>
            </a:r>
            <a:r>
              <a:rPr lang="en-US" dirty="0" smtClean="0"/>
              <a:t> Review</a:t>
            </a:r>
            <a:endParaRPr lang="en-US" dirty="0"/>
          </a:p>
        </p:txBody>
      </p:sp>
      <p:sp>
        <p:nvSpPr>
          <p:cNvPr id="8" name="Content Placeholder 1"/>
          <p:cNvSpPr txBox="1">
            <a:spLocks/>
          </p:cNvSpPr>
          <p:nvPr/>
        </p:nvSpPr>
        <p:spPr>
          <a:xfrm>
            <a:off x="4724400" y="762000"/>
            <a:ext cx="4191000" cy="4495800"/>
          </a:xfrm>
          <a:prstGeom prst="rect">
            <a:avLst/>
          </a:prstGeom>
          <a:solidFill>
            <a:schemeClr val="bg1">
              <a:lumMod val="85000"/>
              <a:alpha val="90000"/>
            </a:schemeClr>
          </a:solidFill>
        </p:spPr>
        <p:txBody>
          <a:bodyPr vert="horz" lIns="91440" tIns="45720" rIns="91440" bIns="45720" rtlCol="0" anchor="ctr" anchorCtr="0">
            <a:norm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rPr>
              <a:t>DEGAS </a:t>
            </a:r>
            <a:br>
              <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rPr>
            </a:br>
            <a:r>
              <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rPr>
              <a:t>Resilience</a:t>
            </a:r>
            <a:r>
              <a:rPr kumimoji="0" lang="en-US" sz="2000" b="1" i="0" u="none" strike="noStrike" kern="1200" cap="none" spc="0" normalizeH="0" noProof="0" dirty="0" smtClean="0">
                <a:ln>
                  <a:noFill/>
                </a:ln>
                <a:solidFill>
                  <a:schemeClr val="tx1"/>
                </a:solidFill>
                <a:effectLst/>
                <a:uLnTx/>
                <a:uFillTx/>
                <a:latin typeface="+mn-lt"/>
                <a:ea typeface="+mn-ea"/>
                <a:cs typeface="Arial" pitchFamily="34" charset="0"/>
              </a:rPr>
              <a:t> </a:t>
            </a:r>
            <a:br>
              <a:rPr kumimoji="0" lang="en-US" sz="2000" b="1" i="0" u="none" strike="noStrike" kern="1200" cap="none" spc="0" normalizeH="0" noProof="0" dirty="0" smtClean="0">
                <a:ln>
                  <a:noFill/>
                </a:ln>
                <a:solidFill>
                  <a:schemeClr val="tx1"/>
                </a:solidFill>
                <a:effectLst/>
                <a:uLnTx/>
                <a:uFillTx/>
                <a:latin typeface="+mn-lt"/>
                <a:ea typeface="+mn-ea"/>
                <a:cs typeface="Arial" pitchFamily="34" charset="0"/>
              </a:rPr>
            </a:br>
            <a:r>
              <a:rPr kumimoji="0" lang="en-US" sz="2000" b="1" i="0" u="none" strike="noStrike" kern="1200" cap="none" spc="0" normalizeH="0" noProof="0" dirty="0" smtClean="0">
                <a:ln>
                  <a:noFill/>
                </a:ln>
                <a:solidFill>
                  <a:schemeClr val="tx1"/>
                </a:solidFill>
                <a:effectLst/>
                <a:uLnTx/>
                <a:uFillTx/>
                <a:latin typeface="+mn-lt"/>
                <a:ea typeface="+mn-ea"/>
                <a:cs typeface="Arial" pitchFamily="34" charset="0"/>
              </a:rPr>
              <a:t>Research </a:t>
            </a:r>
            <a:br>
              <a:rPr kumimoji="0" lang="en-US" sz="2000" b="1" i="0" u="none" strike="noStrike" kern="1200" cap="none" spc="0" normalizeH="0" noProof="0" dirty="0" smtClean="0">
                <a:ln>
                  <a:noFill/>
                </a:ln>
                <a:solidFill>
                  <a:schemeClr val="tx1"/>
                </a:solidFill>
                <a:effectLst/>
                <a:uLnTx/>
                <a:uFillTx/>
                <a:latin typeface="+mn-lt"/>
                <a:ea typeface="+mn-ea"/>
                <a:cs typeface="Arial" pitchFamily="34" charset="0"/>
              </a:rPr>
            </a:br>
            <a:r>
              <a:rPr kumimoji="0" lang="en-US" sz="2000" b="1" i="0" u="none" strike="noStrike" kern="1200" cap="none" spc="0" normalizeH="0" noProof="0" dirty="0" smtClean="0">
                <a:ln>
                  <a:noFill/>
                </a:ln>
                <a:solidFill>
                  <a:schemeClr val="tx1"/>
                </a:solidFill>
                <a:effectLst/>
                <a:uLnTx/>
                <a:uFillTx/>
                <a:latin typeface="+mn-lt"/>
                <a:ea typeface="+mn-ea"/>
                <a:cs typeface="Arial" pitchFamily="34" charset="0"/>
              </a:rPr>
              <a:t>Areas</a:t>
            </a:r>
            <a:endParaRPr kumimoji="0" lang="en-US" sz="2000" b="1"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11" name="TextBox 10"/>
          <p:cNvSpPr txBox="1"/>
          <p:nvPr/>
        </p:nvSpPr>
        <p:spPr>
          <a:xfrm>
            <a:off x="4953000" y="990600"/>
            <a:ext cx="1447800" cy="923330"/>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Application</a:t>
            </a:r>
            <a:br>
              <a:rPr lang="en-US" dirty="0" smtClean="0"/>
            </a:br>
            <a:r>
              <a:rPr lang="en-US" dirty="0" smtClean="0"/>
              <a:t>implemented</a:t>
            </a:r>
          </a:p>
          <a:p>
            <a:r>
              <a:rPr lang="en-US" dirty="0" smtClean="0"/>
              <a:t>recovery</a:t>
            </a:r>
            <a:endParaRPr lang="en-US" dirty="0"/>
          </a:p>
        </p:txBody>
      </p:sp>
      <p:sp>
        <p:nvSpPr>
          <p:cNvPr id="12" name="TextBox 11"/>
          <p:cNvSpPr txBox="1"/>
          <p:nvPr/>
        </p:nvSpPr>
        <p:spPr>
          <a:xfrm>
            <a:off x="7162800" y="990600"/>
            <a:ext cx="1447800" cy="646331"/>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Resilient UPC</a:t>
            </a:r>
          </a:p>
          <a:p>
            <a:r>
              <a:rPr lang="en-US" dirty="0" smtClean="0"/>
              <a:t>Applications</a:t>
            </a:r>
            <a:endParaRPr lang="en-US" dirty="0"/>
          </a:p>
        </p:txBody>
      </p:sp>
      <p:sp>
        <p:nvSpPr>
          <p:cNvPr id="13" name="TextBox 12"/>
          <p:cNvSpPr txBox="1"/>
          <p:nvPr/>
        </p:nvSpPr>
        <p:spPr>
          <a:xfrm>
            <a:off x="7162800" y="3468469"/>
            <a:ext cx="1447800" cy="646331"/>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Resilient Runtime</a:t>
            </a:r>
            <a:endParaRPr lang="en-US" dirty="0"/>
          </a:p>
        </p:txBody>
      </p:sp>
      <p:sp>
        <p:nvSpPr>
          <p:cNvPr id="14" name="TextBox 13"/>
          <p:cNvSpPr txBox="1"/>
          <p:nvPr/>
        </p:nvSpPr>
        <p:spPr>
          <a:xfrm>
            <a:off x="7162800" y="1792069"/>
            <a:ext cx="1447800" cy="646331"/>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Containment</a:t>
            </a:r>
          </a:p>
          <a:p>
            <a:r>
              <a:rPr lang="en-US" dirty="0" smtClean="0"/>
              <a:t>Domains</a:t>
            </a:r>
            <a:endParaRPr lang="en-US" dirty="0"/>
          </a:p>
        </p:txBody>
      </p:sp>
      <p:sp>
        <p:nvSpPr>
          <p:cNvPr id="15" name="TextBox 14"/>
          <p:cNvSpPr txBox="1"/>
          <p:nvPr/>
        </p:nvSpPr>
        <p:spPr>
          <a:xfrm>
            <a:off x="7162800" y="2630269"/>
            <a:ext cx="1447800" cy="646331"/>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Resilient PGAS Model</a:t>
            </a:r>
            <a:endParaRPr lang="en-US" dirty="0"/>
          </a:p>
        </p:txBody>
      </p:sp>
      <p:sp>
        <p:nvSpPr>
          <p:cNvPr id="16" name="TextBox 15"/>
          <p:cNvSpPr txBox="1"/>
          <p:nvPr/>
        </p:nvSpPr>
        <p:spPr>
          <a:xfrm>
            <a:off x="4953000" y="4306669"/>
            <a:ext cx="1447800" cy="646331"/>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Hybrid</a:t>
            </a:r>
          </a:p>
          <a:p>
            <a:r>
              <a:rPr lang="en-US" dirty="0" smtClean="0"/>
              <a:t>Checkpoints</a:t>
            </a:r>
            <a:endParaRPr lang="en-US" dirty="0"/>
          </a:p>
        </p:txBody>
      </p:sp>
      <p:sp>
        <p:nvSpPr>
          <p:cNvPr id="17" name="TextBox 16"/>
          <p:cNvSpPr txBox="1"/>
          <p:nvPr/>
        </p:nvSpPr>
        <p:spPr>
          <a:xfrm>
            <a:off x="7162800" y="4306669"/>
            <a:ext cx="1447800" cy="646331"/>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Durable State</a:t>
            </a:r>
          </a:p>
          <a:p>
            <a:r>
              <a:rPr lang="en-US" dirty="0" smtClean="0"/>
              <a:t>Management</a:t>
            </a:r>
            <a:endParaRPr lang="en-US" dirty="0"/>
          </a:p>
        </p:txBody>
      </p:sp>
      <p:sp>
        <p:nvSpPr>
          <p:cNvPr id="18" name="TextBox 17"/>
          <p:cNvSpPr txBox="1"/>
          <p:nvPr/>
        </p:nvSpPr>
        <p:spPr>
          <a:xfrm>
            <a:off x="4953000" y="5486400"/>
            <a:ext cx="1447800" cy="646331"/>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Legacy MPI</a:t>
            </a:r>
          </a:p>
          <a:p>
            <a:r>
              <a:rPr lang="en-US" dirty="0" smtClean="0"/>
              <a:t>applications</a:t>
            </a:r>
            <a:endParaRPr lang="en-US" dirty="0"/>
          </a:p>
        </p:txBody>
      </p:sp>
      <p:sp>
        <p:nvSpPr>
          <p:cNvPr id="19" name="TextBox 18"/>
          <p:cNvSpPr txBox="1"/>
          <p:nvPr/>
        </p:nvSpPr>
        <p:spPr>
          <a:xfrm>
            <a:off x="7162800" y="5486400"/>
            <a:ext cx="1447800" cy="1200329"/>
          </a:xfrm>
          <a:prstGeom prst="rect">
            <a:avLst/>
          </a:prstGeom>
          <a:solidFill>
            <a:schemeClr val="tx2">
              <a:lumMod val="60000"/>
              <a:lumOff val="40000"/>
            </a:schemeClr>
          </a:solidFill>
          <a:effectLst/>
          <a:scene3d>
            <a:camera prst="orthographicFront"/>
            <a:lightRig rig="threePt" dir="t"/>
          </a:scene3d>
          <a:sp3d>
            <a:bevelT/>
          </a:sp3d>
        </p:spPr>
        <p:txBody>
          <a:bodyPr wrap="square" rtlCol="0">
            <a:spAutoFit/>
          </a:bodyPr>
          <a:lstStyle/>
          <a:p>
            <a:r>
              <a:rPr lang="en-US" dirty="0" smtClean="0"/>
              <a:t>System implemented</a:t>
            </a:r>
          </a:p>
          <a:p>
            <a:r>
              <a:rPr lang="en-US" dirty="0" smtClean="0"/>
              <a:t>recovery</a:t>
            </a:r>
          </a:p>
          <a:p>
            <a:r>
              <a:rPr lang="en-US" dirty="0" smtClean="0"/>
              <a:t>(e.g. BLCR)</a:t>
            </a:r>
            <a:endParaRPr lang="en-US" dirty="0"/>
          </a:p>
        </p:txBody>
      </p:sp>
      <p:cxnSp>
        <p:nvCxnSpPr>
          <p:cNvPr id="21" name="Straight Arrow Connector 20"/>
          <p:cNvCxnSpPr/>
          <p:nvPr/>
        </p:nvCxnSpPr>
        <p:spPr>
          <a:xfrm rot="16200000" flipH="1">
            <a:off x="7886700" y="5143500"/>
            <a:ext cx="533400" cy="152400"/>
          </a:xfrm>
          <a:prstGeom prst="straightConnector1">
            <a:avLst/>
          </a:prstGeom>
          <a:ln w="38100">
            <a:solidFill>
              <a:schemeClr val="tx2">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flipV="1">
            <a:off x="6019800" y="4953000"/>
            <a:ext cx="1524000" cy="533400"/>
          </a:xfrm>
          <a:prstGeom prst="straightConnector1">
            <a:avLst/>
          </a:prstGeom>
          <a:ln w="38100">
            <a:solidFill>
              <a:schemeClr val="tx2">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943600" y="4953000"/>
            <a:ext cx="1600200" cy="533400"/>
          </a:xfrm>
          <a:prstGeom prst="straightConnector1">
            <a:avLst/>
          </a:prstGeom>
          <a:ln w="38100">
            <a:solidFill>
              <a:schemeClr val="tx2">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5067300" y="5143500"/>
            <a:ext cx="533400" cy="152400"/>
          </a:xfrm>
          <a:prstGeom prst="straightConnector1">
            <a:avLst/>
          </a:prstGeom>
          <a:ln w="38100">
            <a:solidFill>
              <a:schemeClr val="tx2">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0255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400800" y="3628836"/>
            <a:ext cx="2667000" cy="2543364"/>
          </a:xfrm>
          <a:prstGeom prst="rect">
            <a:avLst/>
          </a:prstGeom>
        </p:spPr>
      </p:pic>
      <p:sp>
        <p:nvSpPr>
          <p:cNvPr id="2" name="Content Placeholder 1"/>
          <p:cNvSpPr>
            <a:spLocks noGrp="1"/>
          </p:cNvSpPr>
          <p:nvPr>
            <p:ph idx="1"/>
          </p:nvPr>
        </p:nvSpPr>
        <p:spPr/>
        <p:txBody>
          <a:bodyPr>
            <a:noAutofit/>
          </a:bodyPr>
          <a:lstStyle/>
          <a:p>
            <a:pPr marL="0" indent="0">
              <a:spcBef>
                <a:spcPts val="300"/>
              </a:spcBef>
              <a:buNone/>
            </a:pPr>
            <a:r>
              <a:rPr lang="en-US" dirty="0" smtClean="0"/>
              <a:t>Goal: Monitoring and feedback of performance and energy for online and offline optimization</a:t>
            </a:r>
          </a:p>
          <a:p>
            <a:pPr>
              <a:spcBef>
                <a:spcPts val="300"/>
              </a:spcBef>
            </a:pPr>
            <a:r>
              <a:rPr lang="en-US" sz="2200" dirty="0" smtClean="0">
                <a:solidFill>
                  <a:srgbClr val="367317"/>
                </a:solidFill>
              </a:rPr>
              <a:t>Collect and distill: </a:t>
            </a:r>
            <a:r>
              <a:rPr lang="en-US" sz="2200" b="0" dirty="0" smtClean="0">
                <a:solidFill>
                  <a:srgbClr val="367317"/>
                </a:solidFill>
              </a:rPr>
              <a:t>performance/energy/timing data</a:t>
            </a:r>
          </a:p>
          <a:p>
            <a:pPr>
              <a:spcBef>
                <a:spcPts val="300"/>
              </a:spcBef>
            </a:pPr>
            <a:r>
              <a:rPr lang="en-US" sz="2200" dirty="0" smtClean="0">
                <a:solidFill>
                  <a:srgbClr val="367317"/>
                </a:solidFill>
              </a:rPr>
              <a:t>Identify and report bottlenecks: </a:t>
            </a:r>
            <a:r>
              <a:rPr lang="en-US" sz="2200" b="0" dirty="0" smtClean="0">
                <a:solidFill>
                  <a:srgbClr val="367317"/>
                </a:solidFill>
              </a:rPr>
              <a:t>through summarization/visualization</a:t>
            </a:r>
          </a:p>
          <a:p>
            <a:pPr>
              <a:spcBef>
                <a:spcPts val="300"/>
              </a:spcBef>
            </a:pPr>
            <a:r>
              <a:rPr lang="en-US" sz="2200" dirty="0" smtClean="0">
                <a:solidFill>
                  <a:srgbClr val="367317"/>
                </a:solidFill>
              </a:rPr>
              <a:t>Provide mechanisms: </a:t>
            </a:r>
            <a:r>
              <a:rPr lang="en-US" sz="2200" b="0" dirty="0" smtClean="0">
                <a:solidFill>
                  <a:srgbClr val="367317"/>
                </a:solidFill>
              </a:rPr>
              <a:t>for autonomous runtime adaptation</a:t>
            </a:r>
          </a:p>
          <a:p>
            <a:pPr marL="0" indent="0">
              <a:spcBef>
                <a:spcPts val="300"/>
              </a:spcBef>
              <a:buNone/>
            </a:pPr>
            <a:r>
              <a:rPr lang="en-US" dirty="0" smtClean="0"/>
              <a:t>Novelty: Automated runtime introspection</a:t>
            </a:r>
          </a:p>
          <a:p>
            <a:pPr>
              <a:spcBef>
                <a:spcPts val="300"/>
              </a:spcBef>
            </a:pPr>
            <a:r>
              <a:rPr lang="en-US" sz="2200" dirty="0">
                <a:solidFill>
                  <a:srgbClr val="367317"/>
                </a:solidFill>
              </a:rPr>
              <a:t>Provide monitoring: </a:t>
            </a:r>
            <a:r>
              <a:rPr lang="en-US" sz="2200" b="0" dirty="0">
                <a:solidFill>
                  <a:srgbClr val="367317"/>
                </a:solidFill>
              </a:rPr>
              <a:t>power / network utilization</a:t>
            </a:r>
          </a:p>
          <a:p>
            <a:pPr>
              <a:spcBef>
                <a:spcPts val="300"/>
              </a:spcBef>
            </a:pPr>
            <a:r>
              <a:rPr lang="en-US" sz="2200" dirty="0" smtClean="0">
                <a:solidFill>
                  <a:srgbClr val="367317"/>
                </a:solidFill>
              </a:rPr>
              <a:t>Machine </a:t>
            </a:r>
            <a:r>
              <a:rPr lang="en-US" sz="2200" dirty="0">
                <a:solidFill>
                  <a:srgbClr val="367317"/>
                </a:solidFill>
              </a:rPr>
              <a:t>Learning:</a:t>
            </a:r>
            <a:r>
              <a:rPr lang="en-US" sz="2200" b="0" dirty="0">
                <a:solidFill>
                  <a:srgbClr val="367317"/>
                </a:solidFill>
              </a:rPr>
              <a:t> identify common </a:t>
            </a:r>
            <a:r>
              <a:rPr lang="en-US" sz="2200" b="0" dirty="0" smtClean="0">
                <a:solidFill>
                  <a:srgbClr val="367317"/>
                </a:solidFill>
              </a:rPr>
              <a:t>characteristics</a:t>
            </a:r>
          </a:p>
          <a:p>
            <a:pPr>
              <a:spcBef>
                <a:spcPts val="300"/>
              </a:spcBef>
            </a:pPr>
            <a:r>
              <a:rPr lang="en-US" sz="2200" dirty="0">
                <a:solidFill>
                  <a:srgbClr val="367317"/>
                </a:solidFill>
              </a:rPr>
              <a:t>R</a:t>
            </a:r>
            <a:r>
              <a:rPr lang="en-US" sz="2200" dirty="0" smtClean="0">
                <a:solidFill>
                  <a:srgbClr val="367317"/>
                </a:solidFill>
              </a:rPr>
              <a:t>esource </a:t>
            </a:r>
            <a:r>
              <a:rPr lang="en-US" sz="2200" dirty="0">
                <a:solidFill>
                  <a:srgbClr val="367317"/>
                </a:solidFill>
              </a:rPr>
              <a:t>management</a:t>
            </a:r>
            <a:r>
              <a:rPr lang="en-US" sz="2200" b="0" dirty="0">
                <a:solidFill>
                  <a:srgbClr val="367317"/>
                </a:solidFill>
              </a:rPr>
              <a:t>: </a:t>
            </a:r>
            <a:r>
              <a:rPr lang="en-US" sz="2200" b="0" dirty="0" smtClean="0">
                <a:solidFill>
                  <a:srgbClr val="367317"/>
                </a:solidFill>
              </a:rPr>
              <a:t>including </a:t>
            </a:r>
            <a:r>
              <a:rPr lang="en-US" sz="2200" b="0" dirty="0">
                <a:solidFill>
                  <a:srgbClr val="367317"/>
                </a:solidFill>
              </a:rPr>
              <a:t>dark </a:t>
            </a:r>
            <a:r>
              <a:rPr lang="en-US" sz="2200" b="0" dirty="0" smtClean="0">
                <a:solidFill>
                  <a:srgbClr val="367317"/>
                </a:solidFill>
              </a:rPr>
              <a:t>silicon</a:t>
            </a:r>
            <a:endParaRPr lang="en-US" sz="2200" b="0" dirty="0">
              <a:solidFill>
                <a:srgbClr val="367317"/>
              </a:solidFill>
            </a:endParaRPr>
          </a:p>
          <a:p>
            <a:pPr marL="0" indent="0">
              <a:spcBef>
                <a:spcPts val="300"/>
              </a:spcBef>
              <a:buNone/>
            </a:pPr>
            <a:r>
              <a:rPr lang="en-US" dirty="0" smtClean="0"/>
              <a:t>Leverage:  Performance / energy counters</a:t>
            </a:r>
          </a:p>
          <a:p>
            <a:pPr>
              <a:spcBef>
                <a:spcPts val="300"/>
              </a:spcBef>
            </a:pPr>
            <a:r>
              <a:rPr lang="en-US" sz="2200" dirty="0" smtClean="0">
                <a:solidFill>
                  <a:srgbClr val="367317"/>
                </a:solidFill>
              </a:rPr>
              <a:t>Integrated Performance Monitoring (IPM)</a:t>
            </a:r>
          </a:p>
          <a:p>
            <a:pPr>
              <a:spcBef>
                <a:spcPts val="300"/>
              </a:spcBef>
            </a:pPr>
            <a:r>
              <a:rPr lang="en-US" sz="2200" dirty="0" smtClean="0">
                <a:solidFill>
                  <a:srgbClr val="367317"/>
                </a:solidFill>
              </a:rPr>
              <a:t>Roofline formalism </a:t>
            </a:r>
          </a:p>
          <a:p>
            <a:pPr>
              <a:spcBef>
                <a:spcPts val="300"/>
              </a:spcBef>
            </a:pPr>
            <a:r>
              <a:rPr lang="en-US" sz="2200" dirty="0" smtClean="0">
                <a:solidFill>
                  <a:srgbClr val="367317"/>
                </a:solidFill>
              </a:rPr>
              <a:t>Performance/energy counters</a:t>
            </a:r>
          </a:p>
        </p:txBody>
      </p:sp>
      <p:sp>
        <p:nvSpPr>
          <p:cNvPr id="3" name="Title 2"/>
          <p:cNvSpPr>
            <a:spLocks noGrp="1"/>
          </p:cNvSpPr>
          <p:nvPr>
            <p:ph type="title"/>
          </p:nvPr>
        </p:nvSpPr>
        <p:spPr/>
        <p:txBody>
          <a:bodyPr/>
          <a:lstStyle/>
          <a:p>
            <a:r>
              <a:rPr lang="en-US" dirty="0" smtClean="0"/>
              <a:t>DEGAS: Energy and Performance Feedback</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35</a:t>
            </a:fld>
            <a:endParaRPr lang="en-US" dirty="0"/>
          </a:p>
        </p:txBody>
      </p:sp>
      <p:sp>
        <p:nvSpPr>
          <p:cNvPr id="5" name="Footer Placeholder 4"/>
          <p:cNvSpPr>
            <a:spLocks noGrp="1"/>
          </p:cNvSpPr>
          <p:nvPr>
            <p:ph type="ftr" sz="quarter" idx="12"/>
          </p:nvPr>
        </p:nvSpPr>
        <p:spPr/>
        <p:txBody>
          <a:bodyPr/>
          <a:lstStyle/>
          <a:p>
            <a:r>
              <a:rPr lang="en-US" dirty="0" err="1" smtClean="0"/>
              <a:t>XStack</a:t>
            </a:r>
            <a:r>
              <a:rPr lang="en-US" dirty="0" smtClean="0"/>
              <a:t> Review</a:t>
            </a:r>
            <a:endParaRPr lang="en-US" dirty="0"/>
          </a:p>
        </p:txBody>
      </p:sp>
    </p:spTree>
    <p:extLst>
      <p:ext uri="{BB962C8B-B14F-4D97-AF65-F5344CB8AC3E}">
        <p14:creationId xmlns:p14="http://schemas.microsoft.com/office/powerpoint/2010/main" val="20862758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DEGAS Pieces of the Puzzle</a:t>
            </a:r>
            <a:endParaRPr lang="en-US" dirty="0"/>
          </a:p>
        </p:txBody>
      </p:sp>
      <p:sp>
        <p:nvSpPr>
          <p:cNvPr id="3" name="Footer Placeholder 2"/>
          <p:cNvSpPr>
            <a:spLocks noGrp="1"/>
          </p:cNvSpPr>
          <p:nvPr>
            <p:ph type="ftr" sz="quarter" idx="10"/>
          </p:nvPr>
        </p:nvSpPr>
        <p:spPr/>
        <p:txBody>
          <a:bodyPr/>
          <a:lstStyle/>
          <a:p>
            <a:r>
              <a:rPr lang="en-US" smtClean="0"/>
              <a:t>XStack Review</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36</a:t>
            </a:fld>
            <a:endParaRPr lang="en-US" dirty="0"/>
          </a:p>
        </p:txBody>
      </p:sp>
      <p:pic>
        <p:nvPicPr>
          <p:cNvPr id="5" name="Picture 4" descr="Puzzle.jpg"/>
          <p:cNvPicPr>
            <a:picLocks noChangeAspect="1"/>
          </p:cNvPicPr>
          <p:nvPr/>
        </p:nvPicPr>
        <p:blipFill>
          <a:blip r:embed="rId2"/>
          <a:stretch>
            <a:fillRect/>
          </a:stretch>
        </p:blipFill>
        <p:spPr>
          <a:xfrm>
            <a:off x="1219200" y="790448"/>
            <a:ext cx="5943600" cy="5388864"/>
          </a:xfrm>
          <a:prstGeom prst="rect">
            <a:avLst/>
          </a:prstGeom>
        </p:spPr>
      </p:pic>
      <p:sp>
        <p:nvSpPr>
          <p:cNvPr id="6" name="TextBox 5"/>
          <p:cNvSpPr txBox="1"/>
          <p:nvPr/>
        </p:nvSpPr>
        <p:spPr>
          <a:xfrm>
            <a:off x="1676400" y="2895600"/>
            <a:ext cx="2133600" cy="1477328"/>
          </a:xfrm>
          <a:prstGeom prst="rect">
            <a:avLst/>
          </a:prstGeom>
          <a:solidFill>
            <a:schemeClr val="bg1">
              <a:alpha val="66000"/>
            </a:schemeClr>
          </a:solidFill>
        </p:spPr>
        <p:txBody>
          <a:bodyPr wrap="square" rtlCol="0">
            <a:spAutoFit/>
          </a:bodyPr>
          <a:lstStyle/>
          <a:p>
            <a:r>
              <a:rPr lang="en-US" dirty="0" err="1" smtClean="0"/>
              <a:t>GASNet</a:t>
            </a:r>
            <a:r>
              <a:rPr lang="en-US" dirty="0" smtClean="0"/>
              <a:t>-EX to avoid synchronization</a:t>
            </a:r>
          </a:p>
          <a:p>
            <a:endParaRPr lang="en-US" dirty="0"/>
          </a:p>
          <a:p>
            <a:r>
              <a:rPr lang="en-US" dirty="0" smtClean="0"/>
              <a:t>Lithe for managing hardware threads</a:t>
            </a:r>
            <a:endParaRPr lang="en-US" dirty="0"/>
          </a:p>
        </p:txBody>
      </p:sp>
      <p:sp>
        <p:nvSpPr>
          <p:cNvPr id="7" name="TextBox 6"/>
          <p:cNvSpPr txBox="1"/>
          <p:nvPr/>
        </p:nvSpPr>
        <p:spPr>
          <a:xfrm>
            <a:off x="4724400" y="3657600"/>
            <a:ext cx="2133600" cy="1200329"/>
          </a:xfrm>
          <a:prstGeom prst="rect">
            <a:avLst/>
          </a:prstGeom>
          <a:solidFill>
            <a:schemeClr val="bg1">
              <a:alpha val="66000"/>
            </a:schemeClr>
          </a:solidFill>
        </p:spPr>
        <p:txBody>
          <a:bodyPr wrap="square" rtlCol="0">
            <a:spAutoFit/>
          </a:bodyPr>
          <a:lstStyle/>
          <a:p>
            <a:r>
              <a:rPr lang="en-US" dirty="0" smtClean="0"/>
              <a:t>H-PGAS (C/F) for generating DSL code; intra node locality management </a:t>
            </a:r>
          </a:p>
        </p:txBody>
      </p:sp>
      <p:sp>
        <p:nvSpPr>
          <p:cNvPr id="8" name="TextBox 7"/>
          <p:cNvSpPr txBox="1"/>
          <p:nvPr/>
        </p:nvSpPr>
        <p:spPr>
          <a:xfrm>
            <a:off x="4953000" y="1752600"/>
            <a:ext cx="1676400" cy="923330"/>
          </a:xfrm>
          <a:prstGeom prst="rect">
            <a:avLst/>
          </a:prstGeom>
          <a:solidFill>
            <a:schemeClr val="bg1">
              <a:alpha val="66000"/>
            </a:schemeClr>
          </a:solidFill>
        </p:spPr>
        <p:txBody>
          <a:bodyPr wrap="square" rtlCol="0">
            <a:spAutoFit/>
          </a:bodyPr>
          <a:lstStyle/>
          <a:p>
            <a:r>
              <a:rPr lang="en-US" dirty="0" smtClean="0"/>
              <a:t>Containment Domains with state capture</a:t>
            </a:r>
            <a:endParaRPr lang="en-US" dirty="0"/>
          </a:p>
        </p:txBody>
      </p:sp>
      <p:sp>
        <p:nvSpPr>
          <p:cNvPr id="9" name="TextBox 8"/>
          <p:cNvSpPr txBox="1"/>
          <p:nvPr/>
        </p:nvSpPr>
        <p:spPr>
          <a:xfrm>
            <a:off x="1676400" y="1371600"/>
            <a:ext cx="2286000" cy="923330"/>
          </a:xfrm>
          <a:prstGeom prst="rect">
            <a:avLst/>
          </a:prstGeom>
          <a:solidFill>
            <a:schemeClr val="bg1">
              <a:alpha val="66000"/>
            </a:schemeClr>
          </a:solidFill>
        </p:spPr>
        <p:txBody>
          <a:bodyPr wrap="square" rtlCol="0">
            <a:spAutoFit/>
          </a:bodyPr>
          <a:lstStyle/>
          <a:p>
            <a:r>
              <a:rPr lang="en-US" dirty="0" smtClean="0"/>
              <a:t>Communication-Avoiding optimization in Rose</a:t>
            </a:r>
            <a:endParaRPr lang="en-US" dirty="0"/>
          </a:p>
        </p:txBody>
      </p:sp>
    </p:spTree>
    <p:extLst>
      <p:ext uri="{BB962C8B-B14F-4D97-AF65-F5344CB8AC3E}">
        <p14:creationId xmlns:p14="http://schemas.microsoft.com/office/powerpoint/2010/main" val="337613134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Team Members</a:t>
            </a:r>
            <a:endParaRPr lang="en-US" dirty="0"/>
          </a:p>
        </p:txBody>
      </p:sp>
      <p:sp>
        <p:nvSpPr>
          <p:cNvPr id="5" name="Footer Placeholder 4"/>
          <p:cNvSpPr>
            <a:spLocks noGrp="1"/>
          </p:cNvSpPr>
          <p:nvPr>
            <p:ph type="ftr" sz="quarter" idx="10"/>
          </p:nvPr>
        </p:nvSpPr>
        <p:spPr/>
        <p:txBody>
          <a:bodyPr/>
          <a:lstStyle/>
          <a:p>
            <a:r>
              <a:rPr lang="en-US" smtClean="0"/>
              <a:t>XStack Review</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37</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34000" y="914400"/>
            <a:ext cx="1129530" cy="1384585"/>
          </a:xfrm>
          <a:prstGeom prst="rect">
            <a:avLst/>
          </a:prstGeom>
        </p:spPr>
      </p:pic>
      <p:pic>
        <p:nvPicPr>
          <p:cNvPr id="7" name="Picture 6" descr="TonysPictureCrop.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53200" y="924854"/>
            <a:ext cx="1140206" cy="1353094"/>
          </a:xfrm>
          <a:prstGeom prst="rect">
            <a:avLst/>
          </a:prstGeom>
        </p:spPr>
      </p:pic>
      <p:pic>
        <p:nvPicPr>
          <p:cNvPr id="8" name="Picture 7" descr="TonysPictureCrop.png"/>
          <p:cNvPicPr>
            <a:picLocks noChangeAspect="1"/>
          </p:cNvPicPr>
          <p:nvPr/>
        </p:nvPicPr>
        <p:blipFill>
          <a:blip r:embed="rId4"/>
          <a:stretch>
            <a:fillRect/>
          </a:stretch>
        </p:blipFill>
        <p:spPr>
          <a:xfrm>
            <a:off x="2895600" y="914400"/>
            <a:ext cx="1140206" cy="1413858"/>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4800" y="914400"/>
            <a:ext cx="1088803" cy="1379727"/>
          </a:xfrm>
          <a:prstGeom prst="rect">
            <a:avLst/>
          </a:prstGeom>
        </p:spPr>
      </p:pic>
      <p:pic>
        <p:nvPicPr>
          <p:cNvPr id="10" name="Picture 9" descr="TonysPictureCrop.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114800" y="914400"/>
            <a:ext cx="1091879" cy="1384585"/>
          </a:xfrm>
          <a:prstGeom prst="rect">
            <a:avLst/>
          </a:prstGeom>
        </p:spPr>
      </p:pic>
      <p:pic>
        <p:nvPicPr>
          <p:cNvPr id="11" name="Picture 10" descr="Yelick-SmallLBNL-2010.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47800" y="914400"/>
            <a:ext cx="1384585" cy="1384585"/>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419600" y="2819401"/>
            <a:ext cx="1134802" cy="1460752"/>
          </a:xfrm>
          <a:prstGeom prst="rect">
            <a:avLst/>
          </a:prstGeom>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6200" y="2819401"/>
            <a:ext cx="1033931" cy="1377543"/>
          </a:xfrm>
          <a:prstGeom prst="rect">
            <a:avLst/>
          </a:prstGeom>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143000" y="4524640"/>
            <a:ext cx="1272870" cy="1495160"/>
          </a:xfrm>
          <a:prstGeom prst="rect">
            <a:avLst/>
          </a:prstGeom>
        </p:spPr>
      </p:pic>
      <p:pic>
        <p:nvPicPr>
          <p:cNvPr id="15" name="Picture 14" descr="TonysPictureCrop.png"/>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422458" y="2819400"/>
            <a:ext cx="1027584" cy="1447799"/>
          </a:xfrm>
          <a:prstGeom prst="rect">
            <a:avLst/>
          </a:prstGeom>
        </p:spPr>
      </p:pic>
      <p:pic>
        <p:nvPicPr>
          <p:cNvPr id="16" name="Picture 15"/>
          <p:cNvPicPr>
            <a:picLocks noChangeAspect="1"/>
          </p:cNvPicPr>
          <p:nvPr/>
        </p:nvPicPr>
        <p:blipFill>
          <a:blip r:embed="rId12"/>
          <a:stretch>
            <a:fillRect/>
          </a:stretch>
        </p:blipFill>
        <p:spPr>
          <a:xfrm>
            <a:off x="3505200" y="4572000"/>
            <a:ext cx="1174298" cy="1572721"/>
          </a:xfrm>
          <a:prstGeom prst="rect">
            <a:avLst/>
          </a:prstGeom>
        </p:spPr>
      </p:pic>
      <p:pic>
        <p:nvPicPr>
          <p:cNvPr id="17" name="Picture 16" descr="TonysPictureCrop.png"/>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7761176" y="914401"/>
            <a:ext cx="1219200" cy="1363546"/>
          </a:xfrm>
          <a:prstGeom prst="rect">
            <a:avLst/>
          </a:prstGeom>
        </p:spPr>
      </p:pic>
      <p:pic>
        <p:nvPicPr>
          <p:cNvPr id="18" name="Picture 17" descr="TonysPictureCrop.png"/>
          <p:cNvPicPr>
            <a:picLocks noChangeAspect="1"/>
          </p:cNvPicPr>
          <p:nvPr/>
        </p:nvPicPr>
        <p:blipFill>
          <a:blip r:embed="rId14"/>
          <a:stretch>
            <a:fillRect/>
          </a:stretch>
        </p:blipFill>
        <p:spPr>
          <a:xfrm>
            <a:off x="5562600" y="2819400"/>
            <a:ext cx="1082742" cy="1429775"/>
          </a:xfrm>
          <a:prstGeom prst="rect">
            <a:avLst/>
          </a:prstGeom>
        </p:spPr>
      </p:pic>
      <p:pic>
        <p:nvPicPr>
          <p:cNvPr id="19" name="Picture 18"/>
          <p:cNvPicPr>
            <a:picLocks noChangeAspect="1"/>
          </p:cNvPicPr>
          <p:nvPr/>
        </p:nvPicPr>
        <p:blipFill>
          <a:blip r:embed="rId15"/>
          <a:stretch>
            <a:fillRect/>
          </a:stretch>
        </p:blipFill>
        <p:spPr>
          <a:xfrm>
            <a:off x="152400" y="4495800"/>
            <a:ext cx="999140" cy="1572721"/>
          </a:xfrm>
          <a:prstGeom prst="rect">
            <a:avLst/>
          </a:prstGeom>
        </p:spPr>
      </p:pic>
      <p:pic>
        <p:nvPicPr>
          <p:cNvPr id="20" name="Picture 19"/>
          <p:cNvPicPr>
            <a:picLocks noChangeAspect="1"/>
          </p:cNvPicPr>
          <p:nvPr/>
        </p:nvPicPr>
        <p:blipFill>
          <a:blip r:embed="rId16"/>
          <a:stretch>
            <a:fillRect/>
          </a:stretch>
        </p:blipFill>
        <p:spPr>
          <a:xfrm>
            <a:off x="1143000" y="2819400"/>
            <a:ext cx="1195832" cy="1676400"/>
          </a:xfrm>
          <a:prstGeom prst="rect">
            <a:avLst/>
          </a:prstGeom>
        </p:spPr>
      </p:pic>
      <p:pic>
        <p:nvPicPr>
          <p:cNvPr id="21" name="Picture 20" descr="TonysPictureCrop.png"/>
          <p:cNvPicPr>
            <a:picLocks noChangeAspect="1"/>
          </p:cNvPicPr>
          <p:nvPr/>
        </p:nvPicPr>
        <p:blipFill>
          <a:blip r:embed="rId17"/>
          <a:stretch>
            <a:fillRect/>
          </a:stretch>
        </p:blipFill>
        <p:spPr>
          <a:xfrm>
            <a:off x="2438400" y="4572001"/>
            <a:ext cx="1071836" cy="150057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858000" y="4559300"/>
            <a:ext cx="973666" cy="1460500"/>
          </a:xfrm>
          <a:prstGeom prst="rect">
            <a:avLst/>
          </a:prstGeom>
        </p:spPr>
      </p:pic>
      <p:pic>
        <p:nvPicPr>
          <p:cNvPr id="23" name="Picture 22" descr="TonysPictureCrop.png"/>
          <p:cNvPicPr>
            <a:picLocks noChangeAspect="1"/>
          </p:cNvPicPr>
          <p:nvPr/>
        </p:nvPicPr>
        <p:blipFill>
          <a:blip r:embed="rId19"/>
          <a:stretch>
            <a:fillRect/>
          </a:stretch>
        </p:blipFill>
        <p:spPr>
          <a:xfrm>
            <a:off x="5715000" y="4572000"/>
            <a:ext cx="1071836" cy="1502574"/>
          </a:xfrm>
          <a:prstGeom prst="rect">
            <a:avLst/>
          </a:prstGeom>
        </p:spPr>
      </p:pic>
      <p:pic>
        <p:nvPicPr>
          <p:cNvPr id="24" name="Picture 23" descr="TonysPictureCrop.png"/>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6705600" y="2819401"/>
            <a:ext cx="1165645" cy="1447800"/>
          </a:xfrm>
          <a:prstGeom prst="rect">
            <a:avLst/>
          </a:prstGeom>
        </p:spPr>
      </p:pic>
      <p:pic>
        <p:nvPicPr>
          <p:cNvPr id="25" name="Picture 24"/>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4677233" y="4572000"/>
            <a:ext cx="1037767" cy="1524000"/>
          </a:xfrm>
          <a:prstGeom prst="rect">
            <a:avLst/>
          </a:prstGeom>
        </p:spPr>
      </p:pic>
      <p:pic>
        <p:nvPicPr>
          <p:cNvPr id="26" name="Picture 25"/>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924800" y="2819400"/>
            <a:ext cx="1195832" cy="1446573"/>
          </a:xfrm>
          <a:prstGeom prst="rect">
            <a:avLst/>
          </a:prstGeom>
        </p:spPr>
      </p:pic>
      <p:pic>
        <p:nvPicPr>
          <p:cNvPr id="27" name="Picture 26" descr="TonysPictureCrop.png"/>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3505200" y="2848239"/>
            <a:ext cx="995187" cy="1418961"/>
          </a:xfrm>
          <a:prstGeom prst="rect">
            <a:avLst/>
          </a:prstGeom>
        </p:spPr>
      </p:pic>
      <p:sp>
        <p:nvSpPr>
          <p:cNvPr id="28" name="TextBox 27"/>
          <p:cNvSpPr txBox="1"/>
          <p:nvPr/>
        </p:nvSpPr>
        <p:spPr>
          <a:xfrm>
            <a:off x="228600" y="2362200"/>
            <a:ext cx="8898026" cy="369332"/>
          </a:xfrm>
          <a:prstGeom prst="rect">
            <a:avLst/>
          </a:prstGeom>
          <a:noFill/>
        </p:spPr>
        <p:txBody>
          <a:bodyPr wrap="none" rtlCol="0">
            <a:spAutoFit/>
          </a:bodyPr>
          <a:lstStyle/>
          <a:p>
            <a:r>
              <a:rPr lang="en-US" dirty="0" err="1" smtClean="0"/>
              <a:t>Vivek</a:t>
            </a:r>
            <a:r>
              <a:rPr lang="en-US" dirty="0" smtClean="0"/>
              <a:t> </a:t>
            </a:r>
            <a:r>
              <a:rPr lang="en-US" dirty="0" err="1" smtClean="0"/>
              <a:t>Sarkar</a:t>
            </a:r>
            <a:r>
              <a:rPr lang="en-US" dirty="0" smtClean="0"/>
              <a:t>    Kathy Yelick   </a:t>
            </a:r>
            <a:r>
              <a:rPr lang="en-US" dirty="0"/>
              <a:t> </a:t>
            </a:r>
            <a:r>
              <a:rPr lang="en-US" dirty="0" smtClean="0"/>
              <a:t> John MC       </a:t>
            </a:r>
            <a:r>
              <a:rPr lang="en-US" dirty="0" err="1" smtClean="0"/>
              <a:t>Costin</a:t>
            </a:r>
            <a:r>
              <a:rPr lang="en-US" dirty="0" smtClean="0"/>
              <a:t> </a:t>
            </a:r>
            <a:r>
              <a:rPr lang="en-US" dirty="0" err="1" smtClean="0"/>
              <a:t>Iancu</a:t>
            </a:r>
            <a:r>
              <a:rPr lang="en-US" dirty="0" smtClean="0"/>
              <a:t>   Paul Hargrove John </a:t>
            </a:r>
            <a:r>
              <a:rPr lang="en-US" dirty="0" err="1" smtClean="0"/>
              <a:t>Shalf</a:t>
            </a:r>
            <a:r>
              <a:rPr lang="en-US" dirty="0" smtClean="0"/>
              <a:t>  Dan Quinlan</a:t>
            </a:r>
            <a:endParaRPr lang="en-US" dirty="0"/>
          </a:p>
        </p:txBody>
      </p:sp>
      <p:sp>
        <p:nvSpPr>
          <p:cNvPr id="29" name="TextBox 28"/>
          <p:cNvSpPr txBox="1"/>
          <p:nvPr/>
        </p:nvSpPr>
        <p:spPr>
          <a:xfrm>
            <a:off x="0" y="4202668"/>
            <a:ext cx="8848596" cy="338554"/>
          </a:xfrm>
          <a:prstGeom prst="rect">
            <a:avLst/>
          </a:prstGeom>
          <a:solidFill>
            <a:schemeClr val="bg1"/>
          </a:solidFill>
        </p:spPr>
        <p:txBody>
          <a:bodyPr wrap="none" rtlCol="0">
            <a:spAutoFit/>
          </a:bodyPr>
          <a:lstStyle/>
          <a:p>
            <a:r>
              <a:rPr lang="en-US" sz="1600" dirty="0" smtClean="0"/>
              <a:t>Brian VS           </a:t>
            </a:r>
            <a:r>
              <a:rPr lang="en-US" sz="1600" dirty="0" err="1" smtClean="0"/>
              <a:t>Yili</a:t>
            </a:r>
            <a:r>
              <a:rPr lang="en-US" sz="1600" dirty="0" smtClean="0"/>
              <a:t> </a:t>
            </a:r>
            <a:r>
              <a:rPr lang="en-US" sz="1600" dirty="0" err="1" smtClean="0"/>
              <a:t>Zheng</a:t>
            </a:r>
            <a:r>
              <a:rPr lang="en-US" sz="1600" dirty="0" smtClean="0"/>
              <a:t>       </a:t>
            </a:r>
            <a:r>
              <a:rPr lang="en-US" sz="1600" dirty="0" err="1" smtClean="0"/>
              <a:t>Mattan</a:t>
            </a:r>
            <a:r>
              <a:rPr lang="en-US" sz="1600" dirty="0" smtClean="0"/>
              <a:t> </a:t>
            </a:r>
            <a:r>
              <a:rPr lang="en-US" sz="1600" dirty="0" err="1" smtClean="0"/>
              <a:t>Erez</a:t>
            </a:r>
            <a:r>
              <a:rPr lang="en-US" sz="1600" dirty="0" smtClean="0"/>
              <a:t>  Lenny </a:t>
            </a:r>
            <a:r>
              <a:rPr lang="en-US" sz="1600" dirty="0" err="1" smtClean="0"/>
              <a:t>Oliker</a:t>
            </a:r>
            <a:r>
              <a:rPr lang="en-US" sz="1600" dirty="0" smtClean="0"/>
              <a:t> Jim </a:t>
            </a:r>
            <a:r>
              <a:rPr lang="en-US" sz="1600" dirty="0" err="1" smtClean="0"/>
              <a:t>Demmel</a:t>
            </a:r>
            <a:r>
              <a:rPr lang="en-US" sz="1600" dirty="0" smtClean="0"/>
              <a:t> </a:t>
            </a:r>
            <a:r>
              <a:rPr lang="en-US" sz="1600" dirty="0" err="1" smtClean="0"/>
              <a:t>Krste</a:t>
            </a:r>
            <a:r>
              <a:rPr lang="en-US" sz="1600" dirty="0" smtClean="0"/>
              <a:t> </a:t>
            </a:r>
            <a:r>
              <a:rPr lang="en-US" sz="1600" dirty="0" err="1" smtClean="0"/>
              <a:t>Asanovic</a:t>
            </a:r>
            <a:r>
              <a:rPr lang="en-US" sz="1600" dirty="0" smtClean="0"/>
              <a:t> Eric Roman     </a:t>
            </a:r>
            <a:r>
              <a:rPr lang="en-US" sz="1600" dirty="0" err="1" smtClean="0"/>
              <a:t>Khaled</a:t>
            </a:r>
            <a:r>
              <a:rPr lang="en-US" sz="1600" dirty="0" smtClean="0"/>
              <a:t> I.</a:t>
            </a:r>
            <a:endParaRPr lang="en-US" sz="1600" dirty="0"/>
          </a:p>
        </p:txBody>
      </p:sp>
      <p:sp>
        <p:nvSpPr>
          <p:cNvPr id="30" name="TextBox 29"/>
          <p:cNvSpPr txBox="1"/>
          <p:nvPr/>
        </p:nvSpPr>
        <p:spPr>
          <a:xfrm>
            <a:off x="152400" y="6019800"/>
            <a:ext cx="8915400" cy="584776"/>
          </a:xfrm>
          <a:prstGeom prst="rect">
            <a:avLst/>
          </a:prstGeom>
          <a:solidFill>
            <a:schemeClr val="bg1"/>
          </a:solidFill>
        </p:spPr>
        <p:txBody>
          <a:bodyPr wrap="square" rtlCol="0">
            <a:spAutoFit/>
          </a:bodyPr>
          <a:lstStyle/>
          <a:p>
            <a:r>
              <a:rPr lang="en-US" sz="1600" dirty="0" smtClean="0"/>
              <a:t>Tony              Erich                 Armando             Steve           </a:t>
            </a:r>
            <a:r>
              <a:rPr lang="en-US" sz="1600" dirty="0" err="1" smtClean="0"/>
              <a:t>Surendra</a:t>
            </a:r>
            <a:r>
              <a:rPr lang="en-US" sz="1600" dirty="0" smtClean="0"/>
              <a:t>          David            Frank              Sam </a:t>
            </a:r>
          </a:p>
          <a:p>
            <a:r>
              <a:rPr lang="en-US" sz="1600" dirty="0" smtClean="0"/>
              <a:t>Drummond </a:t>
            </a:r>
            <a:r>
              <a:rPr lang="en-US" sz="1600" dirty="0" err="1" smtClean="0"/>
              <a:t>Strohmaier</a:t>
            </a:r>
            <a:r>
              <a:rPr lang="en-US" sz="1600" dirty="0" smtClean="0"/>
              <a:t>        Fox                  </a:t>
            </a:r>
            <a:r>
              <a:rPr lang="en-US" sz="1600" dirty="0" err="1" smtClean="0"/>
              <a:t>Hofmeyer</a:t>
            </a:r>
            <a:r>
              <a:rPr lang="en-US" sz="1600" dirty="0" smtClean="0"/>
              <a:t>         </a:t>
            </a:r>
            <a:r>
              <a:rPr lang="en-US" sz="1600" dirty="0" err="1" smtClean="0"/>
              <a:t>Bayna</a:t>
            </a:r>
            <a:r>
              <a:rPr lang="en-US" sz="1600" dirty="0" smtClean="0"/>
              <a:t>            Skinner         Mueller        Williams</a:t>
            </a:r>
            <a:endParaRPr lang="en-US" sz="1600" dirty="0"/>
          </a:p>
        </p:txBody>
      </p:sp>
      <p:pic>
        <p:nvPicPr>
          <p:cNvPr id="32" name="Picture 31"/>
          <p:cNvPicPr>
            <a:picLocks noChangeAspect="1"/>
          </p:cNvPicPr>
          <p:nvPr/>
        </p:nvPicPr>
        <p:blipFill>
          <a:blip r:embed="rId24"/>
          <a:stretch>
            <a:fillRect/>
          </a:stretch>
        </p:blipFill>
        <p:spPr>
          <a:xfrm>
            <a:off x="7924800" y="4572000"/>
            <a:ext cx="1149723" cy="1447800"/>
          </a:xfrm>
          <a:prstGeom prst="rect">
            <a:avLst/>
          </a:prstGeom>
        </p:spPr>
      </p:pic>
    </p:spTree>
    <p:extLst>
      <p:ext uri="{BB962C8B-B14F-4D97-AF65-F5344CB8AC3E}">
        <p14:creationId xmlns:p14="http://schemas.microsoft.com/office/powerpoint/2010/main" val="7249951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DEGAS Retreats Highlight and Encourage Integration</a:t>
            </a:r>
            <a:endParaRPr lang="en-US" dirty="0"/>
          </a:p>
        </p:txBody>
      </p:sp>
      <p:sp>
        <p:nvSpPr>
          <p:cNvPr id="7" name="Content Placeholder 6"/>
          <p:cNvSpPr>
            <a:spLocks noGrp="1"/>
          </p:cNvSpPr>
          <p:nvPr>
            <p:ph idx="1"/>
          </p:nvPr>
        </p:nvSpPr>
        <p:spPr>
          <a:xfrm>
            <a:off x="234683" y="2895600"/>
            <a:ext cx="8710871" cy="3230563"/>
          </a:xfrm>
        </p:spPr>
        <p:txBody>
          <a:bodyPr>
            <a:normAutofit fontScale="85000" lnSpcReduction="10000"/>
          </a:bodyPr>
          <a:lstStyle/>
          <a:p>
            <a:r>
              <a:rPr lang="en-US" sz="2800" dirty="0" smtClean="0"/>
              <a:t>Semi-annual 2-day meeting of entire team, stakeholders</a:t>
            </a:r>
          </a:p>
          <a:p>
            <a:pPr lvl="1"/>
            <a:r>
              <a:rPr lang="en-US" sz="2600" dirty="0" smtClean="0"/>
              <a:t>Application and Vendor Advisory groups</a:t>
            </a:r>
          </a:p>
          <a:p>
            <a:r>
              <a:rPr lang="en-US" sz="2800" dirty="0" smtClean="0"/>
              <a:t>Updates on progress, open problems, plans </a:t>
            </a:r>
          </a:p>
          <a:p>
            <a:r>
              <a:rPr lang="en-US" sz="2800" dirty="0" smtClean="0"/>
              <a:t>Demos showing integration of tools and driving applications</a:t>
            </a:r>
          </a:p>
          <a:p>
            <a:r>
              <a:rPr lang="en-US" sz="2800" dirty="0" smtClean="0"/>
              <a:t>Enforces teamwork, demos for milestones and progress metrics</a:t>
            </a:r>
          </a:p>
          <a:p>
            <a:r>
              <a:rPr lang="en-US" sz="2800" dirty="0" smtClean="0"/>
              <a:t>Feedback from team and stakeholders to refine goals and effort</a:t>
            </a:r>
          </a:p>
          <a:p>
            <a:r>
              <a:rPr lang="en-US" sz="2800" dirty="0" smtClean="0"/>
              <a:t>Long tradition of retreats at UC Berkeley</a:t>
            </a:r>
          </a:p>
          <a:p>
            <a:pPr lvl="1"/>
            <a:r>
              <a:rPr lang="en-US" sz="2600" dirty="0" smtClean="0"/>
              <a:t>Many successful large projects (from RAID to </a:t>
            </a:r>
            <a:r>
              <a:rPr lang="en-US" sz="2600" dirty="0" err="1" smtClean="0"/>
              <a:t>ParLab</a:t>
            </a:r>
            <a:r>
              <a:rPr lang="en-US" sz="2600" dirty="0" smtClean="0"/>
              <a:t>)</a:t>
            </a:r>
          </a:p>
          <a:p>
            <a:endParaRPr lang="en-US" dirty="0" smtClean="0"/>
          </a:p>
          <a:p>
            <a:endParaRPr lang="en-US" dirty="0"/>
          </a:p>
        </p:txBody>
      </p:sp>
      <p:pic>
        <p:nvPicPr>
          <p:cNvPr id="2" name="Picture 1"/>
          <p:cNvPicPr>
            <a:picLocks noChangeAspect="1"/>
          </p:cNvPicPr>
          <p:nvPr/>
        </p:nvPicPr>
        <p:blipFill>
          <a:blip r:embed="rId2"/>
          <a:stretch>
            <a:fillRect/>
          </a:stretch>
        </p:blipFill>
        <p:spPr>
          <a:xfrm>
            <a:off x="1371600" y="838200"/>
            <a:ext cx="2819400" cy="2111829"/>
          </a:xfrm>
          <a:prstGeom prst="rect">
            <a:avLst/>
          </a:prstGeom>
        </p:spPr>
      </p:pic>
      <p:pic>
        <p:nvPicPr>
          <p:cNvPr id="3" name="Picture 2"/>
          <p:cNvPicPr>
            <a:picLocks noChangeAspect="1"/>
          </p:cNvPicPr>
          <p:nvPr/>
        </p:nvPicPr>
        <p:blipFill>
          <a:blip r:embed="rId3"/>
          <a:stretch>
            <a:fillRect/>
          </a:stretch>
        </p:blipFill>
        <p:spPr>
          <a:xfrm>
            <a:off x="4800600" y="838200"/>
            <a:ext cx="2870200" cy="2152650"/>
          </a:xfrm>
          <a:prstGeom prst="rect">
            <a:avLst/>
          </a:prstGeom>
        </p:spPr>
      </p:pic>
    </p:spTree>
    <p:extLst>
      <p:ext uri="{BB962C8B-B14F-4D97-AF65-F5344CB8AC3E}">
        <p14:creationId xmlns:p14="http://schemas.microsoft.com/office/powerpoint/2010/main" val="42929207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123"/>
          <p:cNvSpPr txBox="1"/>
          <p:nvPr/>
        </p:nvSpPr>
        <p:spPr>
          <a:xfrm>
            <a:off x="522111" y="1093236"/>
            <a:ext cx="3939852" cy="707886"/>
          </a:xfrm>
          <a:prstGeom prst="rect">
            <a:avLst/>
          </a:prstGeom>
          <a:noFill/>
        </p:spPr>
        <p:txBody>
          <a:bodyPr wrap="square" rtlCol="0">
            <a:spAutoFit/>
          </a:bodyPr>
          <a:lstStyle/>
          <a:p>
            <a:r>
              <a:rPr lang="en-US" sz="2000" dirty="0" smtClean="0"/>
              <a:t>Single Program Multiple Data (SPMD) is too restrictive</a:t>
            </a:r>
            <a:endParaRPr lang="en-US" sz="2000" dirty="0"/>
          </a:p>
        </p:txBody>
      </p:sp>
      <p:sp>
        <p:nvSpPr>
          <p:cNvPr id="2" name="Title 1"/>
          <p:cNvSpPr>
            <a:spLocks noGrp="1"/>
          </p:cNvSpPr>
          <p:nvPr>
            <p:ph type="title"/>
          </p:nvPr>
        </p:nvSpPr>
        <p:spPr>
          <a:xfrm>
            <a:off x="0" y="0"/>
            <a:ext cx="9144000" cy="769143"/>
          </a:xfrm>
        </p:spPr>
        <p:txBody>
          <a:bodyPr>
            <a:normAutofit fontScale="90000"/>
          </a:bodyPr>
          <a:lstStyle/>
          <a:p>
            <a:r>
              <a:rPr lang="en-US" sz="3200" dirty="0" smtClean="0">
                <a:ea typeface="ＭＳ Ｐゴシック" charset="-128"/>
                <a:cs typeface="ＭＳ Ｐゴシック" charset="-128"/>
              </a:rPr>
              <a:t>Hierarchical PGAS (HPGAS) </a:t>
            </a:r>
            <a:r>
              <a:rPr lang="en-US" sz="3200" dirty="0" smtClean="0">
                <a:ea typeface="ＭＳ Ｐゴシック" charset="-128"/>
                <a:cs typeface="ＭＳ Ｐゴシック" charset="-128"/>
              </a:rPr>
              <a:t>hierarchical </a:t>
            </a:r>
            <a:r>
              <a:rPr lang="en-US" sz="3200" dirty="0" smtClean="0">
                <a:ea typeface="ＭＳ Ｐゴシック" charset="-128"/>
                <a:cs typeface="ＭＳ Ｐゴシック" charset="-128"/>
              </a:rPr>
              <a:t>memory </a:t>
            </a:r>
            <a:r>
              <a:rPr lang="en-US" dirty="0">
                <a:ea typeface="ＭＳ Ｐゴシック" charset="-128"/>
                <a:cs typeface="ＭＳ Ｐゴシック" charset="-128"/>
              </a:rPr>
              <a:t>&amp;</a:t>
            </a:r>
            <a:r>
              <a:rPr lang="en-US" sz="3200" dirty="0" smtClean="0">
                <a:ea typeface="ＭＳ Ｐゴシック" charset="-128"/>
                <a:cs typeface="ＭＳ Ｐゴシック" charset="-128"/>
              </a:rPr>
              <a:t> </a:t>
            </a:r>
            <a:r>
              <a:rPr lang="en-US" sz="3200" dirty="0" smtClean="0">
                <a:ea typeface="ＭＳ Ｐゴシック" charset="-128"/>
                <a:cs typeface="ＭＳ Ｐゴシック" charset="-128"/>
              </a:rPr>
              <a:t>control</a:t>
            </a:r>
            <a:endParaRPr lang="en-US" sz="3200" dirty="0"/>
          </a:p>
        </p:txBody>
      </p:sp>
      <p:sp>
        <p:nvSpPr>
          <p:cNvPr id="3" name="Content Placeholder 2"/>
          <p:cNvSpPr>
            <a:spLocks noGrp="1"/>
          </p:cNvSpPr>
          <p:nvPr>
            <p:ph idx="1"/>
          </p:nvPr>
        </p:nvSpPr>
        <p:spPr>
          <a:xfrm>
            <a:off x="292100" y="3450166"/>
            <a:ext cx="8724900" cy="3124200"/>
          </a:xfrm>
        </p:spPr>
        <p:txBody>
          <a:bodyPr>
            <a:normAutofit/>
          </a:bodyPr>
          <a:lstStyle/>
          <a:p>
            <a:r>
              <a:rPr lang="en-US" sz="2400" dirty="0"/>
              <a:t>Option </a:t>
            </a:r>
            <a:r>
              <a:rPr lang="en-US" sz="2400" dirty="0" smtClean="0"/>
              <a:t>1: </a:t>
            </a:r>
            <a:r>
              <a:rPr lang="en-US" sz="2400" dirty="0"/>
              <a:t>Dynamic parallelism creation</a:t>
            </a:r>
          </a:p>
          <a:p>
            <a:pPr lvl="1"/>
            <a:r>
              <a:rPr lang="en-US" sz="2000" dirty="0"/>
              <a:t>Recursively divide until… you run out of work (or hardware)</a:t>
            </a:r>
          </a:p>
          <a:p>
            <a:r>
              <a:rPr lang="en-US" sz="2400" dirty="0" smtClean="0"/>
              <a:t>Option </a:t>
            </a:r>
            <a:r>
              <a:rPr lang="en-US" sz="2400" dirty="0"/>
              <a:t>2</a:t>
            </a:r>
            <a:r>
              <a:rPr lang="en-US" sz="2400" dirty="0" smtClean="0"/>
              <a:t>: Hierarchical SPMD with “Mix-ins”</a:t>
            </a:r>
          </a:p>
          <a:p>
            <a:pPr lvl="1"/>
            <a:r>
              <a:rPr lang="en-US" sz="2000" dirty="0" smtClean="0"/>
              <a:t>Hardware threads can be grouped into units hierarchically</a:t>
            </a:r>
          </a:p>
          <a:p>
            <a:pPr lvl="1"/>
            <a:r>
              <a:rPr lang="en-US" sz="2000" dirty="0" smtClean="0"/>
              <a:t>Add dynamic parallelism with voluntary tasking on a group</a:t>
            </a:r>
          </a:p>
          <a:p>
            <a:pPr lvl="1"/>
            <a:r>
              <a:rPr lang="en-US" sz="2000" dirty="0" smtClean="0"/>
              <a:t>Add data parallelism with collectives on a group</a:t>
            </a:r>
          </a:p>
          <a:p>
            <a:pPr marL="0" indent="0">
              <a:buNone/>
            </a:pPr>
            <a:r>
              <a:rPr lang="en-US" sz="2400" i="1" dirty="0" smtClean="0">
                <a:solidFill>
                  <a:schemeClr val="tx2">
                    <a:lumMod val="75000"/>
                  </a:schemeClr>
                </a:solidFill>
              </a:rPr>
              <a:t>Two approaches: collecting </a:t>
            </a:r>
            <a:r>
              <a:rPr lang="en-US" sz="2400" i="1" dirty="0" err="1" smtClean="0">
                <a:solidFill>
                  <a:schemeClr val="tx2">
                    <a:lumMod val="75000"/>
                  </a:schemeClr>
                </a:solidFill>
              </a:rPr>
              <a:t>vs</a:t>
            </a:r>
            <a:r>
              <a:rPr lang="en-US" sz="2400" i="1" dirty="0" smtClean="0">
                <a:solidFill>
                  <a:schemeClr val="tx2">
                    <a:lumMod val="75000"/>
                  </a:schemeClr>
                </a:solidFill>
              </a:rPr>
              <a:t> spreading threads</a:t>
            </a:r>
          </a:p>
          <a:p>
            <a:endParaRPr lang="en-US" sz="2800" i="1" dirty="0" smtClean="0"/>
          </a:p>
          <a:p>
            <a:endParaRPr lang="en-US" sz="2800" dirty="0"/>
          </a:p>
        </p:txBody>
      </p:sp>
      <p:grpSp>
        <p:nvGrpSpPr>
          <p:cNvPr id="63" name="Group 62"/>
          <p:cNvGrpSpPr/>
          <p:nvPr/>
        </p:nvGrpSpPr>
        <p:grpSpPr>
          <a:xfrm>
            <a:off x="1166375" y="2184147"/>
            <a:ext cx="2796025" cy="872319"/>
            <a:chOff x="1752600" y="4191000"/>
            <a:chExt cx="2514600" cy="762000"/>
          </a:xfrm>
        </p:grpSpPr>
        <p:sp>
          <p:nvSpPr>
            <p:cNvPr id="64" name="Rectangle 21"/>
            <p:cNvSpPr>
              <a:spLocks noChangeArrowheads="1"/>
            </p:cNvSpPr>
            <p:nvPr/>
          </p:nvSpPr>
          <p:spPr bwMode="auto">
            <a:xfrm>
              <a:off x="1752600" y="4191000"/>
              <a:ext cx="2514600" cy="762000"/>
            </a:xfrm>
            <a:prstGeom prst="rect">
              <a:avLst/>
            </a:prstGeom>
            <a:solidFill>
              <a:srgbClr val="FFCC66"/>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65" name="Rectangle 29"/>
            <p:cNvSpPr>
              <a:spLocks noChangeArrowheads="1"/>
            </p:cNvSpPr>
            <p:nvPr/>
          </p:nvSpPr>
          <p:spPr bwMode="auto">
            <a:xfrm>
              <a:off x="1828800" y="4267200"/>
              <a:ext cx="513352" cy="580073"/>
            </a:xfrm>
            <a:prstGeom prst="rect">
              <a:avLst/>
            </a:prstGeom>
            <a:solidFill>
              <a:schemeClr val="bg1"/>
            </a:solidFill>
            <a:ln w="9525">
              <a:solidFill>
                <a:schemeClr val="tx1"/>
              </a:solidFill>
              <a:miter lim="800000"/>
              <a:headEnd/>
              <a:tailEnd/>
            </a:ln>
          </p:spPr>
          <p:txBody>
            <a:bodyPr wrap="none" anchor="ctr"/>
            <a:lstStyle/>
            <a:p>
              <a:pPr algn="ctr"/>
              <a:r>
                <a:rPr lang="en-US" dirty="0">
                  <a:latin typeface="Calibri" pitchFamily="34" charset="0"/>
                  <a:cs typeface="Calibri" pitchFamily="34" charset="0"/>
                </a:rPr>
                <a:t>0</a:t>
              </a:r>
              <a:endParaRPr lang="en-US" dirty="0">
                <a:effectLst/>
                <a:latin typeface="Calibri" pitchFamily="34" charset="0"/>
                <a:cs typeface="Calibri" pitchFamily="34" charset="0"/>
              </a:endParaRPr>
            </a:p>
          </p:txBody>
        </p:sp>
        <p:sp>
          <p:nvSpPr>
            <p:cNvPr id="66" name="Rectangle 29"/>
            <p:cNvSpPr>
              <a:spLocks noChangeArrowheads="1"/>
            </p:cNvSpPr>
            <p:nvPr/>
          </p:nvSpPr>
          <p:spPr bwMode="auto">
            <a:xfrm>
              <a:off x="3657600" y="4267200"/>
              <a:ext cx="513352" cy="580073"/>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3</a:t>
              </a:r>
            </a:p>
          </p:txBody>
        </p:sp>
        <p:sp>
          <p:nvSpPr>
            <p:cNvPr id="67" name="Rectangle 29"/>
            <p:cNvSpPr>
              <a:spLocks noChangeArrowheads="1"/>
            </p:cNvSpPr>
            <p:nvPr/>
          </p:nvSpPr>
          <p:spPr bwMode="auto">
            <a:xfrm>
              <a:off x="2438400" y="4267200"/>
              <a:ext cx="513352" cy="580073"/>
            </a:xfrm>
            <a:prstGeom prst="rect">
              <a:avLst/>
            </a:prstGeom>
            <a:solidFill>
              <a:schemeClr val="bg1"/>
            </a:solidFill>
            <a:ln w="9525">
              <a:solidFill>
                <a:schemeClr val="tx1"/>
              </a:solidFill>
              <a:miter lim="800000"/>
              <a:headEnd/>
              <a:tailEnd/>
            </a:ln>
          </p:spPr>
          <p:txBody>
            <a:bodyPr wrap="none" anchor="ctr"/>
            <a:lstStyle/>
            <a:p>
              <a:pPr algn="ctr"/>
              <a:r>
                <a:rPr lang="en-US" dirty="0">
                  <a:latin typeface="Calibri" pitchFamily="34" charset="0"/>
                  <a:cs typeface="Calibri" pitchFamily="34" charset="0"/>
                </a:rPr>
                <a:t>1</a:t>
              </a:r>
              <a:endParaRPr lang="en-US" dirty="0">
                <a:effectLst/>
                <a:latin typeface="Calibri" pitchFamily="34" charset="0"/>
                <a:cs typeface="Calibri" pitchFamily="34" charset="0"/>
              </a:endParaRPr>
            </a:p>
          </p:txBody>
        </p:sp>
        <p:sp>
          <p:nvSpPr>
            <p:cNvPr id="68" name="Rectangle 29"/>
            <p:cNvSpPr>
              <a:spLocks noChangeArrowheads="1"/>
            </p:cNvSpPr>
            <p:nvPr/>
          </p:nvSpPr>
          <p:spPr bwMode="auto">
            <a:xfrm>
              <a:off x="3048000" y="4267200"/>
              <a:ext cx="513352" cy="580073"/>
            </a:xfrm>
            <a:prstGeom prst="rect">
              <a:avLst/>
            </a:prstGeom>
            <a:solidFill>
              <a:schemeClr val="bg1"/>
            </a:solidFill>
            <a:ln w="9525">
              <a:solidFill>
                <a:schemeClr val="tx1"/>
              </a:solidFill>
              <a:miter lim="800000"/>
              <a:headEnd/>
              <a:tailEnd/>
            </a:ln>
          </p:spPr>
          <p:txBody>
            <a:bodyPr wrap="none" anchor="ctr"/>
            <a:lstStyle/>
            <a:p>
              <a:pPr algn="ctr"/>
              <a:r>
                <a:rPr lang="en-US" dirty="0">
                  <a:latin typeface="Calibri" pitchFamily="34" charset="0"/>
                  <a:cs typeface="Calibri" pitchFamily="34" charset="0"/>
                </a:rPr>
                <a:t>2</a:t>
              </a:r>
              <a:endParaRPr lang="en-US" dirty="0">
                <a:effectLst/>
                <a:latin typeface="Calibri" pitchFamily="34" charset="0"/>
                <a:cs typeface="Calibri" pitchFamily="34" charset="0"/>
              </a:endParaRPr>
            </a:p>
          </p:txBody>
        </p:sp>
      </p:grpSp>
      <p:grpSp>
        <p:nvGrpSpPr>
          <p:cNvPr id="69" name="Group 51"/>
          <p:cNvGrpSpPr>
            <a:grpSpLocks/>
          </p:cNvGrpSpPr>
          <p:nvPr/>
        </p:nvGrpSpPr>
        <p:grpSpPr bwMode="auto">
          <a:xfrm>
            <a:off x="522111" y="1100132"/>
            <a:ext cx="3897489" cy="2213510"/>
            <a:chOff x="685800" y="2767200"/>
            <a:chExt cx="6178854" cy="2571750"/>
          </a:xfrm>
        </p:grpSpPr>
        <p:sp>
          <p:nvSpPr>
            <p:cNvPr id="70" name="Rectangle 2"/>
            <p:cNvSpPr>
              <a:spLocks noChangeArrowheads="1"/>
            </p:cNvSpPr>
            <p:nvPr/>
          </p:nvSpPr>
          <p:spPr bwMode="auto">
            <a:xfrm>
              <a:off x="685800" y="2767200"/>
              <a:ext cx="6178854" cy="2571750"/>
            </a:xfrm>
            <a:prstGeom prst="rect">
              <a:avLst/>
            </a:prstGeom>
            <a:solidFill>
              <a:srgbClr val="333333"/>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71" name="Rectangle 4"/>
            <p:cNvSpPr>
              <a:spLocks noChangeArrowheads="1"/>
            </p:cNvSpPr>
            <p:nvPr/>
          </p:nvSpPr>
          <p:spPr bwMode="auto">
            <a:xfrm>
              <a:off x="3876675" y="2881500"/>
              <a:ext cx="2867025" cy="2305050"/>
            </a:xfrm>
            <a:prstGeom prst="rect">
              <a:avLst/>
            </a:prstGeom>
            <a:solidFill>
              <a:srgbClr val="009999"/>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72" name="Rectangle 5"/>
            <p:cNvSpPr>
              <a:spLocks noChangeArrowheads="1"/>
            </p:cNvSpPr>
            <p:nvPr/>
          </p:nvSpPr>
          <p:spPr bwMode="auto">
            <a:xfrm>
              <a:off x="4019550" y="3033900"/>
              <a:ext cx="1209675" cy="1990725"/>
            </a:xfrm>
            <a:prstGeom prst="rect">
              <a:avLst/>
            </a:prstGeom>
            <a:solidFill>
              <a:srgbClr val="CCFFFF"/>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73" name="Rectangle 6"/>
            <p:cNvSpPr>
              <a:spLocks noChangeArrowheads="1"/>
            </p:cNvSpPr>
            <p:nvPr/>
          </p:nvSpPr>
          <p:spPr bwMode="auto">
            <a:xfrm>
              <a:off x="5381625" y="3033900"/>
              <a:ext cx="1209675" cy="1990725"/>
            </a:xfrm>
            <a:prstGeom prst="rect">
              <a:avLst/>
            </a:prstGeom>
            <a:solidFill>
              <a:srgbClr val="CCFFCC"/>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74" name="Rectangle 9"/>
            <p:cNvSpPr>
              <a:spLocks noChangeArrowheads="1"/>
            </p:cNvSpPr>
            <p:nvPr/>
          </p:nvSpPr>
          <p:spPr bwMode="auto">
            <a:xfrm>
              <a:off x="4171950" y="3186300"/>
              <a:ext cx="904875"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4</a:t>
              </a:r>
            </a:p>
          </p:txBody>
        </p:sp>
        <p:sp>
          <p:nvSpPr>
            <p:cNvPr id="75" name="Rectangle 10"/>
            <p:cNvSpPr>
              <a:spLocks noChangeArrowheads="1"/>
            </p:cNvSpPr>
            <p:nvPr/>
          </p:nvSpPr>
          <p:spPr bwMode="auto">
            <a:xfrm>
              <a:off x="4171950" y="4110225"/>
              <a:ext cx="904875"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5</a:t>
              </a:r>
            </a:p>
          </p:txBody>
        </p:sp>
        <p:sp>
          <p:nvSpPr>
            <p:cNvPr id="76" name="Rectangle 11"/>
            <p:cNvSpPr>
              <a:spLocks noChangeArrowheads="1"/>
            </p:cNvSpPr>
            <p:nvPr/>
          </p:nvSpPr>
          <p:spPr bwMode="auto">
            <a:xfrm>
              <a:off x="5524500" y="3186300"/>
              <a:ext cx="904875"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6</a:t>
              </a:r>
            </a:p>
          </p:txBody>
        </p:sp>
        <p:sp>
          <p:nvSpPr>
            <p:cNvPr id="77" name="Rectangle 12"/>
            <p:cNvSpPr>
              <a:spLocks noChangeArrowheads="1"/>
            </p:cNvSpPr>
            <p:nvPr/>
          </p:nvSpPr>
          <p:spPr bwMode="auto">
            <a:xfrm>
              <a:off x="5524500" y="4110225"/>
              <a:ext cx="904875"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7</a:t>
              </a:r>
            </a:p>
          </p:txBody>
        </p:sp>
        <p:sp>
          <p:nvSpPr>
            <p:cNvPr id="78" name="Rectangle 17"/>
            <p:cNvSpPr>
              <a:spLocks noChangeArrowheads="1"/>
            </p:cNvSpPr>
            <p:nvPr/>
          </p:nvSpPr>
          <p:spPr bwMode="auto">
            <a:xfrm>
              <a:off x="819157" y="2881500"/>
              <a:ext cx="2867166" cy="2305050"/>
            </a:xfrm>
            <a:prstGeom prst="rect">
              <a:avLst/>
            </a:prstGeom>
            <a:solidFill>
              <a:srgbClr val="CC6600"/>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79" name="Rectangle 20"/>
            <p:cNvSpPr>
              <a:spLocks noChangeArrowheads="1"/>
            </p:cNvSpPr>
            <p:nvPr/>
          </p:nvSpPr>
          <p:spPr bwMode="auto">
            <a:xfrm>
              <a:off x="962039" y="3033900"/>
              <a:ext cx="1209735" cy="1990725"/>
            </a:xfrm>
            <a:prstGeom prst="rect">
              <a:avLst/>
            </a:prstGeom>
            <a:solidFill>
              <a:srgbClr val="FF9999"/>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80" name="Rectangle 21"/>
            <p:cNvSpPr>
              <a:spLocks noChangeArrowheads="1"/>
            </p:cNvSpPr>
            <p:nvPr/>
          </p:nvSpPr>
          <p:spPr bwMode="auto">
            <a:xfrm>
              <a:off x="2324181" y="3033900"/>
              <a:ext cx="1209735" cy="1990725"/>
            </a:xfrm>
            <a:prstGeom prst="rect">
              <a:avLst/>
            </a:prstGeom>
            <a:solidFill>
              <a:srgbClr val="FFCC66"/>
            </a:solidFill>
            <a:ln w="9525">
              <a:solidFill>
                <a:schemeClr val="tx1"/>
              </a:solidFill>
              <a:miter lim="800000"/>
              <a:headEnd/>
              <a:tailEnd/>
            </a:ln>
          </p:spPr>
          <p:txBody>
            <a:bodyPr wrap="none" anchor="ctr"/>
            <a:lstStyle/>
            <a:p>
              <a:pPr algn="ctr"/>
              <a:endParaRPr lang="en-US">
                <a:effectLst/>
                <a:latin typeface="Calibri" pitchFamily="34" charset="0"/>
                <a:cs typeface="Calibri" pitchFamily="34" charset="0"/>
              </a:endParaRPr>
            </a:p>
          </p:txBody>
        </p:sp>
        <p:sp>
          <p:nvSpPr>
            <p:cNvPr id="81" name="Rectangle 26"/>
            <p:cNvSpPr>
              <a:spLocks noChangeArrowheads="1"/>
            </p:cNvSpPr>
            <p:nvPr/>
          </p:nvSpPr>
          <p:spPr bwMode="auto">
            <a:xfrm>
              <a:off x="1123972" y="3186300"/>
              <a:ext cx="904920"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0</a:t>
              </a:r>
            </a:p>
          </p:txBody>
        </p:sp>
        <p:sp>
          <p:nvSpPr>
            <p:cNvPr id="82" name="Rectangle 27"/>
            <p:cNvSpPr>
              <a:spLocks noChangeArrowheads="1"/>
            </p:cNvSpPr>
            <p:nvPr/>
          </p:nvSpPr>
          <p:spPr bwMode="auto">
            <a:xfrm>
              <a:off x="1123972" y="4110225"/>
              <a:ext cx="904920"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1</a:t>
              </a:r>
            </a:p>
          </p:txBody>
        </p:sp>
        <p:sp>
          <p:nvSpPr>
            <p:cNvPr id="83" name="Rectangle 28"/>
            <p:cNvSpPr>
              <a:spLocks noChangeArrowheads="1"/>
            </p:cNvSpPr>
            <p:nvPr/>
          </p:nvSpPr>
          <p:spPr bwMode="auto">
            <a:xfrm>
              <a:off x="2486114" y="3186300"/>
              <a:ext cx="904920"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2</a:t>
              </a:r>
            </a:p>
          </p:txBody>
        </p:sp>
        <p:sp>
          <p:nvSpPr>
            <p:cNvPr id="84" name="Rectangle 29"/>
            <p:cNvSpPr>
              <a:spLocks noChangeArrowheads="1"/>
            </p:cNvSpPr>
            <p:nvPr/>
          </p:nvSpPr>
          <p:spPr bwMode="auto">
            <a:xfrm>
              <a:off x="2486114" y="4110225"/>
              <a:ext cx="904920" cy="771525"/>
            </a:xfrm>
            <a:prstGeom prst="rect">
              <a:avLst/>
            </a:prstGeom>
            <a:solidFill>
              <a:schemeClr val="bg1"/>
            </a:solidFill>
            <a:ln w="9525">
              <a:solidFill>
                <a:schemeClr val="tx1"/>
              </a:solidFill>
              <a:miter lim="800000"/>
              <a:headEnd/>
              <a:tailEnd/>
            </a:ln>
          </p:spPr>
          <p:txBody>
            <a:bodyPr wrap="none" anchor="ctr"/>
            <a:lstStyle/>
            <a:p>
              <a:pPr algn="ctr"/>
              <a:r>
                <a:rPr lang="en-US">
                  <a:effectLst/>
                  <a:latin typeface="Calibri" pitchFamily="34" charset="0"/>
                  <a:cs typeface="Calibri" pitchFamily="34" charset="0"/>
                </a:rPr>
                <a:t>3</a:t>
              </a:r>
            </a:p>
          </p:txBody>
        </p:sp>
      </p:grpSp>
      <p:sp>
        <p:nvSpPr>
          <p:cNvPr id="85" name="Rectangle 84"/>
          <p:cNvSpPr/>
          <p:nvPr/>
        </p:nvSpPr>
        <p:spPr>
          <a:xfrm>
            <a:off x="522111" y="1093236"/>
            <a:ext cx="3897489" cy="2268030"/>
          </a:xfrm>
          <a:prstGeom prst="rect">
            <a:avLst/>
          </a:prstGeom>
          <a:solidFill>
            <a:schemeClr val="bg1">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6" name="Group 85"/>
          <p:cNvGrpSpPr/>
          <p:nvPr/>
        </p:nvGrpSpPr>
        <p:grpSpPr>
          <a:xfrm>
            <a:off x="895135" y="1490274"/>
            <a:ext cx="3219665" cy="1538683"/>
            <a:chOff x="5867400" y="3657600"/>
            <a:chExt cx="2895600" cy="1344091"/>
          </a:xfrm>
        </p:grpSpPr>
        <p:grpSp>
          <p:nvGrpSpPr>
            <p:cNvPr id="87" name="Group 183"/>
            <p:cNvGrpSpPr/>
            <p:nvPr/>
          </p:nvGrpSpPr>
          <p:grpSpPr>
            <a:xfrm>
              <a:off x="7467600" y="3657600"/>
              <a:ext cx="685800" cy="582091"/>
              <a:chOff x="4191000" y="5029200"/>
              <a:chExt cx="685800" cy="582091"/>
            </a:xfrm>
          </p:grpSpPr>
          <p:sp>
            <p:nvSpPr>
              <p:cNvPr id="113" name="Freeform 112"/>
              <p:cNvSpPr>
                <a:spLocks/>
              </p:cNvSpPr>
              <p:nvPr/>
            </p:nvSpPr>
            <p:spPr bwMode="auto">
              <a:xfrm>
                <a:off x="4191000"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4" name="Freeform 113"/>
              <p:cNvSpPr>
                <a:spLocks/>
              </p:cNvSpPr>
              <p:nvPr/>
            </p:nvSpPr>
            <p:spPr bwMode="auto">
              <a:xfrm>
                <a:off x="4249067"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5" name="Freeform 114"/>
              <p:cNvSpPr>
                <a:spLocks/>
              </p:cNvSpPr>
              <p:nvPr/>
            </p:nvSpPr>
            <p:spPr bwMode="auto">
              <a:xfrm>
                <a:off x="4307134"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6" name="Freeform 115"/>
              <p:cNvSpPr>
                <a:spLocks/>
              </p:cNvSpPr>
              <p:nvPr/>
            </p:nvSpPr>
            <p:spPr bwMode="auto">
              <a:xfrm>
                <a:off x="4365201"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7" name="Freeform 116"/>
              <p:cNvSpPr>
                <a:spLocks/>
              </p:cNvSpPr>
              <p:nvPr/>
            </p:nvSpPr>
            <p:spPr bwMode="auto">
              <a:xfrm>
                <a:off x="4423268"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8" name="Freeform 117"/>
              <p:cNvSpPr>
                <a:spLocks/>
              </p:cNvSpPr>
              <p:nvPr/>
            </p:nvSpPr>
            <p:spPr bwMode="auto">
              <a:xfrm>
                <a:off x="4480579"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9" name="Freeform 118"/>
              <p:cNvSpPr>
                <a:spLocks/>
              </p:cNvSpPr>
              <p:nvPr/>
            </p:nvSpPr>
            <p:spPr bwMode="auto">
              <a:xfrm>
                <a:off x="4537890"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20" name="Freeform 119"/>
              <p:cNvSpPr>
                <a:spLocks/>
              </p:cNvSpPr>
              <p:nvPr/>
            </p:nvSpPr>
            <p:spPr bwMode="auto">
              <a:xfrm>
                <a:off x="4595201"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21" name="Freeform 120"/>
              <p:cNvSpPr>
                <a:spLocks/>
              </p:cNvSpPr>
              <p:nvPr/>
            </p:nvSpPr>
            <p:spPr bwMode="auto">
              <a:xfrm>
                <a:off x="4652512"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22" name="Freeform 121"/>
              <p:cNvSpPr>
                <a:spLocks/>
              </p:cNvSpPr>
              <p:nvPr/>
            </p:nvSpPr>
            <p:spPr bwMode="auto">
              <a:xfrm>
                <a:off x="4709823" y="5029200"/>
                <a:ext cx="109667"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23" name="Freeform 122"/>
              <p:cNvSpPr>
                <a:spLocks/>
              </p:cNvSpPr>
              <p:nvPr/>
            </p:nvSpPr>
            <p:spPr bwMode="auto">
              <a:xfrm>
                <a:off x="4766376"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grpSp>
        <p:grpSp>
          <p:nvGrpSpPr>
            <p:cNvPr id="88" name="Group 183"/>
            <p:cNvGrpSpPr/>
            <p:nvPr/>
          </p:nvGrpSpPr>
          <p:grpSpPr>
            <a:xfrm>
              <a:off x="7543800" y="4419600"/>
              <a:ext cx="1219200" cy="582091"/>
              <a:chOff x="4191000" y="5029200"/>
              <a:chExt cx="685800" cy="582091"/>
            </a:xfrm>
          </p:grpSpPr>
          <p:sp>
            <p:nvSpPr>
              <p:cNvPr id="102" name="Freeform 101"/>
              <p:cNvSpPr>
                <a:spLocks/>
              </p:cNvSpPr>
              <p:nvPr/>
            </p:nvSpPr>
            <p:spPr bwMode="auto">
              <a:xfrm>
                <a:off x="4191000"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03" name="Freeform 102"/>
              <p:cNvSpPr>
                <a:spLocks/>
              </p:cNvSpPr>
              <p:nvPr/>
            </p:nvSpPr>
            <p:spPr bwMode="auto">
              <a:xfrm>
                <a:off x="4249067"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04" name="Freeform 103"/>
              <p:cNvSpPr>
                <a:spLocks/>
              </p:cNvSpPr>
              <p:nvPr/>
            </p:nvSpPr>
            <p:spPr bwMode="auto">
              <a:xfrm>
                <a:off x="4307134"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05" name="Freeform 104"/>
              <p:cNvSpPr>
                <a:spLocks/>
              </p:cNvSpPr>
              <p:nvPr/>
            </p:nvSpPr>
            <p:spPr bwMode="auto">
              <a:xfrm>
                <a:off x="4365201" y="5029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06" name="Freeform 105"/>
              <p:cNvSpPr>
                <a:spLocks/>
              </p:cNvSpPr>
              <p:nvPr/>
            </p:nvSpPr>
            <p:spPr bwMode="auto">
              <a:xfrm>
                <a:off x="4423268"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07" name="Freeform 106"/>
              <p:cNvSpPr>
                <a:spLocks/>
              </p:cNvSpPr>
              <p:nvPr/>
            </p:nvSpPr>
            <p:spPr bwMode="auto">
              <a:xfrm>
                <a:off x="4480579"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08" name="Freeform 107"/>
              <p:cNvSpPr>
                <a:spLocks/>
              </p:cNvSpPr>
              <p:nvPr/>
            </p:nvSpPr>
            <p:spPr bwMode="auto">
              <a:xfrm>
                <a:off x="4537890"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09" name="Freeform 108"/>
              <p:cNvSpPr>
                <a:spLocks/>
              </p:cNvSpPr>
              <p:nvPr/>
            </p:nvSpPr>
            <p:spPr bwMode="auto">
              <a:xfrm>
                <a:off x="4595201"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0" name="Freeform 109"/>
              <p:cNvSpPr>
                <a:spLocks/>
              </p:cNvSpPr>
              <p:nvPr/>
            </p:nvSpPr>
            <p:spPr bwMode="auto">
              <a:xfrm>
                <a:off x="4652512"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1" name="Freeform 110"/>
              <p:cNvSpPr>
                <a:spLocks/>
              </p:cNvSpPr>
              <p:nvPr/>
            </p:nvSpPr>
            <p:spPr bwMode="auto">
              <a:xfrm>
                <a:off x="4709823" y="5029200"/>
                <a:ext cx="109667"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12" name="Freeform 111"/>
              <p:cNvSpPr>
                <a:spLocks/>
              </p:cNvSpPr>
              <p:nvPr/>
            </p:nvSpPr>
            <p:spPr bwMode="auto">
              <a:xfrm>
                <a:off x="4766376" y="50292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grpSp>
        <p:grpSp>
          <p:nvGrpSpPr>
            <p:cNvPr id="89" name="Group 88"/>
            <p:cNvGrpSpPr/>
            <p:nvPr/>
          </p:nvGrpSpPr>
          <p:grpSpPr>
            <a:xfrm>
              <a:off x="5867400" y="3810000"/>
              <a:ext cx="1295400" cy="838200"/>
              <a:chOff x="5867400" y="3810000"/>
              <a:chExt cx="1295400" cy="838200"/>
            </a:xfrm>
          </p:grpSpPr>
          <p:grpSp>
            <p:nvGrpSpPr>
              <p:cNvPr id="90" name="Group 89"/>
              <p:cNvGrpSpPr/>
              <p:nvPr/>
            </p:nvGrpSpPr>
            <p:grpSpPr>
              <a:xfrm>
                <a:off x="5867400" y="3886200"/>
                <a:ext cx="609600" cy="762000"/>
                <a:chOff x="609600" y="6096000"/>
                <a:chExt cx="609600" cy="762000"/>
              </a:xfrm>
            </p:grpSpPr>
            <p:sp>
              <p:nvSpPr>
                <p:cNvPr id="97" name="Freeform 96"/>
                <p:cNvSpPr>
                  <a:spLocks/>
                </p:cNvSpPr>
                <p:nvPr/>
              </p:nvSpPr>
              <p:spPr bwMode="auto">
                <a:xfrm>
                  <a:off x="609600" y="6172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98" name="Freeform 97"/>
                <p:cNvSpPr>
                  <a:spLocks/>
                </p:cNvSpPr>
                <p:nvPr/>
              </p:nvSpPr>
              <p:spPr bwMode="auto">
                <a:xfrm>
                  <a:off x="783801" y="6275909"/>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99" name="Freeform 98"/>
                <p:cNvSpPr>
                  <a:spLocks/>
                </p:cNvSpPr>
                <p:nvPr/>
              </p:nvSpPr>
              <p:spPr bwMode="auto">
                <a:xfrm>
                  <a:off x="899179" y="60960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00" name="Freeform 99"/>
                <p:cNvSpPr>
                  <a:spLocks/>
                </p:cNvSpPr>
                <p:nvPr/>
              </p:nvSpPr>
              <p:spPr bwMode="auto">
                <a:xfrm>
                  <a:off x="1013801" y="6275909"/>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101" name="Freeform 100"/>
                <p:cNvSpPr>
                  <a:spLocks/>
                </p:cNvSpPr>
                <p:nvPr/>
              </p:nvSpPr>
              <p:spPr bwMode="auto">
                <a:xfrm>
                  <a:off x="1128423" y="6400800"/>
                  <a:ext cx="90777" cy="4296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grpSp>
          <p:grpSp>
            <p:nvGrpSpPr>
              <p:cNvPr id="91" name="Group 90"/>
              <p:cNvGrpSpPr/>
              <p:nvPr/>
            </p:nvGrpSpPr>
            <p:grpSpPr>
              <a:xfrm>
                <a:off x="6553200" y="3810000"/>
                <a:ext cx="609600" cy="762000"/>
                <a:chOff x="609600" y="6096000"/>
                <a:chExt cx="609600" cy="762000"/>
              </a:xfrm>
            </p:grpSpPr>
            <p:sp>
              <p:nvSpPr>
                <p:cNvPr id="92" name="Freeform 91"/>
                <p:cNvSpPr>
                  <a:spLocks/>
                </p:cNvSpPr>
                <p:nvPr/>
              </p:nvSpPr>
              <p:spPr bwMode="auto">
                <a:xfrm>
                  <a:off x="609600" y="6172200"/>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93" name="Freeform 92"/>
                <p:cNvSpPr>
                  <a:spLocks/>
                </p:cNvSpPr>
                <p:nvPr/>
              </p:nvSpPr>
              <p:spPr bwMode="auto">
                <a:xfrm>
                  <a:off x="783801" y="6275909"/>
                  <a:ext cx="111180"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94" name="Freeform 93"/>
                <p:cNvSpPr>
                  <a:spLocks/>
                </p:cNvSpPr>
                <p:nvPr/>
              </p:nvSpPr>
              <p:spPr bwMode="auto">
                <a:xfrm>
                  <a:off x="899179" y="6096000"/>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95" name="Freeform 94"/>
                <p:cNvSpPr>
                  <a:spLocks/>
                </p:cNvSpPr>
                <p:nvPr/>
              </p:nvSpPr>
              <p:spPr bwMode="auto">
                <a:xfrm>
                  <a:off x="1013801" y="6275909"/>
                  <a:ext cx="110424" cy="5820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sp>
              <p:nvSpPr>
                <p:cNvPr id="96" name="Freeform 95"/>
                <p:cNvSpPr>
                  <a:spLocks/>
                </p:cNvSpPr>
                <p:nvPr/>
              </p:nvSpPr>
              <p:spPr bwMode="auto">
                <a:xfrm>
                  <a:off x="1128423" y="6400800"/>
                  <a:ext cx="90777" cy="429691"/>
                </a:xfrm>
                <a:custGeom>
                  <a:avLst/>
                  <a:gdLst/>
                  <a:ahLst/>
                  <a:cxnLst>
                    <a:cxn ang="0">
                      <a:pos x="56" y="0"/>
                    </a:cxn>
                    <a:cxn ang="0">
                      <a:pos x="200" y="192"/>
                    </a:cxn>
                    <a:cxn ang="0">
                      <a:pos x="8" y="336"/>
                    </a:cxn>
                    <a:cxn ang="0">
                      <a:pos x="152" y="528"/>
                    </a:cxn>
                    <a:cxn ang="0">
                      <a:pos x="8" y="720"/>
                    </a:cxn>
                    <a:cxn ang="0">
                      <a:pos x="152" y="816"/>
                    </a:cxn>
                    <a:cxn ang="0">
                      <a:pos x="56" y="960"/>
                    </a:cxn>
                    <a:cxn ang="0">
                      <a:pos x="152" y="1104"/>
                    </a:cxn>
                    <a:cxn ang="0">
                      <a:pos x="8" y="1248"/>
                    </a:cxn>
                    <a:cxn ang="0">
                      <a:pos x="104" y="1344"/>
                    </a:cxn>
                    <a:cxn ang="0">
                      <a:pos x="56" y="1536"/>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2700" cmpd="sng">
                  <a:solidFill>
                    <a:schemeClr val="tx1"/>
                  </a:solidFill>
                  <a:round/>
                  <a:headEnd type="none" w="sm" len="med"/>
                  <a:tailEnd type="triangle" w="sm" len="med"/>
                </a:ln>
                <a:effectLst/>
              </p:spPr>
              <p:txBody>
                <a:bodyPr/>
                <a:lstStyle/>
                <a:p>
                  <a:endParaRPr lang="en-US"/>
                </a:p>
              </p:txBody>
            </p:sp>
          </p:grpSp>
        </p:grpSp>
      </p:grpSp>
      <p:sp>
        <p:nvSpPr>
          <p:cNvPr id="166" name="Content Placeholder 2"/>
          <p:cNvSpPr txBox="1">
            <a:spLocks/>
          </p:cNvSpPr>
          <p:nvPr/>
        </p:nvSpPr>
        <p:spPr>
          <a:xfrm>
            <a:off x="4654550" y="1015465"/>
            <a:ext cx="4362450" cy="2298177"/>
          </a:xfrm>
          <a:prstGeom prst="rect">
            <a:avLst/>
          </a:prstGeom>
        </p:spPr>
        <p:txBody>
          <a:bodyPr vert="horz" lIns="91440" tIns="45720" rIns="91440" bIns="45720" rtlCol="0">
            <a:normAutofit/>
          </a:bodyPr>
          <a:lstStyle>
            <a:lvl1pPr marL="0" indent="0" algn="l" defTabSz="914400" rtl="0" eaLnBrk="1" latinLnBrk="0" hangingPunct="1">
              <a:spcBef>
                <a:spcPts val="800"/>
              </a:spcBef>
              <a:buClr>
                <a:schemeClr val="accent1"/>
              </a:buClr>
              <a:buSzPct val="100000"/>
              <a:buFont typeface="Arial"/>
              <a:buNone/>
              <a:defRPr sz="1800" kern="1200">
                <a:solidFill>
                  <a:schemeClr val="tx1"/>
                </a:solidFill>
                <a:latin typeface="+mn-lt"/>
                <a:ea typeface="+mn-ea"/>
                <a:cs typeface="+mn-cs"/>
              </a:defRPr>
            </a:lvl1pPr>
            <a:lvl2pPr marL="230188" indent="-230188" algn="l" defTabSz="914400" rtl="0" eaLnBrk="1" latinLnBrk="0" hangingPunct="1">
              <a:spcBef>
                <a:spcPts val="400"/>
              </a:spcBef>
              <a:buClr>
                <a:schemeClr val="accent1"/>
              </a:buClr>
              <a:buSzPct val="100000"/>
              <a:buFont typeface="Arial"/>
              <a:buChar char="•"/>
              <a:defRPr sz="1800" kern="1200">
                <a:solidFill>
                  <a:schemeClr val="tx1"/>
                </a:solidFill>
                <a:latin typeface="+mn-lt"/>
                <a:ea typeface="+mn-ea"/>
                <a:cs typeface="+mn-cs"/>
              </a:defRPr>
            </a:lvl2pPr>
            <a:lvl3pPr marL="460375" indent="-230188" algn="l" defTabSz="914400" rtl="0" eaLnBrk="1" latinLnBrk="0" hangingPunct="1">
              <a:spcBef>
                <a:spcPts val="400"/>
              </a:spcBef>
              <a:buClr>
                <a:schemeClr val="accent1"/>
              </a:buClr>
              <a:buSzPct val="100000"/>
              <a:buFont typeface="Lucida Grande"/>
              <a:buChar char="–"/>
              <a:defRPr sz="1800" kern="1200">
                <a:solidFill>
                  <a:schemeClr val="tx1"/>
                </a:solidFill>
                <a:latin typeface="+mn-lt"/>
                <a:ea typeface="+mn-ea"/>
                <a:cs typeface="+mn-cs"/>
              </a:defRPr>
            </a:lvl3pPr>
            <a:lvl4pPr marL="1597025" indent="-341313" algn="l" defTabSz="914400" rtl="0" eaLnBrk="1" latinLnBrk="0" hangingPunct="1">
              <a:spcBef>
                <a:spcPts val="600"/>
              </a:spcBef>
              <a:buClr>
                <a:schemeClr val="accent1"/>
              </a:buClr>
              <a:buSzPct val="100000"/>
              <a:buFont typeface="Arial"/>
              <a:buChar char="•"/>
              <a:defRPr sz="1800" kern="1200">
                <a:solidFill>
                  <a:schemeClr val="tx1"/>
                </a:solidFill>
                <a:latin typeface="+mn-lt"/>
                <a:ea typeface="+mn-ea"/>
                <a:cs typeface="+mn-cs"/>
              </a:defRPr>
            </a:lvl4pPr>
            <a:lvl5pPr marL="1938338" indent="-341313" algn="l" defTabSz="914400" rtl="0" eaLnBrk="1" latinLnBrk="0" hangingPunct="1">
              <a:spcBef>
                <a:spcPts val="600"/>
              </a:spcBef>
              <a:buClr>
                <a:schemeClr val="accent1"/>
              </a:buClr>
              <a:buSzPct val="100000"/>
              <a:buFont typeface="Arial"/>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t>Beyond (Single Program Multiple Data, SPMD)</a:t>
            </a:r>
          </a:p>
          <a:p>
            <a:pPr marL="342900" indent="-342900">
              <a:buFont typeface="Arial"/>
              <a:buChar char="•"/>
            </a:pPr>
            <a:r>
              <a:rPr lang="en-US" sz="2000" dirty="0"/>
              <a:t>H</a:t>
            </a:r>
            <a:r>
              <a:rPr lang="en-US" sz="2000" dirty="0" smtClean="0"/>
              <a:t>ierarchical locality model for network and node hierarchies</a:t>
            </a:r>
          </a:p>
          <a:p>
            <a:pPr marL="342900" indent="-342900">
              <a:buFont typeface="Arial"/>
              <a:buChar char="•"/>
            </a:pPr>
            <a:r>
              <a:rPr lang="en-US" sz="2000" dirty="0" smtClean="0"/>
              <a:t>Hierarchical control model for applications (e.g., </a:t>
            </a:r>
            <a:r>
              <a:rPr lang="en-US" sz="2000" dirty="0" err="1" smtClean="0"/>
              <a:t>multiphysics</a:t>
            </a:r>
            <a:r>
              <a:rPr lang="en-US" sz="2000" dirty="0" smtClean="0"/>
              <a:t>)</a:t>
            </a:r>
          </a:p>
          <a:p>
            <a:endParaRPr lang="en-US" sz="2400" dirty="0"/>
          </a:p>
        </p:txBody>
      </p:sp>
    </p:spTree>
    <p:extLst>
      <p:ext uri="{BB962C8B-B14F-4D97-AF65-F5344CB8AC3E}">
        <p14:creationId xmlns:p14="http://schemas.microsoft.com/office/powerpoint/2010/main" val="2383106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4267200"/>
            <a:ext cx="8534400" cy="1906588"/>
          </a:xfrm>
        </p:spPr>
        <p:txBody>
          <a:bodyPr>
            <a:normAutofit fontScale="92500" lnSpcReduction="20000"/>
          </a:bodyPr>
          <a:lstStyle/>
          <a:p>
            <a:r>
              <a:rPr lang="en-US" dirty="0" smtClean="0"/>
              <a:t>Habanero-C offers asynchronous tasks scheduled dynamically</a:t>
            </a:r>
          </a:p>
          <a:p>
            <a:pPr lvl="1"/>
            <a:r>
              <a:rPr lang="en-US" dirty="0" smtClean="0"/>
              <a:t>Extended to work with MPI (Asynchronous Partitioned Global Name Space, has core/node for communication) [</a:t>
            </a:r>
            <a:r>
              <a:rPr lang="en-US" dirty="0" err="1" smtClean="0"/>
              <a:t>Chatterjee</a:t>
            </a:r>
            <a:r>
              <a:rPr lang="en-US" dirty="0" smtClean="0"/>
              <a:t> et al, IPDPS 2013]</a:t>
            </a:r>
          </a:p>
          <a:p>
            <a:r>
              <a:rPr lang="en-US" dirty="0" smtClean="0"/>
              <a:t>UPC has static (SPMD) threading</a:t>
            </a:r>
          </a:p>
          <a:p>
            <a:r>
              <a:rPr lang="en-US" dirty="0" smtClean="0"/>
              <a:t>Phalanx (based on C++) uses PGAS ideas globally with GPU support</a:t>
            </a:r>
          </a:p>
          <a:p>
            <a:pPr lvl="1"/>
            <a:r>
              <a:rPr lang="en-US" dirty="0" smtClean="0"/>
              <a:t>Provides a UPC++ like library using overloading and UPC runtime</a:t>
            </a:r>
            <a:endParaRPr lang="en-US" dirty="0"/>
          </a:p>
        </p:txBody>
      </p:sp>
      <p:sp>
        <p:nvSpPr>
          <p:cNvPr id="3" name="Title 2"/>
          <p:cNvSpPr>
            <a:spLocks noGrp="1"/>
          </p:cNvSpPr>
          <p:nvPr>
            <p:ph type="title"/>
          </p:nvPr>
        </p:nvSpPr>
        <p:spPr/>
        <p:txBody>
          <a:bodyPr>
            <a:normAutofit/>
          </a:bodyPr>
          <a:lstStyle/>
          <a:p>
            <a:r>
              <a:rPr lang="en-US" dirty="0" smtClean="0"/>
              <a:t>Scalability of UPC with Dynamism of Habanero-C</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5</a:t>
            </a:fld>
            <a:endParaRPr lang="en-US" dirty="0"/>
          </a:p>
        </p:txBody>
      </p:sp>
      <p:sp>
        <p:nvSpPr>
          <p:cNvPr id="5" name="Footer Placeholder 4"/>
          <p:cNvSpPr>
            <a:spLocks noGrp="1"/>
          </p:cNvSpPr>
          <p:nvPr>
            <p:ph type="ftr" sz="quarter" idx="12"/>
          </p:nvPr>
        </p:nvSpPr>
        <p:spPr/>
        <p:txBody>
          <a:bodyPr/>
          <a:lstStyle/>
          <a:p>
            <a:r>
              <a:rPr lang="en-US" smtClean="0"/>
              <a:t>XStack Review</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505200" y="990600"/>
            <a:ext cx="5143500" cy="3200400"/>
          </a:xfrm>
          <a:prstGeom prst="rect">
            <a:avLst/>
          </a:prstGeom>
        </p:spPr>
      </p:pic>
      <p:sp>
        <p:nvSpPr>
          <p:cNvPr id="7" name="TextBox 6"/>
          <p:cNvSpPr txBox="1"/>
          <p:nvPr/>
        </p:nvSpPr>
        <p:spPr>
          <a:xfrm>
            <a:off x="457200" y="1295400"/>
            <a:ext cx="2819400"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Combined UPC and Habanero-C demonstrated</a:t>
            </a:r>
          </a:p>
          <a:p>
            <a:endParaRPr lang="en-US" dirty="0"/>
          </a:p>
          <a:p>
            <a:r>
              <a:rPr lang="en-US" dirty="0" smtClean="0"/>
              <a:t>Two possible approaches going forward: single compiler or library with overloading</a:t>
            </a:r>
            <a:endParaRPr lang="en-US" dirty="0"/>
          </a:p>
        </p:txBody>
      </p:sp>
    </p:spTree>
    <p:extLst>
      <p:ext uri="{BB962C8B-B14F-4D97-AF65-F5344CB8AC3E}">
        <p14:creationId xmlns:p14="http://schemas.microsoft.com/office/powerpoint/2010/main" val="9896373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PyGAS</a:t>
            </a:r>
            <a:r>
              <a:rPr lang="en-US" dirty="0" smtClean="0"/>
              <a:t>: Combine </a:t>
            </a:r>
            <a:r>
              <a:rPr lang="en-US" dirty="0" smtClean="0"/>
              <a:t>two popular ideas</a:t>
            </a:r>
            <a:endParaRPr lang="en-US" dirty="0"/>
          </a:p>
        </p:txBody>
      </p:sp>
      <p:sp>
        <p:nvSpPr>
          <p:cNvPr id="5" name="Content Placeholder 4"/>
          <p:cNvSpPr>
            <a:spLocks noGrp="1"/>
          </p:cNvSpPr>
          <p:nvPr>
            <p:ph idx="1"/>
          </p:nvPr>
        </p:nvSpPr>
        <p:spPr>
          <a:xfrm>
            <a:off x="228600" y="914400"/>
            <a:ext cx="8610600" cy="5334000"/>
          </a:xfrm>
        </p:spPr>
        <p:txBody>
          <a:bodyPr>
            <a:normAutofit lnSpcReduction="10000"/>
          </a:bodyPr>
          <a:lstStyle/>
          <a:p>
            <a:r>
              <a:rPr lang="en-US" dirty="0" smtClean="0"/>
              <a:t>Python</a:t>
            </a:r>
          </a:p>
          <a:p>
            <a:pPr lvl="1"/>
            <a:r>
              <a:rPr lang="en-US" dirty="0" smtClean="0"/>
              <a:t>No. 6 Popular on </a:t>
            </a:r>
            <a:r>
              <a:rPr lang="en-US" dirty="0" smtClean="0">
                <a:hlinkClick r:id="rId3"/>
              </a:rPr>
              <a:t>http://langpop.com</a:t>
            </a:r>
            <a:r>
              <a:rPr lang="en-US" dirty="0"/>
              <a:t> </a:t>
            </a:r>
            <a:r>
              <a:rPr lang="en-US" dirty="0" smtClean="0"/>
              <a:t>and </a:t>
            </a:r>
            <a:r>
              <a:rPr lang="en-US" dirty="0" smtClean="0"/>
              <a:t>extensive libraries</a:t>
            </a:r>
            <a:r>
              <a:rPr lang="en-US" dirty="0" smtClean="0"/>
              <a:t>, e.g., </a:t>
            </a:r>
            <a:r>
              <a:rPr lang="en-US" dirty="0" err="1" smtClean="0"/>
              <a:t>Numpy</a:t>
            </a:r>
            <a:r>
              <a:rPr lang="en-US" dirty="0" smtClean="0"/>
              <a:t>, </a:t>
            </a:r>
            <a:r>
              <a:rPr lang="en-US" dirty="0" err="1" smtClean="0"/>
              <a:t>Scipy</a:t>
            </a:r>
            <a:r>
              <a:rPr lang="en-US" dirty="0" smtClean="0"/>
              <a:t>, </a:t>
            </a:r>
            <a:r>
              <a:rPr lang="en-US" dirty="0" err="1" smtClean="0"/>
              <a:t>Matplotlib</a:t>
            </a:r>
            <a:r>
              <a:rPr lang="en-US" dirty="0" smtClean="0"/>
              <a:t>, </a:t>
            </a:r>
            <a:r>
              <a:rPr lang="en-US" dirty="0" err="1" smtClean="0"/>
              <a:t>NetworkX</a:t>
            </a:r>
            <a:endParaRPr lang="en-US" dirty="0" smtClean="0"/>
          </a:p>
          <a:p>
            <a:pPr lvl="1"/>
            <a:r>
              <a:rPr lang="en-US" dirty="0" smtClean="0"/>
              <a:t>10% of NERSC projects use Python</a:t>
            </a:r>
            <a:endParaRPr lang="en-US" dirty="0" smtClean="0"/>
          </a:p>
          <a:p>
            <a:r>
              <a:rPr lang="en-US" dirty="0" smtClean="0"/>
              <a:t>PGAS</a:t>
            </a:r>
          </a:p>
          <a:p>
            <a:pPr lvl="1"/>
            <a:r>
              <a:rPr lang="en-US" dirty="0" smtClean="0"/>
              <a:t>Convenient data and object </a:t>
            </a:r>
            <a:r>
              <a:rPr lang="en-US" dirty="0" smtClean="0"/>
              <a:t>sharing</a:t>
            </a:r>
          </a:p>
          <a:p>
            <a:r>
              <a:rPr lang="en-US" dirty="0" err="1" smtClean="0"/>
              <a:t>PyGAS</a:t>
            </a:r>
            <a:r>
              <a:rPr lang="en-US" dirty="0" smtClean="0"/>
              <a:t> : Objects </a:t>
            </a:r>
            <a:r>
              <a:rPr lang="en-US" dirty="0"/>
              <a:t>can be shared via </a:t>
            </a:r>
            <a:r>
              <a:rPr lang="en-US" i="1" dirty="0" smtClean="0"/>
              <a:t>Proxies</a:t>
            </a:r>
            <a:r>
              <a:rPr lang="en-US" dirty="0"/>
              <a:t> </a:t>
            </a:r>
            <a:r>
              <a:rPr lang="en-US" dirty="0" smtClean="0"/>
              <a:t>with operations intercepted </a:t>
            </a:r>
            <a:r>
              <a:rPr lang="en-US" dirty="0"/>
              <a:t>and dispatched over the network</a:t>
            </a:r>
            <a:r>
              <a:rPr lang="en-US" dirty="0" smtClean="0"/>
              <a:t>:</a:t>
            </a:r>
          </a:p>
          <a:p>
            <a:endParaRPr lang="en-US" dirty="0"/>
          </a:p>
          <a:p>
            <a:endParaRPr lang="en-US" dirty="0"/>
          </a:p>
          <a:p>
            <a:r>
              <a:rPr lang="en-US" dirty="0" smtClean="0"/>
              <a:t>Leveraging </a:t>
            </a:r>
            <a:r>
              <a:rPr lang="en-US" dirty="0"/>
              <a:t>duck typing:</a:t>
            </a:r>
          </a:p>
          <a:p>
            <a:pPr marL="857250" lvl="1" indent="-457200">
              <a:buFont typeface="Arial"/>
              <a:buChar char="•"/>
            </a:pPr>
            <a:r>
              <a:rPr lang="en-US" i="1" dirty="0"/>
              <a:t>Proxies</a:t>
            </a:r>
            <a:r>
              <a:rPr lang="en-US" dirty="0"/>
              <a:t> behave like original objects.</a:t>
            </a:r>
          </a:p>
          <a:p>
            <a:pPr marL="857250" lvl="1" indent="-457200">
              <a:buFont typeface="Arial"/>
              <a:buChar char="•"/>
            </a:pPr>
            <a:r>
              <a:rPr lang="en-US" dirty="0"/>
              <a:t>Many libraries will automatically work.</a:t>
            </a:r>
          </a:p>
          <a:p>
            <a:endParaRPr lang="en-US" dirty="0"/>
          </a:p>
          <a:p>
            <a:pPr lvl="1"/>
            <a:endParaRPr lang="en-US" dirty="0" smtClean="0"/>
          </a:p>
          <a:p>
            <a:pPr lvl="2"/>
            <a:endParaRPr lang="en-US" dirty="0"/>
          </a:p>
        </p:txBody>
      </p:sp>
      <p:sp>
        <p:nvSpPr>
          <p:cNvPr id="27" name="TextBox 26"/>
          <p:cNvSpPr txBox="1"/>
          <p:nvPr/>
        </p:nvSpPr>
        <p:spPr>
          <a:xfrm>
            <a:off x="609600" y="3953470"/>
            <a:ext cx="3649639" cy="646331"/>
          </a:xfrm>
          <a:prstGeom prst="rect">
            <a:avLst/>
          </a:prstGeom>
          <a:solidFill>
            <a:srgbClr val="0000FF">
              <a:alpha val="8000"/>
            </a:srgbClr>
          </a:solidFill>
        </p:spPr>
        <p:txBody>
          <a:bodyPr wrap="square" rtlCol="0">
            <a:spAutoFit/>
          </a:bodyPr>
          <a:lstStyle/>
          <a:p>
            <a:r>
              <a:rPr lang="en-US" b="1" i="1" dirty="0" err="1" smtClean="0">
                <a:latin typeface="Courier New"/>
                <a:cs typeface="Courier New"/>
              </a:rPr>
              <a:t>num</a:t>
            </a:r>
            <a:r>
              <a:rPr lang="en-US" b="1" i="1" dirty="0" smtClean="0">
                <a:latin typeface="Courier New"/>
                <a:cs typeface="Courier New"/>
              </a:rPr>
              <a:t> = 1+2*j</a:t>
            </a:r>
          </a:p>
          <a:p>
            <a:r>
              <a:rPr lang="en-US" b="1" i="1" dirty="0">
                <a:latin typeface="Courier New"/>
                <a:cs typeface="Courier New"/>
              </a:rPr>
              <a:t> </a:t>
            </a:r>
            <a:r>
              <a:rPr lang="en-US" b="1" i="1" dirty="0" smtClean="0">
                <a:latin typeface="Courier New"/>
                <a:cs typeface="Courier New"/>
              </a:rPr>
              <a:t>   = share(</a:t>
            </a:r>
            <a:r>
              <a:rPr lang="en-US" b="1" i="1" dirty="0" err="1" smtClean="0">
                <a:latin typeface="Courier New"/>
                <a:cs typeface="Courier New"/>
              </a:rPr>
              <a:t>num</a:t>
            </a:r>
            <a:r>
              <a:rPr lang="en-US" b="1" i="1" dirty="0" smtClean="0">
                <a:latin typeface="Courier New"/>
                <a:cs typeface="Courier New"/>
              </a:rPr>
              <a:t>, from=0)</a:t>
            </a:r>
            <a:endParaRPr lang="en-US" dirty="0">
              <a:latin typeface="Courier New"/>
              <a:cs typeface="Courier New"/>
            </a:endParaRPr>
          </a:p>
        </p:txBody>
      </p:sp>
      <p:sp>
        <p:nvSpPr>
          <p:cNvPr id="28" name="TextBox 27"/>
          <p:cNvSpPr txBox="1"/>
          <p:nvPr/>
        </p:nvSpPr>
        <p:spPr>
          <a:xfrm>
            <a:off x="4343400" y="3953470"/>
            <a:ext cx="4351361" cy="923330"/>
          </a:xfrm>
          <a:prstGeom prst="rect">
            <a:avLst/>
          </a:prstGeom>
          <a:solidFill>
            <a:srgbClr val="0000FF">
              <a:alpha val="8000"/>
            </a:srgbClr>
          </a:solidFill>
        </p:spPr>
        <p:txBody>
          <a:bodyPr wrap="square" rtlCol="0">
            <a:spAutoFit/>
          </a:bodyPr>
          <a:lstStyle/>
          <a:p>
            <a:r>
              <a:rPr lang="en-US" b="1" i="1" dirty="0">
                <a:latin typeface="Courier New"/>
                <a:cs typeface="Courier New"/>
              </a:rPr>
              <a:t>p</a:t>
            </a:r>
            <a:r>
              <a:rPr lang="en-US" b="1" i="1" dirty="0" smtClean="0">
                <a:latin typeface="Courier New"/>
                <a:cs typeface="Courier New"/>
              </a:rPr>
              <a:t>rint </a:t>
            </a:r>
            <a:r>
              <a:rPr lang="en-US" b="1" i="1" dirty="0" err="1" smtClean="0">
                <a:latin typeface="Courier New"/>
                <a:cs typeface="Courier New"/>
              </a:rPr>
              <a:t>pxy.real</a:t>
            </a:r>
            <a:r>
              <a:rPr lang="en-US" b="1" i="1" dirty="0" smtClean="0">
                <a:latin typeface="Courier New"/>
                <a:cs typeface="Courier New"/>
              </a:rPr>
              <a:t> # shared read</a:t>
            </a:r>
          </a:p>
          <a:p>
            <a:r>
              <a:rPr lang="en-US" b="1" i="1" dirty="0" err="1" smtClean="0">
                <a:latin typeface="Courier New"/>
                <a:cs typeface="Courier New"/>
              </a:rPr>
              <a:t>pxy.imag</a:t>
            </a:r>
            <a:r>
              <a:rPr lang="en-US" b="1" i="1" dirty="0" smtClean="0">
                <a:latin typeface="Courier New"/>
                <a:cs typeface="Courier New"/>
              </a:rPr>
              <a:t> = 3   # shared write</a:t>
            </a:r>
          </a:p>
          <a:p>
            <a:r>
              <a:rPr lang="en-US" b="1" i="1" dirty="0" smtClean="0">
                <a:latin typeface="Courier New"/>
                <a:cs typeface="Courier New"/>
              </a:rPr>
              <a:t>print </a:t>
            </a:r>
            <a:r>
              <a:rPr lang="en-US" b="1" i="1" dirty="0" err="1" smtClean="0">
                <a:latin typeface="Courier New"/>
                <a:cs typeface="Courier New"/>
              </a:rPr>
              <a:t>pxy.conjugate</a:t>
            </a:r>
            <a:r>
              <a:rPr lang="en-US" b="1" i="1" dirty="0" smtClean="0">
                <a:latin typeface="Courier New"/>
                <a:cs typeface="Courier New"/>
              </a:rPr>
              <a:t>() # invoke</a:t>
            </a:r>
            <a:endParaRPr lang="en-US" dirty="0">
              <a:latin typeface="Courier New"/>
              <a:cs typeface="Courier New"/>
            </a:endParaRPr>
          </a:p>
        </p:txBody>
      </p:sp>
    </p:spTree>
    <p:extLst>
      <p:ext uri="{BB962C8B-B14F-4D97-AF65-F5344CB8AC3E}">
        <p14:creationId xmlns:p14="http://schemas.microsoft.com/office/powerpoint/2010/main" val="3360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DEGAS: Dynamic </a:t>
            </a:r>
            <a:r>
              <a:rPr lang="en-US" sz="3200" dirty="0" err="1" smtClean="0"/>
              <a:t>Exascale</a:t>
            </a:r>
            <a:r>
              <a:rPr lang="en-US" sz="3200" dirty="0" smtClean="0"/>
              <a:t> Global Address </a:t>
            </a:r>
            <a:r>
              <a:rPr lang="en-US" sz="3200" dirty="0" smtClean="0"/>
              <a:t>Space</a:t>
            </a:r>
            <a:endParaRPr lang="en-US" sz="3200" dirty="0"/>
          </a:p>
        </p:txBody>
      </p:sp>
      <p:grpSp>
        <p:nvGrpSpPr>
          <p:cNvPr id="12" name="Group 11"/>
          <p:cNvGrpSpPr/>
          <p:nvPr/>
        </p:nvGrpSpPr>
        <p:grpSpPr>
          <a:xfrm>
            <a:off x="-355041" y="1136522"/>
            <a:ext cx="9499041" cy="3738154"/>
            <a:chOff x="-293869" y="1698948"/>
            <a:chExt cx="10180202" cy="3962161"/>
          </a:xfrm>
        </p:grpSpPr>
        <p:sp>
          <p:nvSpPr>
            <p:cNvPr id="6" name="Rounded Rectangle 5"/>
            <p:cNvSpPr/>
            <p:nvPr/>
          </p:nvSpPr>
          <p:spPr>
            <a:xfrm>
              <a:off x="2282782" y="1698948"/>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Hierarchical Programming Models</a:t>
              </a:r>
              <a:endParaRPr lang="en-US" sz="2800" dirty="0">
                <a:solidFill>
                  <a:schemeClr val="tx1"/>
                </a:solidFill>
              </a:endParaRPr>
            </a:p>
          </p:txBody>
        </p:sp>
        <p:sp>
          <p:nvSpPr>
            <p:cNvPr id="7" name="Rounded Rectangle 6"/>
            <p:cNvSpPr/>
            <p:nvPr/>
          </p:nvSpPr>
          <p:spPr>
            <a:xfrm>
              <a:off x="2282782" y="2724513"/>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Communication-Avoiding Compilers</a:t>
              </a:r>
              <a:endParaRPr lang="en-US" sz="2800" dirty="0">
                <a:solidFill>
                  <a:schemeClr val="tx1"/>
                </a:solidFill>
              </a:endParaRPr>
            </a:p>
          </p:txBody>
        </p:sp>
        <p:sp>
          <p:nvSpPr>
            <p:cNvPr id="8" name="Rounded Rectangle 7"/>
            <p:cNvSpPr/>
            <p:nvPr/>
          </p:nvSpPr>
          <p:spPr>
            <a:xfrm>
              <a:off x="2282782" y="3732916"/>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Adaptive Interoperable Runtimes</a:t>
              </a:r>
              <a:endParaRPr lang="en-US" sz="2800" dirty="0">
                <a:solidFill>
                  <a:schemeClr val="tx1"/>
                </a:solidFill>
              </a:endParaRPr>
            </a:p>
          </p:txBody>
        </p:sp>
        <p:sp>
          <p:nvSpPr>
            <p:cNvPr id="9" name="Rounded Rectangle 8"/>
            <p:cNvSpPr/>
            <p:nvPr/>
          </p:nvSpPr>
          <p:spPr>
            <a:xfrm>
              <a:off x="2282782" y="4768733"/>
              <a:ext cx="5011821" cy="892376"/>
            </a:xfrm>
            <a:prstGeom prst="roundRect">
              <a:avLst/>
            </a:prstGeom>
            <a:solidFill>
              <a:srgbClr val="BBDF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Lightweight One-Sided Communication</a:t>
              </a:r>
              <a:endParaRPr lang="en-US" sz="2800" dirty="0">
                <a:solidFill>
                  <a:schemeClr val="tx1"/>
                </a:solidFill>
              </a:endParaRPr>
            </a:p>
          </p:txBody>
        </p:sp>
        <p:sp>
          <p:nvSpPr>
            <p:cNvPr id="10" name="Rounded Rectangle 9"/>
            <p:cNvSpPr/>
            <p:nvPr/>
          </p:nvSpPr>
          <p:spPr>
            <a:xfrm>
              <a:off x="-293869" y="3252406"/>
              <a:ext cx="4018408" cy="892376"/>
            </a:xfrm>
            <a:prstGeom prst="roundRect">
              <a:avLst/>
            </a:prstGeom>
            <a:solidFill>
              <a:schemeClr val="accent2">
                <a:lumMod val="20000"/>
                <a:lumOff val="80000"/>
              </a:schemeClr>
            </a:solidFill>
            <a:ln w="25400">
              <a:solidFill>
                <a:schemeClr val="accent2">
                  <a:lumMod val="75000"/>
                  <a:lumOff val="25000"/>
                </a:schemeClr>
              </a:solidFill>
            </a:ln>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Energy / Performance Feedback</a:t>
              </a:r>
              <a:endParaRPr lang="en-US" sz="2800" dirty="0">
                <a:solidFill>
                  <a:schemeClr val="tx1"/>
                </a:solidFill>
              </a:endParaRPr>
            </a:p>
          </p:txBody>
        </p:sp>
        <p:sp>
          <p:nvSpPr>
            <p:cNvPr id="11" name="Rounded Rectangle 10"/>
            <p:cNvSpPr/>
            <p:nvPr/>
          </p:nvSpPr>
          <p:spPr>
            <a:xfrm>
              <a:off x="5902267" y="3235245"/>
              <a:ext cx="3984066" cy="892376"/>
            </a:xfrm>
            <a:prstGeom prst="roundRect">
              <a:avLst/>
            </a:prstGeom>
            <a:solidFill>
              <a:srgbClr val="CDFFCD"/>
            </a:solidFill>
            <a:ln w="25400">
              <a:solidFill>
                <a:srgbClr val="008000"/>
              </a:solidFill>
            </a:ln>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Resilience</a:t>
              </a:r>
              <a:endParaRPr lang="en-US" sz="2800" dirty="0">
                <a:solidFill>
                  <a:schemeClr val="tx1"/>
                </a:solidFill>
              </a:endParaRPr>
            </a:p>
          </p:txBody>
        </p:sp>
      </p:grpSp>
      <p:sp>
        <p:nvSpPr>
          <p:cNvPr id="13" name="Content Placeholder 12"/>
          <p:cNvSpPr>
            <a:spLocks noGrp="1"/>
          </p:cNvSpPr>
          <p:nvPr>
            <p:ph idx="1"/>
          </p:nvPr>
        </p:nvSpPr>
        <p:spPr>
          <a:xfrm>
            <a:off x="351498" y="4915637"/>
            <a:ext cx="8610600" cy="1269549"/>
          </a:xfrm>
        </p:spPr>
        <p:txBody>
          <a:bodyPr>
            <a:noAutofit/>
          </a:bodyPr>
          <a:lstStyle/>
          <a:p>
            <a:pPr marL="0" indent="0">
              <a:spcBef>
                <a:spcPts val="300"/>
              </a:spcBef>
              <a:buNone/>
            </a:pPr>
            <a:r>
              <a:rPr lang="en-US" sz="2800" dirty="0" smtClean="0"/>
              <a:t>Integrated stack extends PGAS to be:</a:t>
            </a:r>
          </a:p>
          <a:p>
            <a:pPr marL="457200" indent="-457200">
              <a:spcBef>
                <a:spcPts val="300"/>
              </a:spcBef>
              <a:buFont typeface="Arial"/>
              <a:buChar char="•"/>
            </a:pPr>
            <a:r>
              <a:rPr lang="en-US" sz="2400" dirty="0" smtClean="0"/>
              <a:t>Hierarchical for machines and applications</a:t>
            </a:r>
          </a:p>
          <a:p>
            <a:pPr marL="457200" indent="-457200">
              <a:spcBef>
                <a:spcPts val="300"/>
              </a:spcBef>
              <a:buFont typeface="Arial"/>
              <a:buChar char="•"/>
            </a:pPr>
            <a:r>
              <a:rPr lang="en-US" sz="2400" dirty="0" smtClean="0"/>
              <a:t>Communication-avoiding for performance and energy</a:t>
            </a:r>
            <a:endParaRPr lang="en-US" sz="2400" dirty="0"/>
          </a:p>
        </p:txBody>
      </p:sp>
      <p:sp>
        <p:nvSpPr>
          <p:cNvPr id="2" name="Rounded Rectangle 1"/>
          <p:cNvSpPr/>
          <p:nvPr/>
        </p:nvSpPr>
        <p:spPr>
          <a:xfrm>
            <a:off x="2049205" y="2093976"/>
            <a:ext cx="4676478" cy="841924"/>
          </a:xfrm>
          <a:prstGeom prst="round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3751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5715000" cy="5106988"/>
          </a:xfrm>
        </p:spPr>
        <p:txBody>
          <a:bodyPr/>
          <a:lstStyle/>
          <a:p>
            <a:r>
              <a:rPr lang="en-US" dirty="0" smtClean="0"/>
              <a:t>POP Ocean model has Co-Array version</a:t>
            </a:r>
          </a:p>
          <a:p>
            <a:pPr lvl="1"/>
            <a:r>
              <a:rPr lang="en-US" dirty="0" smtClean="0"/>
              <a:t>Communication-intensive (reductions   and halo ghost exchanges) </a:t>
            </a:r>
          </a:p>
          <a:p>
            <a:pPr lvl="1"/>
            <a:r>
              <a:rPr lang="en-US" dirty="0" smtClean="0"/>
              <a:t>Historical: CAF faster </a:t>
            </a:r>
            <a:r>
              <a:rPr lang="en-US" dirty="0"/>
              <a:t>than MPI on Cray </a:t>
            </a:r>
            <a:r>
              <a:rPr lang="en-US" dirty="0" smtClean="0"/>
              <a:t>X1</a:t>
            </a:r>
          </a:p>
          <a:p>
            <a:r>
              <a:rPr lang="en-US" dirty="0" smtClean="0"/>
              <a:t>CAF 2.0 provides more programming</a:t>
            </a:r>
          </a:p>
          <a:p>
            <a:pPr marL="0" indent="0">
              <a:buNone/>
            </a:pPr>
            <a:r>
              <a:rPr lang="en-US" dirty="0"/>
              <a:t> </a:t>
            </a:r>
            <a:r>
              <a:rPr lang="en-US" dirty="0" smtClean="0"/>
              <a:t>    flexibility than original CAF</a:t>
            </a:r>
          </a:p>
          <a:p>
            <a:r>
              <a:rPr lang="en-US" dirty="0" smtClean="0"/>
              <a:t>CGPOP mini-App in CAF 2.0</a:t>
            </a:r>
          </a:p>
          <a:p>
            <a:pPr lvl="1"/>
            <a:r>
              <a:rPr lang="en-US" dirty="0" smtClean="0"/>
              <a:t>Using </a:t>
            </a:r>
            <a:r>
              <a:rPr lang="en-US" dirty="0" err="1" smtClean="0"/>
              <a:t>HPCToolkit</a:t>
            </a:r>
            <a:r>
              <a:rPr lang="en-US" dirty="0" smtClean="0"/>
              <a:t> for tuning</a:t>
            </a:r>
          </a:p>
          <a:p>
            <a:pPr lvl="1"/>
            <a:r>
              <a:rPr lang="en-US" dirty="0" smtClean="0"/>
              <a:t>Limited by serial code (multi-   dimensional array pointers) and      parallel I/O (</a:t>
            </a:r>
            <a:r>
              <a:rPr lang="en-US" dirty="0" err="1" smtClean="0"/>
              <a:t>netCDF</a:t>
            </a:r>
            <a:r>
              <a:rPr lang="en-US" dirty="0" smtClean="0"/>
              <a:t>)</a:t>
            </a:r>
          </a:p>
          <a:p>
            <a:endParaRPr lang="en-US" dirty="0" smtClean="0"/>
          </a:p>
          <a:p>
            <a:pPr lvl="1"/>
            <a:endParaRPr lang="en-US" dirty="0" smtClean="0"/>
          </a:p>
          <a:p>
            <a:pPr lvl="1"/>
            <a:endParaRPr lang="en-US" dirty="0"/>
          </a:p>
        </p:txBody>
      </p:sp>
      <p:sp>
        <p:nvSpPr>
          <p:cNvPr id="3" name="Title 2"/>
          <p:cNvSpPr>
            <a:spLocks noGrp="1"/>
          </p:cNvSpPr>
          <p:nvPr>
            <p:ph type="title"/>
          </p:nvPr>
        </p:nvSpPr>
        <p:spPr/>
        <p:txBody>
          <a:bodyPr>
            <a:normAutofit fontScale="90000"/>
          </a:bodyPr>
          <a:lstStyle/>
          <a:p>
            <a:r>
              <a:rPr lang="en-US" dirty="0" smtClean="0"/>
              <a:t>Co-Array Fortran (CAF) Demonstrates Efficiency of Overlap from One-Sided Communication</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8</a:t>
            </a:fld>
            <a:endParaRPr lang="en-US" dirty="0"/>
          </a:p>
        </p:txBody>
      </p:sp>
      <p:sp>
        <p:nvSpPr>
          <p:cNvPr id="5" name="Footer Placeholder 4"/>
          <p:cNvSpPr>
            <a:spLocks noGrp="1"/>
          </p:cNvSpPr>
          <p:nvPr>
            <p:ph type="ftr" sz="quarter" idx="12"/>
          </p:nvPr>
        </p:nvSpPr>
        <p:spPr/>
        <p:txBody>
          <a:bodyPr/>
          <a:lstStyle/>
          <a:p>
            <a:r>
              <a:rPr lang="en-US" smtClean="0"/>
              <a:t>XStack Review</a:t>
            </a:r>
            <a:endParaRPr lang="en-US" dirty="0"/>
          </a:p>
        </p:txBody>
      </p:sp>
      <p:pic>
        <p:nvPicPr>
          <p:cNvPr id="7" name="Picture 6"/>
          <p:cNvPicPr>
            <a:picLocks noChangeAspect="1"/>
          </p:cNvPicPr>
          <p:nvPr/>
        </p:nvPicPr>
        <p:blipFill>
          <a:blip r:embed="rId2"/>
          <a:stretch>
            <a:fillRect/>
          </a:stretch>
        </p:blipFill>
        <p:spPr>
          <a:xfrm>
            <a:off x="6629400" y="762000"/>
            <a:ext cx="2514600" cy="2510409"/>
          </a:xfrm>
          <a:prstGeom prst="rect">
            <a:avLst/>
          </a:prstGeom>
        </p:spPr>
      </p:pic>
      <p:pic>
        <p:nvPicPr>
          <p:cNvPr id="8" name="Picture 7"/>
          <p:cNvPicPr>
            <a:picLocks noChangeAspect="1"/>
          </p:cNvPicPr>
          <p:nvPr/>
        </p:nvPicPr>
        <p:blipFill>
          <a:blip r:embed="rId3"/>
          <a:stretch>
            <a:fillRect/>
          </a:stretch>
        </p:blipFill>
        <p:spPr>
          <a:xfrm>
            <a:off x="4724400" y="3200400"/>
            <a:ext cx="4267200" cy="2979928"/>
          </a:xfrm>
          <a:prstGeom prst="rect">
            <a:avLst/>
          </a:prstGeom>
        </p:spPr>
      </p:pic>
      <p:sp>
        <p:nvSpPr>
          <p:cNvPr id="9" name="TextBox 8"/>
          <p:cNvSpPr txBox="1"/>
          <p:nvPr/>
        </p:nvSpPr>
        <p:spPr>
          <a:xfrm>
            <a:off x="457200" y="5562600"/>
            <a:ext cx="4686925" cy="646331"/>
          </a:xfrm>
          <a:prstGeom prst="rect">
            <a:avLst/>
          </a:prstGeom>
          <a:noFill/>
        </p:spPr>
        <p:txBody>
          <a:bodyPr wrap="none" rtlCol="0">
            <a:spAutoFit/>
          </a:bodyPr>
          <a:lstStyle/>
          <a:p>
            <a:r>
              <a:rPr lang="en-US" i="1" dirty="0" smtClean="0"/>
              <a:t>Worley et al results shown for historical context</a:t>
            </a:r>
          </a:p>
          <a:p>
            <a:r>
              <a:rPr lang="en-US" i="1" dirty="0" smtClean="0"/>
              <a:t>See also </a:t>
            </a:r>
            <a:r>
              <a:rPr lang="en-US" i="1" dirty="0" err="1" smtClean="0"/>
              <a:t>Lumsdaine</a:t>
            </a:r>
            <a:r>
              <a:rPr lang="en-US" i="1" dirty="0" smtClean="0"/>
              <a:t> et al for Graph500, SC12</a:t>
            </a:r>
            <a:endParaRPr lang="en-US" i="1" dirty="0"/>
          </a:p>
        </p:txBody>
      </p:sp>
    </p:spTree>
    <p:extLst>
      <p:ext uri="{BB962C8B-B14F-4D97-AF65-F5344CB8AC3E}">
        <p14:creationId xmlns:p14="http://schemas.microsoft.com/office/powerpoint/2010/main" val="25532325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a:xfrm>
            <a:off x="823913" y="1"/>
            <a:ext cx="8066087" cy="974876"/>
          </a:xfrm>
        </p:spPr>
        <p:txBody>
          <a:bodyPr>
            <a:normAutofit/>
          </a:bodyPr>
          <a:lstStyle/>
          <a:p>
            <a:r>
              <a:rPr lang="en-US" dirty="0" smtClean="0">
                <a:latin typeface="Arial" charset="0"/>
                <a:ea typeface="ＭＳ Ｐゴシック" charset="0"/>
                <a:cs typeface="ＭＳ Ｐゴシック" charset="0"/>
              </a:rPr>
              <a:t>Towards Communication-Avoiding Compilers: Deconstructing 2.5D Matrix Multiply</a:t>
            </a:r>
            <a:endParaRPr lang="en-US" sz="1800" dirty="0">
              <a:latin typeface="Arial" charset="0"/>
              <a:ea typeface="ＭＳ Ｐゴシック" charset="0"/>
              <a:cs typeface="ＭＳ Ｐゴシック" charset="0"/>
            </a:endParaRPr>
          </a:p>
        </p:txBody>
      </p:sp>
      <p:sp>
        <p:nvSpPr>
          <p:cNvPr id="171038" name="Cube 3"/>
          <p:cNvSpPr>
            <a:spLocks noChangeArrowheads="1"/>
          </p:cNvSpPr>
          <p:nvPr/>
        </p:nvSpPr>
        <p:spPr bwMode="auto">
          <a:xfrm>
            <a:off x="1262063" y="1283187"/>
            <a:ext cx="3060700" cy="2783988"/>
          </a:xfrm>
          <a:prstGeom prst="cube">
            <a:avLst>
              <a:gd name="adj" fmla="val 25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 name="Group 2"/>
          <p:cNvGrpSpPr/>
          <p:nvPr/>
        </p:nvGrpSpPr>
        <p:grpSpPr>
          <a:xfrm>
            <a:off x="1698428" y="1281113"/>
            <a:ext cx="2624335" cy="2344848"/>
            <a:chOff x="1698428" y="1281113"/>
            <a:chExt cx="2624335" cy="2344848"/>
          </a:xfrm>
        </p:grpSpPr>
        <p:sp>
          <p:nvSpPr>
            <p:cNvPr id="171039" name="Cube 5"/>
            <p:cNvSpPr>
              <a:spLocks noChangeArrowheads="1"/>
            </p:cNvSpPr>
            <p:nvPr/>
          </p:nvSpPr>
          <p:spPr bwMode="auto">
            <a:xfrm>
              <a:off x="2388295" y="2482124"/>
              <a:ext cx="675739" cy="309321"/>
            </a:xfrm>
            <a:prstGeom prst="cube">
              <a:avLst>
                <a:gd name="adj" fmla="val 25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040" name="Rectangle 6"/>
            <p:cNvSpPr>
              <a:spLocks noChangeArrowheads="1"/>
            </p:cNvSpPr>
            <p:nvPr/>
          </p:nvSpPr>
          <p:spPr bwMode="auto">
            <a:xfrm>
              <a:off x="2099698" y="2996665"/>
              <a:ext cx="577194" cy="251885"/>
            </a:xfrm>
            <a:prstGeom prst="rect">
              <a:avLst/>
            </a:prstGeom>
            <a:noFill/>
            <a:ln w="127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71041" name="Group 14"/>
            <p:cNvGrpSpPr>
              <a:grpSpLocks/>
            </p:cNvGrpSpPr>
            <p:nvPr/>
          </p:nvGrpSpPr>
          <p:grpSpPr bwMode="auto">
            <a:xfrm>
              <a:off x="3920197" y="2457150"/>
              <a:ext cx="87297" cy="334295"/>
              <a:chOff x="2913856" y="2976562"/>
              <a:chExt cx="87313" cy="334171"/>
            </a:xfrm>
          </p:grpSpPr>
          <p:cxnSp>
            <p:nvCxnSpPr>
              <p:cNvPr id="171071" name="Straight Connector 9"/>
              <p:cNvCxnSpPr>
                <a:cxnSpLocks noChangeShapeType="1"/>
              </p:cNvCxnSpPr>
              <p:nvPr/>
            </p:nvCxnSpPr>
            <p:spPr bwMode="auto">
              <a:xfrm rot="5400000">
                <a:off x="2793206" y="3188494"/>
                <a:ext cx="242888" cy="1588"/>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cxnSp>
          <p:cxnSp>
            <p:nvCxnSpPr>
              <p:cNvPr id="171072" name="Straight Connector 10"/>
              <p:cNvCxnSpPr>
                <a:cxnSpLocks noChangeShapeType="1"/>
              </p:cNvCxnSpPr>
              <p:nvPr/>
            </p:nvCxnSpPr>
            <p:spPr bwMode="auto">
              <a:xfrm rot="5400000">
                <a:off x="2878931" y="3098006"/>
                <a:ext cx="242888" cy="1588"/>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cxnSp>
          <p:cxnSp>
            <p:nvCxnSpPr>
              <p:cNvPr id="171073" name="Straight Connector 12"/>
              <p:cNvCxnSpPr>
                <a:cxnSpLocks noChangeShapeType="1"/>
              </p:cNvCxnSpPr>
              <p:nvPr/>
            </p:nvCxnSpPr>
            <p:spPr bwMode="auto">
              <a:xfrm rot="5400000" flipH="1" flipV="1">
                <a:off x="2911871" y="3223023"/>
                <a:ext cx="90488" cy="8493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cxnSp>
          <p:cxnSp>
            <p:nvCxnSpPr>
              <p:cNvPr id="171074" name="Straight Connector 13"/>
              <p:cNvCxnSpPr>
                <a:cxnSpLocks noChangeShapeType="1"/>
              </p:cNvCxnSpPr>
              <p:nvPr/>
            </p:nvCxnSpPr>
            <p:spPr bwMode="auto">
              <a:xfrm rot="5400000" flipH="1" flipV="1">
                <a:off x="2913460" y="2979340"/>
                <a:ext cx="90488" cy="8493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cxnSp>
        </p:grpSp>
        <p:grpSp>
          <p:nvGrpSpPr>
            <p:cNvPr id="171042" name="Group 22"/>
            <p:cNvGrpSpPr>
              <a:grpSpLocks/>
            </p:cNvGrpSpPr>
            <p:nvPr/>
          </p:nvGrpSpPr>
          <p:grpSpPr bwMode="auto">
            <a:xfrm>
              <a:off x="2394084" y="1619793"/>
              <a:ext cx="665180" cy="90523"/>
              <a:chOff x="2219325" y="2867024"/>
              <a:chExt cx="665300" cy="90489"/>
            </a:xfrm>
          </p:grpSpPr>
          <p:cxnSp>
            <p:nvCxnSpPr>
              <p:cNvPr id="171067" name="Straight Connector 16"/>
              <p:cNvCxnSpPr>
                <a:cxnSpLocks noChangeShapeType="1"/>
              </p:cNvCxnSpPr>
              <p:nvPr/>
            </p:nvCxnSpPr>
            <p:spPr bwMode="auto">
              <a:xfrm>
                <a:off x="2219325" y="2952750"/>
                <a:ext cx="603388" cy="4763"/>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cxnSp>
          <p:cxnSp>
            <p:nvCxnSpPr>
              <p:cNvPr id="171068" name="Straight Connector 17"/>
              <p:cNvCxnSpPr>
                <a:cxnSpLocks noChangeShapeType="1"/>
              </p:cNvCxnSpPr>
              <p:nvPr/>
            </p:nvCxnSpPr>
            <p:spPr bwMode="auto">
              <a:xfrm>
                <a:off x="2281237" y="2867025"/>
                <a:ext cx="603388" cy="4763"/>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cxnSp>
          <p:cxnSp>
            <p:nvCxnSpPr>
              <p:cNvPr id="171069" name="Straight Connector 19"/>
              <p:cNvCxnSpPr>
                <a:cxnSpLocks noChangeShapeType="1"/>
              </p:cNvCxnSpPr>
              <p:nvPr/>
            </p:nvCxnSpPr>
            <p:spPr bwMode="auto">
              <a:xfrm rot="5400000" flipH="1" flipV="1">
                <a:off x="2207419" y="2878932"/>
                <a:ext cx="85725" cy="61912"/>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cxnSp>
          <p:cxnSp>
            <p:nvCxnSpPr>
              <p:cNvPr id="171070" name="Straight Connector 20"/>
              <p:cNvCxnSpPr>
                <a:cxnSpLocks noChangeShapeType="1"/>
              </p:cNvCxnSpPr>
              <p:nvPr/>
            </p:nvCxnSpPr>
            <p:spPr bwMode="auto">
              <a:xfrm rot="5400000" flipH="1" flipV="1">
                <a:off x="2810805" y="2878930"/>
                <a:ext cx="85726" cy="61914"/>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cxnSp>
        </p:grpSp>
        <p:cxnSp>
          <p:nvCxnSpPr>
            <p:cNvPr id="171043" name="Straight Connector 24"/>
            <p:cNvCxnSpPr>
              <a:cxnSpLocks noChangeShapeType="1"/>
            </p:cNvCxnSpPr>
            <p:nvPr/>
          </p:nvCxnSpPr>
          <p:spPr bwMode="auto">
            <a:xfrm rot="5400000" flipH="1" flipV="1">
              <a:off x="2019499" y="2627871"/>
              <a:ext cx="448993" cy="288597"/>
            </a:xfrm>
            <a:prstGeom prst="line">
              <a:avLst/>
            </a:prstGeom>
            <a:noFill/>
            <a:ln w="127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71044" name="Straight Connector 25"/>
            <p:cNvCxnSpPr>
              <a:cxnSpLocks noChangeShapeType="1"/>
            </p:cNvCxnSpPr>
            <p:nvPr/>
          </p:nvCxnSpPr>
          <p:spPr bwMode="auto">
            <a:xfrm rot="5400000" flipH="1" flipV="1">
              <a:off x="2596693" y="2627870"/>
              <a:ext cx="448993" cy="288597"/>
            </a:xfrm>
            <a:prstGeom prst="line">
              <a:avLst/>
            </a:prstGeom>
            <a:noFill/>
            <a:ln w="127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71045" name="Straight Connector 26"/>
            <p:cNvCxnSpPr>
              <a:cxnSpLocks noChangeShapeType="1"/>
            </p:cNvCxnSpPr>
            <p:nvPr/>
          </p:nvCxnSpPr>
          <p:spPr bwMode="auto">
            <a:xfrm rot="5400000" flipH="1" flipV="1">
              <a:off x="2604767" y="2879755"/>
              <a:ext cx="448993" cy="288597"/>
            </a:xfrm>
            <a:prstGeom prst="line">
              <a:avLst/>
            </a:prstGeom>
            <a:noFill/>
            <a:ln w="127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71046" name="Straight Connector 29"/>
            <p:cNvCxnSpPr>
              <a:cxnSpLocks noChangeShapeType="1"/>
            </p:cNvCxnSpPr>
            <p:nvPr/>
          </p:nvCxnSpPr>
          <p:spPr bwMode="auto">
            <a:xfrm rot="5400000" flipH="1" flipV="1">
              <a:off x="2027573" y="2871643"/>
              <a:ext cx="448993" cy="288597"/>
            </a:xfrm>
            <a:prstGeom prst="line">
              <a:avLst/>
            </a:prstGeom>
            <a:noFill/>
            <a:ln w="127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71047" name="Straight Connector 31"/>
            <p:cNvCxnSpPr>
              <a:cxnSpLocks noChangeShapeType="1"/>
            </p:cNvCxnSpPr>
            <p:nvPr/>
          </p:nvCxnSpPr>
          <p:spPr bwMode="auto">
            <a:xfrm flipV="1">
              <a:off x="2973562" y="2791444"/>
              <a:ext cx="946635" cy="1"/>
            </a:xfrm>
            <a:prstGeom prst="line">
              <a:avLst/>
            </a:prstGeom>
            <a:noFill/>
            <a:ln w="12700">
              <a:solidFill>
                <a:srgbClr val="0000FF"/>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71048" name="Straight Connector 32"/>
            <p:cNvCxnSpPr>
              <a:cxnSpLocks noChangeShapeType="1"/>
            </p:cNvCxnSpPr>
            <p:nvPr/>
          </p:nvCxnSpPr>
          <p:spPr bwMode="auto">
            <a:xfrm flipV="1">
              <a:off x="3064033" y="2700922"/>
              <a:ext cx="946635" cy="1"/>
            </a:xfrm>
            <a:prstGeom prst="line">
              <a:avLst/>
            </a:prstGeom>
            <a:noFill/>
            <a:ln w="12700">
              <a:solidFill>
                <a:srgbClr val="0000FF"/>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71049" name="Straight Connector 33"/>
            <p:cNvCxnSpPr>
              <a:cxnSpLocks noChangeShapeType="1"/>
            </p:cNvCxnSpPr>
            <p:nvPr/>
          </p:nvCxnSpPr>
          <p:spPr bwMode="auto">
            <a:xfrm flipV="1">
              <a:off x="2975943" y="2548466"/>
              <a:ext cx="946635" cy="1"/>
            </a:xfrm>
            <a:prstGeom prst="line">
              <a:avLst/>
            </a:prstGeom>
            <a:noFill/>
            <a:ln w="12700">
              <a:solidFill>
                <a:srgbClr val="0000FF"/>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71050" name="Straight Connector 34"/>
            <p:cNvCxnSpPr>
              <a:cxnSpLocks noChangeShapeType="1"/>
            </p:cNvCxnSpPr>
            <p:nvPr/>
          </p:nvCxnSpPr>
          <p:spPr bwMode="auto">
            <a:xfrm flipV="1">
              <a:off x="3064033" y="2482124"/>
              <a:ext cx="946635" cy="1"/>
            </a:xfrm>
            <a:prstGeom prst="line">
              <a:avLst/>
            </a:prstGeom>
            <a:noFill/>
            <a:ln w="12700">
              <a:solidFill>
                <a:srgbClr val="0000FF"/>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71051" name="Straight Connector 36"/>
            <p:cNvCxnSpPr>
              <a:cxnSpLocks noChangeShapeType="1"/>
            </p:cNvCxnSpPr>
            <p:nvPr/>
          </p:nvCxnSpPr>
          <p:spPr bwMode="auto">
            <a:xfrm rot="5400000" flipH="1" flipV="1">
              <a:off x="1966836" y="2127009"/>
              <a:ext cx="842917" cy="1588"/>
            </a:xfrm>
            <a:prstGeom prst="line">
              <a:avLst/>
            </a:prstGeom>
            <a:noFill/>
            <a:ln w="12700">
              <a:solidFill>
                <a:srgbClr val="008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71052" name="Straight Connector 37"/>
            <p:cNvCxnSpPr>
              <a:cxnSpLocks noChangeShapeType="1"/>
            </p:cNvCxnSpPr>
            <p:nvPr/>
          </p:nvCxnSpPr>
          <p:spPr bwMode="auto">
            <a:xfrm rot="5400000" flipH="1" flipV="1">
              <a:off x="2035322" y="2059873"/>
              <a:ext cx="842917" cy="1588"/>
            </a:xfrm>
            <a:prstGeom prst="line">
              <a:avLst/>
            </a:prstGeom>
            <a:noFill/>
            <a:ln w="12700">
              <a:solidFill>
                <a:srgbClr val="008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71053" name="Straight Connector 38"/>
            <p:cNvCxnSpPr>
              <a:cxnSpLocks noChangeShapeType="1"/>
            </p:cNvCxnSpPr>
            <p:nvPr/>
          </p:nvCxnSpPr>
          <p:spPr bwMode="auto">
            <a:xfrm rot="5400000" flipH="1" flipV="1">
              <a:off x="2575109" y="2130980"/>
              <a:ext cx="842917" cy="1588"/>
            </a:xfrm>
            <a:prstGeom prst="line">
              <a:avLst/>
            </a:prstGeom>
            <a:noFill/>
            <a:ln w="12700">
              <a:solidFill>
                <a:srgbClr val="008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71054" name="Straight Connector 39"/>
            <p:cNvCxnSpPr>
              <a:cxnSpLocks noChangeShapeType="1"/>
            </p:cNvCxnSpPr>
            <p:nvPr/>
          </p:nvCxnSpPr>
          <p:spPr bwMode="auto">
            <a:xfrm rot="5400000" flipH="1" flipV="1">
              <a:off x="2643369" y="2059872"/>
              <a:ext cx="842917" cy="1588"/>
            </a:xfrm>
            <a:prstGeom prst="line">
              <a:avLst/>
            </a:prstGeom>
            <a:noFill/>
            <a:ln w="12700">
              <a:solidFill>
                <a:srgbClr val="008000"/>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171055" name="TextBox 40"/>
            <p:cNvSpPr txBox="1">
              <a:spLocks noChangeArrowheads="1"/>
            </p:cNvSpPr>
            <p:nvPr/>
          </p:nvSpPr>
          <p:spPr bwMode="auto">
            <a:xfrm>
              <a:off x="2228954" y="3287281"/>
              <a:ext cx="287206" cy="33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sz="1600" b="0">
                  <a:solidFill>
                    <a:schemeClr val="tx1"/>
                  </a:solidFill>
                </a:rPr>
                <a:t>x</a:t>
              </a:r>
            </a:p>
          </p:txBody>
        </p:sp>
        <p:sp>
          <p:nvSpPr>
            <p:cNvPr id="171056" name="TextBox 41"/>
            <p:cNvSpPr txBox="1">
              <a:spLocks noChangeArrowheads="1"/>
            </p:cNvSpPr>
            <p:nvPr/>
          </p:nvSpPr>
          <p:spPr bwMode="auto">
            <a:xfrm>
              <a:off x="1698428" y="2948601"/>
              <a:ext cx="287206" cy="33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sz="1600" b="0">
                  <a:solidFill>
                    <a:schemeClr val="tx1"/>
                  </a:solidFill>
                </a:rPr>
                <a:t>z</a:t>
              </a:r>
            </a:p>
          </p:txBody>
        </p:sp>
        <p:sp>
          <p:nvSpPr>
            <p:cNvPr id="171057" name="TextBox 42"/>
            <p:cNvSpPr txBox="1">
              <a:spLocks noChangeArrowheads="1"/>
            </p:cNvSpPr>
            <p:nvPr/>
          </p:nvSpPr>
          <p:spPr bwMode="auto">
            <a:xfrm>
              <a:off x="4035557" y="2362243"/>
              <a:ext cx="287206" cy="33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sz="1600" b="0">
                  <a:solidFill>
                    <a:schemeClr val="tx1"/>
                  </a:solidFill>
                </a:rPr>
                <a:t>z</a:t>
              </a:r>
            </a:p>
          </p:txBody>
        </p:sp>
        <p:sp>
          <p:nvSpPr>
            <p:cNvPr id="171058" name="TextBox 43"/>
            <p:cNvSpPr txBox="1">
              <a:spLocks noChangeArrowheads="1"/>
            </p:cNvSpPr>
            <p:nvPr/>
          </p:nvSpPr>
          <p:spPr bwMode="auto">
            <a:xfrm>
              <a:off x="3933735" y="2755855"/>
              <a:ext cx="287206" cy="33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sz="1600" b="0">
                  <a:solidFill>
                    <a:schemeClr val="tx1"/>
                  </a:solidFill>
                </a:rPr>
                <a:t>y</a:t>
              </a:r>
            </a:p>
          </p:txBody>
        </p:sp>
        <p:sp>
          <p:nvSpPr>
            <p:cNvPr id="171059" name="TextBox 44"/>
            <p:cNvSpPr txBox="1">
              <a:spLocks noChangeArrowheads="1"/>
            </p:cNvSpPr>
            <p:nvPr/>
          </p:nvSpPr>
          <p:spPr bwMode="auto">
            <a:xfrm>
              <a:off x="2586411" y="1281113"/>
              <a:ext cx="287206" cy="33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sz="1600" b="0">
                  <a:solidFill>
                    <a:schemeClr val="tx1"/>
                  </a:solidFill>
                </a:rPr>
                <a:t>x</a:t>
              </a:r>
            </a:p>
          </p:txBody>
        </p:sp>
        <p:sp>
          <p:nvSpPr>
            <p:cNvPr id="171060" name="TextBox 45"/>
            <p:cNvSpPr txBox="1">
              <a:spLocks noChangeArrowheads="1"/>
            </p:cNvSpPr>
            <p:nvPr/>
          </p:nvSpPr>
          <p:spPr bwMode="auto">
            <a:xfrm>
              <a:off x="3192539" y="1536211"/>
              <a:ext cx="287206" cy="33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sz="1600" b="0">
                  <a:solidFill>
                    <a:schemeClr val="tx1"/>
                  </a:solidFill>
                </a:rPr>
                <a:t>y</a:t>
              </a:r>
            </a:p>
          </p:txBody>
        </p:sp>
        <p:cxnSp>
          <p:nvCxnSpPr>
            <p:cNvPr id="171061" name="Straight Arrow Connector 47"/>
            <p:cNvCxnSpPr>
              <a:cxnSpLocks noChangeShapeType="1"/>
            </p:cNvCxnSpPr>
            <p:nvPr/>
          </p:nvCxnSpPr>
          <p:spPr bwMode="auto">
            <a:xfrm>
              <a:off x="2099698" y="3333340"/>
              <a:ext cx="577194" cy="1589"/>
            </a:xfrm>
            <a:prstGeom prst="straightConnector1">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1062" name="Straight Arrow Connector 52"/>
            <p:cNvCxnSpPr>
              <a:cxnSpLocks noChangeShapeType="1"/>
            </p:cNvCxnSpPr>
            <p:nvPr/>
          </p:nvCxnSpPr>
          <p:spPr bwMode="auto">
            <a:xfrm rot="5400000" flipH="1" flipV="1">
              <a:off x="1861029" y="3120228"/>
              <a:ext cx="251884" cy="4762"/>
            </a:xfrm>
            <a:prstGeom prst="straightConnector1">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1063" name="Straight Arrow Connector 54"/>
            <p:cNvCxnSpPr>
              <a:cxnSpLocks noChangeShapeType="1"/>
            </p:cNvCxnSpPr>
            <p:nvPr/>
          </p:nvCxnSpPr>
          <p:spPr bwMode="auto">
            <a:xfrm rot="5400000" flipH="1" flipV="1">
              <a:off x="3942702" y="2736145"/>
              <a:ext cx="126410" cy="110596"/>
            </a:xfrm>
            <a:prstGeom prst="straightConnector1">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1064" name="Straight Arrow Connector 62"/>
            <p:cNvCxnSpPr>
              <a:cxnSpLocks noChangeShapeType="1"/>
            </p:cNvCxnSpPr>
            <p:nvPr/>
          </p:nvCxnSpPr>
          <p:spPr bwMode="auto">
            <a:xfrm rot="5400000" flipH="1" flipV="1">
              <a:off x="3937644" y="2572599"/>
              <a:ext cx="251884" cy="4762"/>
            </a:xfrm>
            <a:prstGeom prst="straightConnector1">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1065" name="Straight Arrow Connector 63"/>
            <p:cNvCxnSpPr>
              <a:cxnSpLocks noChangeShapeType="1"/>
            </p:cNvCxnSpPr>
            <p:nvPr/>
          </p:nvCxnSpPr>
          <p:spPr bwMode="auto">
            <a:xfrm>
              <a:off x="2482071" y="1536211"/>
              <a:ext cx="577194" cy="1589"/>
            </a:xfrm>
            <a:prstGeom prst="straightConnector1">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1066" name="Straight Arrow Connector 64"/>
            <p:cNvCxnSpPr>
              <a:cxnSpLocks noChangeShapeType="1"/>
            </p:cNvCxnSpPr>
            <p:nvPr/>
          </p:nvCxnSpPr>
          <p:spPr bwMode="auto">
            <a:xfrm rot="5400000" flipH="1" flipV="1">
              <a:off x="3074037" y="1655016"/>
              <a:ext cx="126410" cy="110596"/>
            </a:xfrm>
            <a:prstGeom prst="straightConnector1">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66" name="TextBox 100"/>
          <p:cNvSpPr txBox="1">
            <a:spLocks noChangeArrowheads="1"/>
          </p:cNvSpPr>
          <p:nvPr/>
        </p:nvSpPr>
        <p:spPr bwMode="auto">
          <a:xfrm>
            <a:off x="4493242" y="1344613"/>
            <a:ext cx="312939"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b="0">
                <a:solidFill>
                  <a:schemeClr val="tx2"/>
                </a:solidFill>
              </a:rPr>
              <a:t>k</a:t>
            </a:r>
          </a:p>
        </p:txBody>
      </p:sp>
      <p:cxnSp>
        <p:nvCxnSpPr>
          <p:cNvPr id="67" name="Straight Arrow Connector 99"/>
          <p:cNvCxnSpPr>
            <a:cxnSpLocks noChangeShapeType="1"/>
          </p:cNvCxnSpPr>
          <p:nvPr/>
        </p:nvCxnSpPr>
        <p:spPr bwMode="auto">
          <a:xfrm rot="5400000" flipH="1" flipV="1">
            <a:off x="4366018" y="1548313"/>
            <a:ext cx="202926" cy="1588"/>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68" name="Straight Arrow Connector 95"/>
          <p:cNvCxnSpPr>
            <a:cxnSpLocks noChangeShapeType="1"/>
          </p:cNvCxnSpPr>
          <p:nvPr/>
        </p:nvCxnSpPr>
        <p:spPr bwMode="auto">
          <a:xfrm rot="10800000">
            <a:off x="1142899" y="4217173"/>
            <a:ext cx="321818" cy="1588"/>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69" name="Straight Arrow Connector 97"/>
          <p:cNvCxnSpPr>
            <a:cxnSpLocks noChangeShapeType="1"/>
          </p:cNvCxnSpPr>
          <p:nvPr/>
        </p:nvCxnSpPr>
        <p:spPr bwMode="auto">
          <a:xfrm flipV="1">
            <a:off x="4230271" y="3527148"/>
            <a:ext cx="202525" cy="191898"/>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70" name="TextBox 101"/>
          <p:cNvSpPr txBox="1">
            <a:spLocks noChangeArrowheads="1"/>
          </p:cNvSpPr>
          <p:nvPr/>
        </p:nvSpPr>
        <p:spPr bwMode="auto">
          <a:xfrm>
            <a:off x="4551848" y="3138475"/>
            <a:ext cx="242400"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b="0">
                <a:solidFill>
                  <a:schemeClr val="tx2"/>
                </a:solidFill>
              </a:rPr>
              <a:t>j</a:t>
            </a:r>
          </a:p>
        </p:txBody>
      </p:sp>
      <p:sp>
        <p:nvSpPr>
          <p:cNvPr id="71" name="TextBox 102"/>
          <p:cNvSpPr txBox="1">
            <a:spLocks noChangeArrowheads="1"/>
          </p:cNvSpPr>
          <p:nvPr/>
        </p:nvSpPr>
        <p:spPr bwMode="auto">
          <a:xfrm>
            <a:off x="823913" y="4005120"/>
            <a:ext cx="242400"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b="0">
                <a:solidFill>
                  <a:schemeClr val="tx2"/>
                </a:solidFill>
              </a:rPr>
              <a:t>i</a:t>
            </a:r>
          </a:p>
        </p:txBody>
      </p:sp>
      <p:sp>
        <p:nvSpPr>
          <p:cNvPr id="47" name="TextBox 65"/>
          <p:cNvSpPr txBox="1">
            <a:spLocks noChangeArrowheads="1"/>
          </p:cNvSpPr>
          <p:nvPr/>
        </p:nvSpPr>
        <p:spPr bwMode="auto">
          <a:xfrm>
            <a:off x="1206500" y="4271963"/>
            <a:ext cx="7340600"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dirty="0" smtClean="0">
                <a:solidFill>
                  <a:schemeClr val="tx1"/>
                </a:solidFill>
              </a:rPr>
              <a:t>Matrix Multiplication code has a 3D iteration space</a:t>
            </a:r>
          </a:p>
          <a:p>
            <a:r>
              <a:rPr lang="en-US" dirty="0" smtClean="0">
                <a:solidFill>
                  <a:schemeClr val="tx1"/>
                </a:solidFill>
              </a:rPr>
              <a:t>Each point in the space is a constant computation (*/+)</a:t>
            </a:r>
            <a:endParaRPr lang="en-US" baseline="30000" dirty="0" smtClean="0">
              <a:solidFill>
                <a:schemeClr val="tx1"/>
              </a:solidFill>
            </a:endParaRPr>
          </a:p>
          <a:p>
            <a:endParaRPr lang="en-US" baseline="30000" dirty="0">
              <a:solidFill>
                <a:schemeClr val="tx1"/>
              </a:solidFill>
            </a:endParaRPr>
          </a:p>
          <a:p>
            <a:r>
              <a:rPr lang="en-US" dirty="0" smtClean="0">
                <a:solidFill>
                  <a:schemeClr val="tx1"/>
                </a:solidFill>
              </a:rPr>
              <a:t>for </a:t>
            </a:r>
            <a:r>
              <a:rPr lang="en-US" dirty="0" err="1" smtClean="0">
                <a:solidFill>
                  <a:schemeClr val="tx1"/>
                </a:solidFill>
              </a:rPr>
              <a:t>i</a:t>
            </a:r>
            <a:r>
              <a:rPr lang="en-US" dirty="0" smtClean="0">
                <a:solidFill>
                  <a:schemeClr val="tx1"/>
                </a:solidFill>
              </a:rPr>
              <a:t>, for j, for k</a:t>
            </a:r>
          </a:p>
        </p:txBody>
      </p:sp>
      <p:sp>
        <p:nvSpPr>
          <p:cNvPr id="50" name="TextBox 65"/>
          <p:cNvSpPr txBox="1">
            <a:spLocks noChangeArrowheads="1"/>
          </p:cNvSpPr>
          <p:nvPr/>
        </p:nvSpPr>
        <p:spPr bwMode="auto">
          <a:xfrm>
            <a:off x="5462171" y="5090779"/>
            <a:ext cx="132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dirty="0" smtClean="0">
                <a:solidFill>
                  <a:srgbClr val="0000FF"/>
                </a:solidFill>
              </a:rPr>
              <a:t>B[</a:t>
            </a:r>
            <a:r>
              <a:rPr lang="en-US" dirty="0" err="1" smtClean="0">
                <a:solidFill>
                  <a:srgbClr val="0000FF"/>
                </a:solidFill>
              </a:rPr>
              <a:t>k,j</a:t>
            </a:r>
            <a:r>
              <a:rPr lang="en-US" dirty="0" smtClean="0">
                <a:solidFill>
                  <a:srgbClr val="0000FF"/>
                </a:solidFill>
              </a:rPr>
              <a:t>] </a:t>
            </a:r>
            <a:r>
              <a:rPr lang="en-US" dirty="0" smtClean="0">
                <a:solidFill>
                  <a:schemeClr val="tx1"/>
                </a:solidFill>
              </a:rPr>
              <a:t> …</a:t>
            </a:r>
          </a:p>
        </p:txBody>
      </p:sp>
      <p:sp>
        <p:nvSpPr>
          <p:cNvPr id="52" name="TextBox 65"/>
          <p:cNvSpPr txBox="1">
            <a:spLocks noChangeArrowheads="1"/>
          </p:cNvSpPr>
          <p:nvPr/>
        </p:nvSpPr>
        <p:spPr bwMode="auto">
          <a:xfrm>
            <a:off x="4230271" y="5078079"/>
            <a:ext cx="162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dirty="0" smtClean="0">
                <a:solidFill>
                  <a:srgbClr val="FF0000"/>
                </a:solidFill>
              </a:rPr>
              <a:t>A[</a:t>
            </a:r>
            <a:r>
              <a:rPr lang="en-US" dirty="0" err="1" smtClean="0">
                <a:solidFill>
                  <a:srgbClr val="FF0000"/>
                </a:solidFill>
              </a:rPr>
              <a:t>i,k</a:t>
            </a:r>
            <a:r>
              <a:rPr lang="en-US" dirty="0" smtClean="0">
                <a:solidFill>
                  <a:srgbClr val="FF0000"/>
                </a:solidFill>
              </a:rPr>
              <a:t>]</a:t>
            </a:r>
            <a:r>
              <a:rPr lang="en-US" dirty="0" smtClean="0">
                <a:solidFill>
                  <a:schemeClr val="tx1"/>
                </a:solidFill>
              </a:rPr>
              <a:t> … </a:t>
            </a:r>
          </a:p>
        </p:txBody>
      </p:sp>
      <p:sp>
        <p:nvSpPr>
          <p:cNvPr id="5" name="Rectangle 4"/>
          <p:cNvSpPr/>
          <p:nvPr/>
        </p:nvSpPr>
        <p:spPr>
          <a:xfrm>
            <a:off x="1282700" y="1981200"/>
            <a:ext cx="2336800" cy="2082800"/>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65"/>
          <p:cNvSpPr txBox="1">
            <a:spLocks noChangeArrowheads="1"/>
          </p:cNvSpPr>
          <p:nvPr/>
        </p:nvSpPr>
        <p:spPr bwMode="auto">
          <a:xfrm>
            <a:off x="3176171" y="5090779"/>
            <a:ext cx="1231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r>
              <a:rPr lang="en-US" dirty="0" smtClean="0">
                <a:solidFill>
                  <a:srgbClr val="008000"/>
                </a:solidFill>
              </a:rPr>
              <a:t>C[</a:t>
            </a:r>
            <a:r>
              <a:rPr lang="en-US" dirty="0" err="1" smtClean="0">
                <a:solidFill>
                  <a:srgbClr val="008000"/>
                </a:solidFill>
              </a:rPr>
              <a:t>i,j</a:t>
            </a:r>
            <a:r>
              <a:rPr lang="en-US" dirty="0" smtClean="0">
                <a:solidFill>
                  <a:srgbClr val="008000"/>
                </a:solidFill>
              </a:rPr>
              <a:t>]</a:t>
            </a:r>
            <a:r>
              <a:rPr lang="en-US" dirty="0" smtClean="0">
                <a:solidFill>
                  <a:schemeClr val="tx1"/>
                </a:solidFill>
              </a:rPr>
              <a:t> …</a:t>
            </a:r>
          </a:p>
        </p:txBody>
      </p:sp>
      <p:sp>
        <p:nvSpPr>
          <p:cNvPr id="6" name="Parallelogram 5"/>
          <p:cNvSpPr/>
          <p:nvPr/>
        </p:nvSpPr>
        <p:spPr>
          <a:xfrm>
            <a:off x="1282700" y="1282700"/>
            <a:ext cx="3035300" cy="685800"/>
          </a:xfrm>
          <a:prstGeom prst="parallelogram">
            <a:avLst>
              <a:gd name="adj" fmla="val 100926"/>
            </a:avLst>
          </a:prstGeom>
          <a:solidFill>
            <a:srgbClr val="00842E">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arallelogram 6"/>
          <p:cNvSpPr/>
          <p:nvPr/>
        </p:nvSpPr>
        <p:spPr>
          <a:xfrm flipV="1">
            <a:off x="2628900" y="2349500"/>
            <a:ext cx="2692400" cy="660400"/>
          </a:xfrm>
          <a:prstGeom prst="parallelogram">
            <a:avLst>
              <a:gd name="adj" fmla="val 96573"/>
            </a:avLst>
          </a:prstGeom>
          <a:solidFill>
            <a:srgbClr val="3366FF">
              <a:alpha val="30000"/>
            </a:srgbClr>
          </a:solidFill>
          <a:ln>
            <a:noFill/>
          </a:ln>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55"/>
          <p:cNvGrpSpPr/>
          <p:nvPr/>
        </p:nvGrpSpPr>
        <p:grpSpPr>
          <a:xfrm>
            <a:off x="4806181" y="974877"/>
            <a:ext cx="4217503" cy="2966135"/>
            <a:chOff x="304800" y="2348704"/>
            <a:chExt cx="7273919" cy="4433096"/>
          </a:xfrm>
        </p:grpSpPr>
        <p:pic>
          <p:nvPicPr>
            <p:cNvPr id="57" name="Picture 56" descr="mm_ss_p2048.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348704"/>
              <a:ext cx="7273919" cy="4433096"/>
            </a:xfrm>
            <a:prstGeom prst="rect">
              <a:avLst/>
            </a:prstGeom>
          </p:spPr>
        </p:pic>
        <p:cxnSp>
          <p:nvCxnSpPr>
            <p:cNvPr id="59" name="Straight Arrow Connector 58"/>
            <p:cNvCxnSpPr/>
            <p:nvPr/>
          </p:nvCxnSpPr>
          <p:spPr>
            <a:xfrm flipH="1" flipV="1">
              <a:off x="1239338" y="2763679"/>
              <a:ext cx="609600" cy="1551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1206500" y="5762222"/>
            <a:ext cx="6663641" cy="369332"/>
          </a:xfrm>
          <a:prstGeom prst="rect">
            <a:avLst/>
          </a:prstGeom>
          <a:noFill/>
        </p:spPr>
        <p:txBody>
          <a:bodyPr wrap="none" rtlCol="0">
            <a:spAutoFit/>
          </a:bodyPr>
          <a:lstStyle/>
          <a:p>
            <a:r>
              <a:rPr lang="en-US" i="1" dirty="0" smtClean="0"/>
              <a:t>These are not just “avoiding,” they are “communication-optimal”</a:t>
            </a:r>
            <a:endParaRPr lang="en-US" i="1" dirty="0"/>
          </a:p>
        </p:txBody>
      </p:sp>
    </p:spTree>
    <p:extLst>
      <p:ext uri="{BB962C8B-B14F-4D97-AF65-F5344CB8AC3E}">
        <p14:creationId xmlns:p14="http://schemas.microsoft.com/office/powerpoint/2010/main" val="2249920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 grpId="0" animBg="1"/>
      <p:bldP spid="51" grpId="0"/>
      <p:bldP spid="6" grpId="0" animBg="1"/>
      <p:bldP spid="7" grpId="0" animBg="1"/>
    </p:bldLst>
  </p:timing>
</p:sld>
</file>

<file path=ppt/theme/theme1.xml><?xml version="1.0" encoding="utf-8"?>
<a:theme xmlns:a="http://schemas.openxmlformats.org/drawingml/2006/main" name="Basic_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27296</TotalTime>
  <Words>4001</Words>
  <Application>Microsoft Macintosh PowerPoint</Application>
  <PresentationFormat>On-screen Show (4:3)</PresentationFormat>
  <Paragraphs>709</Paragraphs>
  <Slides>38</Slides>
  <Notes>16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Basic_Green</vt:lpstr>
      <vt:lpstr>DEGAS:  Dynamic Exascale Global Address Space  Katherine Yelick, LBNL PI Vivek Sarkar &amp; John Mellor-Crummey, Rice James Demmel &amp; Krste Asanoviç UC Berkeley Mattan Erez, UT Austin Dan Quinlan, LLNL Surendra Byna, Paul Hargrove, Steven Hofmeyr, Costin Iancu,        Khaled Ibrahim,  Leonid Oliker, Eric Roman, John Shalf, Erich Strohmaier, Samuel Williams, Yili Zheng, LBNL </vt:lpstr>
      <vt:lpstr>DEGAS: Dynamic Exascale Global Address Space</vt:lpstr>
      <vt:lpstr>One-sided communication works everywhere</vt:lpstr>
      <vt:lpstr>Hierarchical PGAS (HPGAS) hierarchical memory &amp; control</vt:lpstr>
      <vt:lpstr>Scalability of UPC with Dynamism of Habanero-C</vt:lpstr>
      <vt:lpstr>PyGAS: Combine two popular ideas</vt:lpstr>
      <vt:lpstr>DEGAS: Dynamic Exascale Global Address Space</vt:lpstr>
      <vt:lpstr>Co-Array Fortran (CAF) Demonstrates Efficiency of Overlap from One-Sided Communication</vt:lpstr>
      <vt:lpstr>Towards Communication-Avoiding Compilers: Deconstructing 2.5D Matrix Multiply</vt:lpstr>
      <vt:lpstr>Generalizing Communication Optimal Transformations to Arbitrary Loop Nests</vt:lpstr>
      <vt:lpstr>Generalizing Communication Lower Bounds and Optimal Algorithms</vt:lpstr>
      <vt:lpstr>Communication Overlap Complements Avoidance</vt:lpstr>
      <vt:lpstr>DEGAS: Dynamic Exascale Global Address Space</vt:lpstr>
      <vt:lpstr>Resource management will require adaptive runtime systems</vt:lpstr>
      <vt:lpstr>THOR: Throughput Oriented Runtime to Manage Resources</vt:lpstr>
      <vt:lpstr>Lithe Scheduling Abstraction: “Harts”: Hardware Threads</vt:lpstr>
      <vt:lpstr>DEGAS: Dynamic Exascale Global Address Space</vt:lpstr>
      <vt:lpstr>DEGAS: Lightweight Communication (GASNet-EX)</vt:lpstr>
      <vt:lpstr>DOE is a world leader in HPC</vt:lpstr>
      <vt:lpstr>DEGAS: Dynamic Exascale Global Address Space</vt:lpstr>
      <vt:lpstr>CDs Embed Resilience within Application</vt:lpstr>
      <vt:lpstr>DEGAS Resilience: Design Questions</vt:lpstr>
      <vt:lpstr>DEGAS is combining efforts will produce a software stack</vt:lpstr>
      <vt:lpstr>Mechanisms,  not Policies</vt:lpstr>
      <vt:lpstr>DEGAS: Hierarchical Programming Model</vt:lpstr>
      <vt:lpstr>DEGAS: Hierarchical Programming Models</vt:lpstr>
      <vt:lpstr>DEGAS: Communication-Avoiding Compilers</vt:lpstr>
      <vt:lpstr>Exascale Programming: Support for Future Algorithms</vt:lpstr>
      <vt:lpstr>DEGAS: Adaptive Runtime Systems (ARTS)</vt:lpstr>
      <vt:lpstr>Synchronization Avoidance vs Resource Management</vt:lpstr>
      <vt:lpstr>Lithe Scheduling Abstraction: “Harts”: Hardware Threads</vt:lpstr>
      <vt:lpstr>DEGAS: Lightweight Communication (GASNet-EX)</vt:lpstr>
      <vt:lpstr>DEGAS: Resilience through Containment Domains</vt:lpstr>
      <vt:lpstr>DEGAS Resilience: Research Questions</vt:lpstr>
      <vt:lpstr>DEGAS: Energy and Performance Feedback</vt:lpstr>
      <vt:lpstr>DEGAS Pieces of the Puzzle</vt:lpstr>
      <vt:lpstr>Team Members</vt:lpstr>
      <vt:lpstr>DEGAS Retreats Highlight and Encourage Integration</vt:lpstr>
    </vt:vector>
  </TitlesOfParts>
  <Company>Office of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ASCR Update August 24, 2010</dc:title>
  <dc:creator>hellaba</dc:creator>
  <cp:lastModifiedBy>Kathy Yelick</cp:lastModifiedBy>
  <cp:revision>393</cp:revision>
  <dcterms:created xsi:type="dcterms:W3CDTF">2012-05-20T17:35:52Z</dcterms:created>
  <dcterms:modified xsi:type="dcterms:W3CDTF">2013-03-20T15:16:56Z</dcterms:modified>
</cp:coreProperties>
</file>