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7" r:id="rId1"/>
  </p:sldMasterIdLst>
  <p:notesMasterIdLst>
    <p:notesMasterId r:id="rId29"/>
  </p:notesMasterIdLst>
  <p:handoutMasterIdLst>
    <p:handoutMasterId r:id="rId30"/>
  </p:handoutMasterIdLst>
  <p:sldIdLst>
    <p:sldId id="256" r:id="rId2"/>
    <p:sldId id="546" r:id="rId3"/>
    <p:sldId id="455" r:id="rId4"/>
    <p:sldId id="469" r:id="rId5"/>
    <p:sldId id="467" r:id="rId6"/>
    <p:sldId id="520" r:id="rId7"/>
    <p:sldId id="528" r:id="rId8"/>
    <p:sldId id="523" r:id="rId9"/>
    <p:sldId id="552" r:id="rId10"/>
    <p:sldId id="553" r:id="rId11"/>
    <p:sldId id="554" r:id="rId12"/>
    <p:sldId id="566" r:id="rId13"/>
    <p:sldId id="524" r:id="rId14"/>
    <p:sldId id="525" r:id="rId15"/>
    <p:sldId id="550" r:id="rId16"/>
    <p:sldId id="548" r:id="rId17"/>
    <p:sldId id="551" r:id="rId18"/>
    <p:sldId id="563" r:id="rId19"/>
    <p:sldId id="564" r:id="rId20"/>
    <p:sldId id="536" r:id="rId21"/>
    <p:sldId id="537" r:id="rId22"/>
    <p:sldId id="540" r:id="rId23"/>
    <p:sldId id="542" r:id="rId24"/>
    <p:sldId id="565" r:id="rId25"/>
    <p:sldId id="547" r:id="rId26"/>
    <p:sldId id="515" r:id="rId27"/>
    <p:sldId id="53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7A700"/>
    <a:srgbClr val="5701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348" autoAdjust="0"/>
  </p:normalViewPr>
  <p:slideViewPr>
    <p:cSldViewPr snapToGrid="0" snapToObjects="1">
      <p:cViewPr>
        <p:scale>
          <a:sx n="75" d="100"/>
          <a:sy n="75" d="100"/>
        </p:scale>
        <p:origin x="-472" y="-3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C9DE3D-8904-0D45-B7F3-B39A0712E385}" type="datetimeFigureOut">
              <a:rPr lang="en-US" smtClean="0"/>
              <a:t>3/20/13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0931E-4C3F-1F45-8732-BCD5AA938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492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DF9EE-FEB5-284F-A46A-DC82CA4B7F61}" type="datetimeFigureOut">
              <a:rPr lang="en-US" smtClean="0"/>
              <a:t>3/20/13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AEB38-D950-1347-85F3-AC145F7AB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741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AEB38-D950-1347-85F3-AC145F7AB2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146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4371E-A718-4607-BC14-D7AF646F7CB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048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AEB38-D950-1347-85F3-AC145F7AB21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257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AEB38-D950-1347-85F3-AC145F7AB2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33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AEB38-D950-1347-85F3-AC145F7AB2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36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AEB38-D950-1347-85F3-AC145F7AB2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33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E505A-CEC3-4E01-B104-98FFFC0D4B1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04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AEB38-D950-1347-85F3-AC145F7AB2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7048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4371E-A718-4607-BC14-D7AF646F7CB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94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4371E-A718-4607-BC14-D7AF646F7CB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0433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4371E-A718-4607-BC14-D7AF646F7CB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55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FD370C-C1F9-5C4D-9E89-B7C6AF50875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370C-C1F9-5C4D-9E89-B7C6AF5087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370C-C1F9-5C4D-9E89-B7C6AF5087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370C-C1F9-5C4D-9E89-B7C6AF5087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370C-C1F9-5C4D-9E89-B7C6AF5087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370C-C1F9-5C4D-9E89-B7C6AF50875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370C-C1F9-5C4D-9E89-B7C6AF50875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370C-C1F9-5C4D-9E89-B7C6AF5087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370C-C1F9-5C4D-9E89-B7C6AF5087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370C-C1F9-5C4D-9E89-B7C6AF5087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370C-C1F9-5C4D-9E89-B7C6AF5087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GVR X-stack PI (Chien)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FFD370C-C1F9-5C4D-9E89-B7C6AF5087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sldNum="0"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emf"/><Relationship Id="rId5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4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uchicagolssg/lssg/research/goog_119627394" TargetMode="External"/><Relationship Id="rId4" Type="http://schemas.openxmlformats.org/officeDocument/2006/relationships/hyperlink" Target="https://docs.google.com/viewer?a=v&amp;pid=sites&amp;srcid=ZGVmYXVsdGRvbWFpbnx1Y2hpY2Fnb2xzc2d8Z3g6NGZlZTA1MDZiYTYxNTI1Ng" TargetMode="External"/><Relationship Id="rId5" Type="http://schemas.openxmlformats.org/officeDocument/2006/relationships/hyperlink" Target="http://asplos13.rice.edu/provocative-ideas/" TargetMode="External"/><Relationship Id="rId6" Type="http://schemas.openxmlformats.org/officeDocument/2006/relationships/hyperlink" Target="http://institute.lanl.gov/resilience/workshops/ftxs2012/" TargetMode="External"/><Relationship Id="rId7" Type="http://schemas.openxmlformats.org/officeDocument/2006/relationships/hyperlink" Target="http://www.informatik.uni-trier.de/~ley/db/conf/dsn/dsn2010.html%23DalyD10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google.com/viewer?a=v&amp;pid=sites&amp;srcid=ZGVmYXVsdGRvbWFpbnx1Y2hpY2Fnb2xzc2d8Z3g6MTI3ZjViY2VlNzhiZjlhM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864450"/>
          </a:xfrm>
        </p:spPr>
        <p:txBody>
          <a:bodyPr/>
          <a:lstStyle/>
          <a:p>
            <a:pPr lvl="0"/>
            <a:r>
              <a:rPr lang="en-US" sz="4800" dirty="0" smtClean="0"/>
              <a:t>Exploiting Global View for Resilience</a:t>
            </a:r>
            <a:r>
              <a:rPr lang="en-US" sz="4800" baseline="0" dirty="0" smtClean="0"/>
              <a:t> (GVR) </a:t>
            </a:r>
            <a:br>
              <a:rPr lang="en-US" sz="4800" baseline="0" dirty="0" smtClean="0"/>
            </a:br>
            <a:r>
              <a:rPr lang="en-US" sz="3200" i="1" dirty="0"/>
              <a:t>A</a:t>
            </a:r>
            <a:r>
              <a:rPr lang="en-US" sz="3200" i="1" dirty="0" smtClean="0"/>
              <a:t>n Outside-In Approach to Resilience</a:t>
            </a:r>
            <a:endParaRPr lang="en-US" sz="32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30714"/>
            <a:ext cx="6400800" cy="12192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Andrew A. Chien</a:t>
            </a:r>
          </a:p>
          <a:p>
            <a:pPr lvl="0"/>
            <a:r>
              <a:rPr lang="en-US" dirty="0" smtClean="0"/>
              <a:t>X-stack PI Meeting @ LBNL</a:t>
            </a:r>
          </a:p>
          <a:p>
            <a:pPr lvl="0"/>
            <a:r>
              <a:rPr lang="en-US" dirty="0" smtClean="0"/>
              <a:t>March 20-22, 2013</a:t>
            </a:r>
          </a:p>
        </p:txBody>
      </p:sp>
    </p:spTree>
    <p:extLst>
      <p:ext uri="{BB962C8B-B14F-4D97-AF65-F5344CB8AC3E}">
        <p14:creationId xmlns:p14="http://schemas.microsoft.com/office/powerpoint/2010/main" val="1659418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Unified </a:t>
            </a:r>
            <a:r>
              <a:rPr lang="en-US" dirty="0" err="1" smtClean="0"/>
              <a:t>Signalling</a:t>
            </a:r>
            <a:r>
              <a:rPr lang="en-US" baseline="0" dirty="0" smtClean="0"/>
              <a:t> and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0"/>
            <a:ext cx="82296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Unified </a:t>
            </a:r>
            <a:r>
              <a:rPr lang="en-US" dirty="0" err="1" smtClean="0"/>
              <a:t>Signalling</a:t>
            </a:r>
            <a:r>
              <a:rPr lang="en-US" dirty="0" smtClean="0"/>
              <a:t> (HW, OS, runtime, application)</a:t>
            </a:r>
          </a:p>
          <a:p>
            <a:r>
              <a:rPr lang="en-US" dirty="0" smtClean="0"/>
              <a:t>Application-defined error checking</a:t>
            </a:r>
          </a:p>
          <a:p>
            <a:r>
              <a:rPr lang="en-US" dirty="0" smtClean="0"/>
              <a:t>Application-defined handling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20-22,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GVR X-stack PI (Chien)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5800" y="1524000"/>
            <a:ext cx="22317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Courier"/>
                <a:cs typeface="Courier"/>
              </a:rPr>
              <a:t>application_check</a:t>
            </a:r>
            <a:r>
              <a:rPr lang="en-US" sz="1400" dirty="0" smtClean="0">
                <a:latin typeface="Courier"/>
                <a:cs typeface="Courier"/>
              </a:rPr>
              <a:t>()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054423"/>
            <a:ext cx="1800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Courier"/>
                <a:cs typeface="Courier"/>
              </a:rPr>
              <a:t>runtime_check</a:t>
            </a:r>
            <a:r>
              <a:rPr lang="en-US" sz="1400" dirty="0" smtClean="0">
                <a:latin typeface="Courier"/>
                <a:cs typeface="Courier"/>
              </a:rPr>
              <a:t>()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2584846"/>
            <a:ext cx="1477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Courier"/>
                <a:cs typeface="Courier"/>
              </a:rPr>
              <a:t>OS_signal</a:t>
            </a:r>
            <a:r>
              <a:rPr lang="en-US" sz="1400" dirty="0" smtClean="0">
                <a:latin typeface="Courier"/>
                <a:cs typeface="Courier"/>
              </a:rPr>
              <a:t> ()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5287" y="3115269"/>
            <a:ext cx="2016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Courier"/>
                <a:cs typeface="Courier"/>
              </a:rPr>
              <a:t>Hardware_error</a:t>
            </a:r>
            <a:r>
              <a:rPr lang="en-US" sz="1400" dirty="0" smtClean="0">
                <a:latin typeface="Courier"/>
                <a:cs typeface="Courier"/>
              </a:rPr>
              <a:t> ()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3730823"/>
            <a:ext cx="9388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"/>
                <a:cs typeface="Courier"/>
              </a:rPr>
              <a:t>other()</a:t>
            </a:r>
            <a:endParaRPr lang="en-US" sz="1400" dirty="0">
              <a:latin typeface="Courier"/>
              <a:cs typeface="Courier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706138" y="1676400"/>
            <a:ext cx="5686229" cy="2208312"/>
            <a:chOff x="1706138" y="1676400"/>
            <a:chExt cx="5686229" cy="2208312"/>
          </a:xfrm>
        </p:grpSpPr>
        <p:sp>
          <p:nvSpPr>
            <p:cNvPr id="7" name="TextBox 6"/>
            <p:cNvSpPr txBox="1"/>
            <p:nvPr/>
          </p:nvSpPr>
          <p:spPr>
            <a:xfrm>
              <a:off x="4191000" y="2743200"/>
              <a:ext cx="32013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>
                  <a:latin typeface="Courier"/>
                  <a:cs typeface="Courier"/>
                </a:rPr>
                <a:t>r</a:t>
              </a:r>
              <a:r>
                <a:rPr lang="en-US" sz="1400" dirty="0" err="1" smtClean="0">
                  <a:latin typeface="Courier"/>
                  <a:cs typeface="Courier"/>
                </a:rPr>
                <a:t>aise_error</a:t>
              </a:r>
              <a:r>
                <a:rPr lang="en-US" sz="1400" dirty="0" smtClean="0">
                  <a:latin typeface="Courier"/>
                  <a:cs typeface="Courier"/>
                </a:rPr>
                <a:t>(</a:t>
              </a:r>
              <a:r>
                <a:rPr lang="en-US" sz="1400" dirty="0" err="1" smtClean="0">
                  <a:latin typeface="Courier"/>
                  <a:cs typeface="Courier"/>
                </a:rPr>
                <a:t>gds</a:t>
              </a:r>
              <a:r>
                <a:rPr lang="en-US" sz="1400" dirty="0" smtClean="0">
                  <a:latin typeface="Courier"/>
                  <a:cs typeface="Courier"/>
                </a:rPr>
                <a:t>, </a:t>
              </a:r>
              <a:r>
                <a:rPr lang="en-US" sz="1400" dirty="0" err="1" smtClean="0">
                  <a:latin typeface="Courier"/>
                  <a:cs typeface="Courier"/>
                </a:rPr>
                <a:t>error_desc</a:t>
              </a:r>
              <a:r>
                <a:rPr lang="en-US" sz="1400" dirty="0" smtClean="0">
                  <a:latin typeface="Courier"/>
                  <a:cs typeface="Courier"/>
                </a:rPr>
                <a:t>)</a:t>
              </a:r>
              <a:endParaRPr lang="en-US" sz="1400" dirty="0">
                <a:latin typeface="Courier"/>
                <a:cs typeface="Courier"/>
              </a:endParaRPr>
            </a:p>
          </p:txBody>
        </p:sp>
        <p:cxnSp>
          <p:nvCxnSpPr>
            <p:cNvPr id="14" name="Straight Arrow Connector 13"/>
            <p:cNvCxnSpPr>
              <a:endCxn id="7" idx="1"/>
            </p:cNvCxnSpPr>
            <p:nvPr/>
          </p:nvCxnSpPr>
          <p:spPr>
            <a:xfrm>
              <a:off x="2895600" y="1676400"/>
              <a:ext cx="1295400" cy="122068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9" idx="3"/>
              <a:endCxn id="7" idx="1"/>
            </p:cNvCxnSpPr>
            <p:nvPr/>
          </p:nvCxnSpPr>
          <p:spPr>
            <a:xfrm>
              <a:off x="2257956" y="2208312"/>
              <a:ext cx="1933044" cy="68877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0" idx="3"/>
              <a:endCxn id="7" idx="1"/>
            </p:cNvCxnSpPr>
            <p:nvPr/>
          </p:nvCxnSpPr>
          <p:spPr>
            <a:xfrm>
              <a:off x="1706138" y="2738735"/>
              <a:ext cx="2484862" cy="1583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1" idx="3"/>
              <a:endCxn id="7" idx="1"/>
            </p:cNvCxnSpPr>
            <p:nvPr/>
          </p:nvCxnSpPr>
          <p:spPr>
            <a:xfrm flipV="1">
              <a:off x="2451521" y="2897089"/>
              <a:ext cx="1739479" cy="37206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2" idx="3"/>
              <a:endCxn id="7" idx="1"/>
            </p:cNvCxnSpPr>
            <p:nvPr/>
          </p:nvCxnSpPr>
          <p:spPr>
            <a:xfrm flipV="1">
              <a:off x="1777041" y="2897089"/>
              <a:ext cx="2413959" cy="9876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Block Arc 26"/>
          <p:cNvSpPr/>
          <p:nvPr/>
        </p:nvSpPr>
        <p:spPr>
          <a:xfrm rot="16200000">
            <a:off x="3009900" y="1905000"/>
            <a:ext cx="1676400" cy="1600200"/>
          </a:xfrm>
          <a:prstGeom prst="blockArc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Mapping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83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Dispatch and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2" y="3208862"/>
            <a:ext cx="4334933" cy="31543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Error description and Dispatch</a:t>
            </a:r>
          </a:p>
          <a:p>
            <a:r>
              <a:rPr lang="en-US" dirty="0" smtClean="0"/>
              <a:t>Error recovery</a:t>
            </a:r>
          </a:p>
          <a:p>
            <a:r>
              <a:rPr lang="en-US" dirty="0" smtClean="0"/>
              <a:t>Resume Application</a:t>
            </a:r>
          </a:p>
          <a:p>
            <a:endParaRPr lang="en-US" dirty="0" smtClean="0"/>
          </a:p>
          <a:p>
            <a:r>
              <a:rPr lang="en-US" dirty="0" smtClean="0"/>
              <a:t>Customized error handling</a:t>
            </a:r>
          </a:p>
          <a:p>
            <a:pPr lvl="1"/>
            <a:r>
              <a:rPr lang="en-US" dirty="0" smtClean="0"/>
              <a:t>Simple - paired notification and recovery routines</a:t>
            </a:r>
          </a:p>
          <a:p>
            <a:pPr lvl="1"/>
            <a:r>
              <a:rPr lang="en-US" dirty="0" smtClean="0"/>
              <a:t>Enhanced as resilience challenges and recovery capabilities increase</a:t>
            </a:r>
          </a:p>
          <a:p>
            <a:r>
              <a:rPr lang="en-US" dirty="0" smtClean="0"/>
              <a:t>Exploit x-layer information and semantics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GVR X-stack PI (Chien)</a:t>
            </a:r>
            <a:endParaRPr lang="en-US"/>
          </a:p>
        </p:txBody>
      </p:sp>
      <p:cxnSp>
        <p:nvCxnSpPr>
          <p:cNvPr id="8" name="Straight Arrow Connector 7"/>
          <p:cNvCxnSpPr>
            <a:endCxn id="10" idx="1"/>
          </p:cNvCxnSpPr>
          <p:nvPr/>
        </p:nvCxnSpPr>
        <p:spPr>
          <a:xfrm>
            <a:off x="1981200" y="2514600"/>
            <a:ext cx="990600" cy="38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2286000"/>
            <a:ext cx="1908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latin typeface="Courier"/>
                <a:cs typeface="Courier"/>
              </a:rPr>
              <a:t>r</a:t>
            </a:r>
            <a:r>
              <a:rPr lang="en-US" sz="1400" dirty="0" err="1" smtClean="0">
                <a:latin typeface="Courier"/>
                <a:cs typeface="Courier"/>
              </a:rPr>
              <a:t>aise_error</a:t>
            </a:r>
            <a:r>
              <a:rPr lang="en-US" sz="1400" dirty="0" smtClean="0">
                <a:latin typeface="Courier"/>
                <a:cs typeface="Courier"/>
              </a:rPr>
              <a:t>(</a:t>
            </a:r>
            <a:r>
              <a:rPr lang="en-US" sz="1400" dirty="0" err="1" smtClean="0">
                <a:latin typeface="Courier"/>
                <a:cs typeface="Courier"/>
              </a:rPr>
              <a:t>gds</a:t>
            </a:r>
            <a:r>
              <a:rPr lang="en-US" sz="1400" dirty="0" smtClean="0">
                <a:latin typeface="Courier"/>
                <a:cs typeface="Courier"/>
              </a:rPr>
              <a:t>, </a:t>
            </a:r>
          </a:p>
          <a:p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smtClean="0">
                <a:latin typeface="Courier"/>
                <a:cs typeface="Courier"/>
              </a:rPr>
              <a:t>    </a:t>
            </a:r>
            <a:r>
              <a:rPr lang="en-US" sz="1400" dirty="0" err="1" smtClean="0">
                <a:latin typeface="Courier"/>
                <a:cs typeface="Courier"/>
              </a:rPr>
              <a:t>e_desc</a:t>
            </a:r>
            <a:r>
              <a:rPr lang="en-US" sz="1400" dirty="0" smtClean="0">
                <a:latin typeface="Courier"/>
                <a:cs typeface="Courier"/>
              </a:rPr>
              <a:t>)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71800" y="2286000"/>
            <a:ext cx="13716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Dispatch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495800" y="2819400"/>
            <a:ext cx="914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419600" y="2705100"/>
            <a:ext cx="1066800" cy="266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419600" y="2552700"/>
            <a:ext cx="990600" cy="38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419600" y="2209800"/>
            <a:ext cx="1066800" cy="190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419600" y="1828800"/>
            <a:ext cx="9906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5562600" y="1600200"/>
            <a:ext cx="1066800" cy="304800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Correct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562600" y="2057400"/>
            <a:ext cx="1066800" cy="304800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Recompute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562600" y="2514600"/>
            <a:ext cx="1066800" cy="304800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Reload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562600" y="2971800"/>
            <a:ext cx="1066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Rollback</a:t>
            </a:r>
            <a:endParaRPr lang="en-US" sz="1200" dirty="0"/>
          </a:p>
        </p:txBody>
      </p:sp>
      <p:sp>
        <p:nvSpPr>
          <p:cNvPr id="57" name="Rectangle 56"/>
          <p:cNvSpPr/>
          <p:nvPr/>
        </p:nvSpPr>
        <p:spPr>
          <a:xfrm>
            <a:off x="5562600" y="3429000"/>
            <a:ext cx="1066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Approximate</a:t>
            </a:r>
            <a:endParaRPr lang="en-US" sz="1100" dirty="0"/>
          </a:p>
        </p:txBody>
      </p:sp>
      <p:sp>
        <p:nvSpPr>
          <p:cNvPr id="58" name="Rectangle 57"/>
          <p:cNvSpPr/>
          <p:nvPr/>
        </p:nvSpPr>
        <p:spPr>
          <a:xfrm>
            <a:off x="5562600" y="3886200"/>
            <a:ext cx="1066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Restart</a:t>
            </a:r>
            <a:endParaRPr lang="en-US" sz="1200" dirty="0"/>
          </a:p>
        </p:txBody>
      </p:sp>
      <p:sp>
        <p:nvSpPr>
          <p:cNvPr id="59" name="Rectangle 58"/>
          <p:cNvSpPr/>
          <p:nvPr/>
        </p:nvSpPr>
        <p:spPr>
          <a:xfrm>
            <a:off x="5562600" y="4343400"/>
            <a:ext cx="1066800" cy="3048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Fail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4419600" y="2895600"/>
            <a:ext cx="1066800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4343400" y="2971800"/>
            <a:ext cx="1143000" cy="1524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rot="10800000" flipH="1">
            <a:off x="6781800" y="2743200"/>
            <a:ext cx="914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10800000" flipH="1">
            <a:off x="6705600" y="2628900"/>
            <a:ext cx="1066800" cy="266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rot="10800000" flipH="1">
            <a:off x="6705600" y="2476500"/>
            <a:ext cx="990600" cy="38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rot="10800000" flipH="1" flipV="1">
            <a:off x="6705600" y="2133600"/>
            <a:ext cx="1066800" cy="190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0800000" flipH="1" flipV="1">
            <a:off x="6705600" y="1752600"/>
            <a:ext cx="9906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rot="10800000" flipH="1">
            <a:off x="6705600" y="2819400"/>
            <a:ext cx="1066800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772400" y="2362200"/>
            <a:ext cx="13697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"/>
                <a:cs typeface="Courier"/>
              </a:rPr>
              <a:t>resume(</a:t>
            </a:r>
            <a:r>
              <a:rPr lang="en-US" sz="1400" dirty="0" err="1" smtClean="0">
                <a:latin typeface="Courier"/>
                <a:cs typeface="Courier"/>
              </a:rPr>
              <a:t>gds</a:t>
            </a:r>
            <a:r>
              <a:rPr lang="en-US" sz="1400" dirty="0" smtClean="0">
                <a:latin typeface="Courier"/>
                <a:cs typeface="Courier"/>
              </a:rPr>
              <a:t>)</a:t>
            </a:r>
            <a:endParaRPr lang="en-US" sz="1400" dirty="0">
              <a:latin typeface="Courier"/>
              <a:cs typeface="Courier"/>
            </a:endParaRPr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6781800" y="44958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134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152397"/>
            <a:ext cx="8229600" cy="1600200"/>
          </a:xfrm>
        </p:spPr>
        <p:txBody>
          <a:bodyPr/>
          <a:lstStyle/>
          <a:p>
            <a:r>
              <a:rPr kumimoji="1" lang="en-US" altLang="ja-JP" dirty="0" smtClean="0"/>
              <a:t>GVR System Architecture</a:t>
            </a:r>
            <a:endParaRPr kumimoji="1" lang="ja-JP" altLang="en-US" dirty="0"/>
          </a:p>
        </p:txBody>
      </p:sp>
      <p:sp>
        <p:nvSpPr>
          <p:cNvPr id="50" name="日付プレースホルダー 4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March 20-22, 2013</a:t>
            </a:r>
            <a:endParaRPr kumimoji="1" lang="ja-JP" altLang="en-US"/>
          </a:p>
        </p:txBody>
      </p:sp>
      <p:sp>
        <p:nvSpPr>
          <p:cNvPr id="51" name="フッター プレースホルダー 5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GVR X-stack PI (Chien)</a:t>
            </a:r>
            <a:endParaRPr kumimoji="1" lang="ja-JP" altLang="en-US" dirty="0"/>
          </a:p>
        </p:txBody>
      </p:sp>
      <p:pic>
        <p:nvPicPr>
          <p:cNvPr id="53" name="Picture 3" descr="C:\Users\hfujita\AppData\Local\Microsoft\Windows\Temporary Internet Files\Content.IE5\3FDGWGLI\MCj0434845000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529" y="2250058"/>
            <a:ext cx="1140844" cy="1140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3" descr="C:\Users\hfujita\AppData\Local\Microsoft\Windows\Temporary Internet Files\Content.IE5\3FDGWGLI\MCj0434845000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7929" y="3524073"/>
            <a:ext cx="1090043" cy="1090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5" name="グループ化 54"/>
          <p:cNvGrpSpPr/>
          <p:nvPr/>
        </p:nvGrpSpPr>
        <p:grpSpPr>
          <a:xfrm>
            <a:off x="3154007" y="1718860"/>
            <a:ext cx="622314" cy="518498"/>
            <a:chOff x="467383" y="4077072"/>
            <a:chExt cx="720241" cy="584473"/>
          </a:xfrm>
          <a:scene3d>
            <a:camera prst="perspectiveHeroicExtremeLeftFacing"/>
            <a:lightRig rig="threePt" dir="t"/>
          </a:scene3d>
        </p:grpSpPr>
        <p:sp>
          <p:nvSpPr>
            <p:cNvPr id="70" name="正方形/長方形 69"/>
            <p:cNvSpPr/>
            <p:nvPr/>
          </p:nvSpPr>
          <p:spPr>
            <a:xfrm>
              <a:off x="467544" y="4077072"/>
              <a:ext cx="720080" cy="584473"/>
            </a:xfrm>
            <a:prstGeom prst="rect">
              <a:avLst/>
            </a:prstGeom>
            <a:solidFill>
              <a:srgbClr val="3E6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552078" y="4615826"/>
              <a:ext cx="419522" cy="45719"/>
            </a:xfrm>
            <a:prstGeom prst="rect">
              <a:avLst/>
            </a:prstGeom>
            <a:solidFill>
              <a:srgbClr val="D6D1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539552" y="4149081"/>
              <a:ext cx="576064" cy="43999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dirty="0"/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611560" y="4190889"/>
              <a:ext cx="432047" cy="35967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dirty="0"/>
            </a:p>
          </p:txBody>
        </p:sp>
        <p:sp>
          <p:nvSpPr>
            <p:cNvPr id="74" name="正方形/長方形 73"/>
            <p:cNvSpPr/>
            <p:nvPr/>
          </p:nvSpPr>
          <p:spPr>
            <a:xfrm rot="16200000">
              <a:off x="280482" y="4335982"/>
              <a:ext cx="419522" cy="45719"/>
            </a:xfrm>
            <a:prstGeom prst="rect">
              <a:avLst/>
            </a:prstGeom>
            <a:solidFill>
              <a:srgbClr val="D6D1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531168" y="4294527"/>
              <a:ext cx="45719" cy="152400"/>
            </a:xfrm>
            <a:prstGeom prst="rect">
              <a:avLst/>
            </a:prstGeom>
            <a:solidFill>
              <a:srgbClr val="3E6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</p:grpSp>
      <p:grpSp>
        <p:nvGrpSpPr>
          <p:cNvPr id="56" name="グループ化 55"/>
          <p:cNvGrpSpPr/>
          <p:nvPr/>
        </p:nvGrpSpPr>
        <p:grpSpPr>
          <a:xfrm>
            <a:off x="1708089" y="5292917"/>
            <a:ext cx="1597291" cy="346822"/>
            <a:chOff x="1689423" y="5085184"/>
            <a:chExt cx="2162497" cy="469546"/>
          </a:xfrm>
          <a:scene3d>
            <a:camera prst="isometricOffAxis1Right"/>
            <a:lightRig rig="threePt" dir="t"/>
          </a:scene3d>
        </p:grpSpPr>
        <p:sp>
          <p:nvSpPr>
            <p:cNvPr id="57" name="正方形/長方形 56"/>
            <p:cNvSpPr/>
            <p:nvPr/>
          </p:nvSpPr>
          <p:spPr>
            <a:xfrm>
              <a:off x="1689423" y="5085184"/>
              <a:ext cx="2162497" cy="468052"/>
            </a:xfrm>
            <a:prstGeom prst="rect">
              <a:avLst/>
            </a:prstGeom>
            <a:solidFill>
              <a:srgbClr val="3E6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1763688" y="5507517"/>
              <a:ext cx="737778" cy="45719"/>
            </a:xfrm>
            <a:prstGeom prst="rect">
              <a:avLst/>
            </a:prstGeom>
            <a:solidFill>
              <a:srgbClr val="D6D1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grpSp>
          <p:nvGrpSpPr>
            <p:cNvPr id="59" name="グループ化 58"/>
            <p:cNvGrpSpPr/>
            <p:nvPr/>
          </p:nvGrpSpPr>
          <p:grpSpPr>
            <a:xfrm>
              <a:off x="1763688" y="5157192"/>
              <a:ext cx="1979612" cy="288033"/>
              <a:chOff x="1763688" y="5220419"/>
              <a:chExt cx="1979612" cy="224805"/>
            </a:xfrm>
          </p:grpSpPr>
          <p:sp>
            <p:nvSpPr>
              <p:cNvPr id="61" name="正方形/長方形 60"/>
              <p:cNvSpPr/>
              <p:nvPr/>
            </p:nvSpPr>
            <p:spPr>
              <a:xfrm>
                <a:off x="1763688" y="5220419"/>
                <a:ext cx="179412" cy="224805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/>
              </a:p>
            </p:txBody>
          </p:sp>
          <p:sp>
            <p:nvSpPr>
              <p:cNvPr id="62" name="正方形/長方形 61"/>
              <p:cNvSpPr/>
              <p:nvPr/>
            </p:nvSpPr>
            <p:spPr>
              <a:xfrm>
                <a:off x="1988713" y="5220419"/>
                <a:ext cx="179412" cy="224805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/>
              </a:p>
            </p:txBody>
          </p:sp>
          <p:sp>
            <p:nvSpPr>
              <p:cNvPr id="63" name="正方形/長方形 62"/>
              <p:cNvSpPr/>
              <p:nvPr/>
            </p:nvSpPr>
            <p:spPr>
              <a:xfrm>
                <a:off x="2213738" y="5220419"/>
                <a:ext cx="179412" cy="224805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/>
              </a:p>
            </p:txBody>
          </p:sp>
          <p:sp>
            <p:nvSpPr>
              <p:cNvPr id="64" name="正方形/長方形 63"/>
              <p:cNvSpPr/>
              <p:nvPr/>
            </p:nvSpPr>
            <p:spPr>
              <a:xfrm>
                <a:off x="2438763" y="5220419"/>
                <a:ext cx="179412" cy="224805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/>
              </a:p>
            </p:txBody>
          </p:sp>
          <p:sp>
            <p:nvSpPr>
              <p:cNvPr id="65" name="正方形/長方形 64"/>
              <p:cNvSpPr/>
              <p:nvPr/>
            </p:nvSpPr>
            <p:spPr>
              <a:xfrm>
                <a:off x="2663788" y="5220419"/>
                <a:ext cx="179412" cy="224805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/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>
                <a:off x="2888813" y="5220419"/>
                <a:ext cx="179412" cy="224805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/>
              </a:p>
            </p:txBody>
          </p:sp>
          <p:sp>
            <p:nvSpPr>
              <p:cNvPr id="67" name="正方形/長方形 66"/>
              <p:cNvSpPr/>
              <p:nvPr/>
            </p:nvSpPr>
            <p:spPr>
              <a:xfrm>
                <a:off x="3113838" y="5220419"/>
                <a:ext cx="179412" cy="224805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/>
              </a:p>
            </p:txBody>
          </p:sp>
          <p:sp>
            <p:nvSpPr>
              <p:cNvPr id="68" name="正方形/長方形 67"/>
              <p:cNvSpPr/>
              <p:nvPr/>
            </p:nvSpPr>
            <p:spPr>
              <a:xfrm>
                <a:off x="3338863" y="5220419"/>
                <a:ext cx="179412" cy="224805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/>
              </a:p>
            </p:txBody>
          </p:sp>
          <p:sp>
            <p:nvSpPr>
              <p:cNvPr id="69" name="正方形/長方形 68"/>
              <p:cNvSpPr/>
              <p:nvPr/>
            </p:nvSpPr>
            <p:spPr>
              <a:xfrm>
                <a:off x="3563888" y="5220419"/>
                <a:ext cx="179412" cy="224805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/>
              </a:p>
            </p:txBody>
          </p:sp>
        </p:grpSp>
        <p:sp>
          <p:nvSpPr>
            <p:cNvPr id="60" name="正方形/長方形 59"/>
            <p:cNvSpPr/>
            <p:nvPr/>
          </p:nvSpPr>
          <p:spPr>
            <a:xfrm>
              <a:off x="2550290" y="5507518"/>
              <a:ext cx="1229621" cy="47212"/>
            </a:xfrm>
            <a:prstGeom prst="rect">
              <a:avLst/>
            </a:prstGeom>
            <a:solidFill>
              <a:srgbClr val="D6D1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3018729" y="2421216"/>
            <a:ext cx="892871" cy="141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332730" y="5128150"/>
            <a:ext cx="812800" cy="5334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3018729" y="4295368"/>
            <a:ext cx="892871" cy="141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4362450" y="1731560"/>
            <a:ext cx="4527550" cy="552727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Global View Service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Provides API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9" name="直線コネクタ 8"/>
          <p:cNvCxnSpPr>
            <a:stCxn id="3" idx="3"/>
            <a:endCxn id="7" idx="1"/>
          </p:cNvCxnSpPr>
          <p:nvPr/>
        </p:nvCxnSpPr>
        <p:spPr>
          <a:xfrm flipV="1">
            <a:off x="3911600" y="2007924"/>
            <a:ext cx="450850" cy="484263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1895464" y="5811156"/>
            <a:ext cx="1329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DRAM</a:t>
            </a:r>
            <a:endParaRPr kumimoji="1" lang="ja-JP" altLang="en-US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074287" y="5811156"/>
            <a:ext cx="1329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Flash</a:t>
            </a:r>
            <a:endParaRPr kumimoji="1" lang="ja-JP" altLang="en-US" dirty="0"/>
          </a:p>
        </p:txBody>
      </p:sp>
      <p:sp>
        <p:nvSpPr>
          <p:cNvPr id="46" name="正方形/長方形 45"/>
          <p:cNvSpPr/>
          <p:nvPr/>
        </p:nvSpPr>
        <p:spPr>
          <a:xfrm>
            <a:off x="4368800" y="2398059"/>
            <a:ext cx="4521200" cy="865841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Distributed Metadata Service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Provides global-view, distributed metadata, versions, and consistency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7" name="直線コネクタ 46"/>
          <p:cNvCxnSpPr>
            <a:stCxn id="35" idx="3"/>
            <a:endCxn id="46" idx="1"/>
          </p:cNvCxnSpPr>
          <p:nvPr/>
        </p:nvCxnSpPr>
        <p:spPr>
          <a:xfrm flipV="1">
            <a:off x="3911600" y="2830980"/>
            <a:ext cx="457200" cy="283507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正方形/長方形 79"/>
          <p:cNvSpPr/>
          <p:nvPr/>
        </p:nvSpPr>
        <p:spPr>
          <a:xfrm>
            <a:off x="4368800" y="3426759"/>
            <a:ext cx="4521200" cy="564879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Distributed Storage Service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Manages the latest array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81" name="直線コネクタ 80"/>
          <p:cNvCxnSpPr>
            <a:stCxn id="36" idx="3"/>
            <a:endCxn id="80" idx="1"/>
          </p:cNvCxnSpPr>
          <p:nvPr/>
        </p:nvCxnSpPr>
        <p:spPr>
          <a:xfrm flipV="1">
            <a:off x="3911600" y="3709199"/>
            <a:ext cx="457200" cy="944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正方形/長方形 82"/>
          <p:cNvSpPr/>
          <p:nvPr/>
        </p:nvSpPr>
        <p:spPr>
          <a:xfrm>
            <a:off x="4362450" y="4137959"/>
            <a:ext cx="4527550" cy="802341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spc="-100" dirty="0" smtClean="0">
                <a:solidFill>
                  <a:schemeClr val="tx1"/>
                </a:solidFill>
              </a:rPr>
              <a:t>Distributed Recovery Management Service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Manages old versions, resilience, data transformations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84" name="直線コネクタ 83"/>
          <p:cNvCxnSpPr>
            <a:stCxn id="37" idx="3"/>
            <a:endCxn id="83" idx="1"/>
          </p:cNvCxnSpPr>
          <p:nvPr/>
        </p:nvCxnSpPr>
        <p:spPr>
          <a:xfrm>
            <a:off x="3911600" y="4036223"/>
            <a:ext cx="450850" cy="502907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正方形/長方形 84"/>
          <p:cNvSpPr/>
          <p:nvPr/>
        </p:nvSpPr>
        <p:spPr>
          <a:xfrm>
            <a:off x="4362450" y="5070095"/>
            <a:ext cx="4527550" cy="741061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Local Resilient Data Store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L</a:t>
            </a:r>
            <a:r>
              <a:rPr kumimoji="1" lang="en-US" altLang="ja-JP" dirty="0" smtClean="0">
                <a:solidFill>
                  <a:schemeClr val="tx1"/>
                </a:solidFill>
              </a:rPr>
              <a:t>ocal data store, data transformation</a:t>
            </a:r>
          </a:p>
        </p:txBody>
      </p:sp>
      <p:cxnSp>
        <p:nvCxnSpPr>
          <p:cNvPr id="86" name="直線コネクタ 85"/>
          <p:cNvCxnSpPr>
            <a:stCxn id="38" idx="3"/>
            <a:endCxn id="85" idx="1"/>
          </p:cNvCxnSpPr>
          <p:nvPr/>
        </p:nvCxnSpPr>
        <p:spPr>
          <a:xfrm>
            <a:off x="3911600" y="4366339"/>
            <a:ext cx="450850" cy="1074287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7" name="Picture 3" descr="C:\Users\hfujita\AppData\Local\Microsoft\Windows\Temporary Internet Files\Content.IE5\3FDGWGLI\MCj0434845000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64" y="2122386"/>
            <a:ext cx="866646" cy="866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" name="Picture 3" descr="C:\Users\hfujita\AppData\Local\Microsoft\Windows\Temporary Internet Files\Content.IE5\3FDGWGLI\MCj0434845000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59" y="3551101"/>
            <a:ext cx="828055" cy="828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9" name="グループ化 88"/>
          <p:cNvGrpSpPr/>
          <p:nvPr/>
        </p:nvGrpSpPr>
        <p:grpSpPr>
          <a:xfrm>
            <a:off x="799014" y="1718860"/>
            <a:ext cx="472743" cy="393879"/>
            <a:chOff x="467383" y="4077072"/>
            <a:chExt cx="720241" cy="584473"/>
          </a:xfrm>
          <a:scene3d>
            <a:camera prst="perspectiveHeroicExtremeLeftFacing"/>
            <a:lightRig rig="threePt" dir="t"/>
          </a:scene3d>
        </p:grpSpPr>
        <p:sp>
          <p:nvSpPr>
            <p:cNvPr id="90" name="正方形/長方形 89"/>
            <p:cNvSpPr/>
            <p:nvPr/>
          </p:nvSpPr>
          <p:spPr>
            <a:xfrm>
              <a:off x="467544" y="4077072"/>
              <a:ext cx="720080" cy="584473"/>
            </a:xfrm>
            <a:prstGeom prst="rect">
              <a:avLst/>
            </a:prstGeom>
            <a:solidFill>
              <a:srgbClr val="3E6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552078" y="4615826"/>
              <a:ext cx="419522" cy="45719"/>
            </a:xfrm>
            <a:prstGeom prst="rect">
              <a:avLst/>
            </a:prstGeom>
            <a:solidFill>
              <a:srgbClr val="D6D1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92" name="正方形/長方形 91"/>
            <p:cNvSpPr/>
            <p:nvPr/>
          </p:nvSpPr>
          <p:spPr>
            <a:xfrm>
              <a:off x="539552" y="4149081"/>
              <a:ext cx="576064" cy="43999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dirty="0"/>
            </a:p>
          </p:txBody>
        </p:sp>
        <p:sp>
          <p:nvSpPr>
            <p:cNvPr id="93" name="正方形/長方形 92"/>
            <p:cNvSpPr/>
            <p:nvPr/>
          </p:nvSpPr>
          <p:spPr>
            <a:xfrm>
              <a:off x="611560" y="4190889"/>
              <a:ext cx="432047" cy="35967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dirty="0"/>
            </a:p>
          </p:txBody>
        </p:sp>
        <p:sp>
          <p:nvSpPr>
            <p:cNvPr id="94" name="正方形/長方形 93"/>
            <p:cNvSpPr/>
            <p:nvPr/>
          </p:nvSpPr>
          <p:spPr>
            <a:xfrm rot="16200000">
              <a:off x="280482" y="4335982"/>
              <a:ext cx="419522" cy="45719"/>
            </a:xfrm>
            <a:prstGeom prst="rect">
              <a:avLst/>
            </a:prstGeom>
            <a:solidFill>
              <a:srgbClr val="D6D1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95" name="正方形/長方形 94"/>
            <p:cNvSpPr/>
            <p:nvPr/>
          </p:nvSpPr>
          <p:spPr>
            <a:xfrm>
              <a:off x="531168" y="4294527"/>
              <a:ext cx="45719" cy="152400"/>
            </a:xfrm>
            <a:prstGeom prst="rect">
              <a:avLst/>
            </a:prstGeom>
            <a:solidFill>
              <a:srgbClr val="3E6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</p:grpSp>
      <p:sp>
        <p:nvSpPr>
          <p:cNvPr id="96" name="正方形/長方形 95"/>
          <p:cNvSpPr/>
          <p:nvPr/>
        </p:nvSpPr>
        <p:spPr>
          <a:xfrm>
            <a:off x="696250" y="2252407"/>
            <a:ext cx="678272" cy="1078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正方形/長方形 96"/>
          <p:cNvSpPr/>
          <p:nvPr/>
        </p:nvSpPr>
        <p:spPr>
          <a:xfrm>
            <a:off x="696250" y="2725139"/>
            <a:ext cx="678272" cy="10782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正方形/長方形 97"/>
          <p:cNvSpPr/>
          <p:nvPr/>
        </p:nvSpPr>
        <p:spPr>
          <a:xfrm>
            <a:off x="696250" y="3644990"/>
            <a:ext cx="678272" cy="10782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正方形/長方形 98"/>
          <p:cNvSpPr/>
          <p:nvPr/>
        </p:nvSpPr>
        <p:spPr>
          <a:xfrm>
            <a:off x="696250" y="3857301"/>
            <a:ext cx="678272" cy="10782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正方形/長方形 99"/>
          <p:cNvSpPr/>
          <p:nvPr/>
        </p:nvSpPr>
        <p:spPr>
          <a:xfrm>
            <a:off x="696250" y="4137018"/>
            <a:ext cx="678272" cy="1078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6" name="Picture 3" descr="C:\Users\hfujita\AppData\Local\Microsoft\Windows\Temporary Internet Files\Content.IE5\3FDGWGLI\MCj0434845000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503" y="2135086"/>
            <a:ext cx="866646" cy="866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7" name="Picture 3" descr="C:\Users\hfujita\AppData\Local\Microsoft\Windows\Temporary Internet Files\Content.IE5\3FDGWGLI\MCj0434845000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798" y="3563801"/>
            <a:ext cx="828055" cy="828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8" name="グループ化 117"/>
          <p:cNvGrpSpPr/>
          <p:nvPr/>
        </p:nvGrpSpPr>
        <p:grpSpPr>
          <a:xfrm>
            <a:off x="1842153" y="1731560"/>
            <a:ext cx="472743" cy="393879"/>
            <a:chOff x="467383" y="4077072"/>
            <a:chExt cx="720241" cy="584473"/>
          </a:xfrm>
          <a:scene3d>
            <a:camera prst="perspectiveHeroicExtremeLeftFacing"/>
            <a:lightRig rig="threePt" dir="t"/>
          </a:scene3d>
        </p:grpSpPr>
        <p:sp>
          <p:nvSpPr>
            <p:cNvPr id="124" name="正方形/長方形 123"/>
            <p:cNvSpPr/>
            <p:nvPr/>
          </p:nvSpPr>
          <p:spPr>
            <a:xfrm>
              <a:off x="467544" y="4077072"/>
              <a:ext cx="720080" cy="584473"/>
            </a:xfrm>
            <a:prstGeom prst="rect">
              <a:avLst/>
            </a:prstGeom>
            <a:solidFill>
              <a:srgbClr val="3E6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552078" y="4615826"/>
              <a:ext cx="419522" cy="45719"/>
            </a:xfrm>
            <a:prstGeom prst="rect">
              <a:avLst/>
            </a:prstGeom>
            <a:solidFill>
              <a:srgbClr val="D6D1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126" name="正方形/長方形 125"/>
            <p:cNvSpPr/>
            <p:nvPr/>
          </p:nvSpPr>
          <p:spPr>
            <a:xfrm>
              <a:off x="539552" y="4149081"/>
              <a:ext cx="576064" cy="43999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dirty="0"/>
            </a:p>
          </p:txBody>
        </p:sp>
        <p:sp>
          <p:nvSpPr>
            <p:cNvPr id="127" name="正方形/長方形 126"/>
            <p:cNvSpPr/>
            <p:nvPr/>
          </p:nvSpPr>
          <p:spPr>
            <a:xfrm>
              <a:off x="611560" y="4190889"/>
              <a:ext cx="432047" cy="35967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dirty="0"/>
            </a:p>
          </p:txBody>
        </p:sp>
        <p:sp>
          <p:nvSpPr>
            <p:cNvPr id="128" name="正方形/長方形 127"/>
            <p:cNvSpPr/>
            <p:nvPr/>
          </p:nvSpPr>
          <p:spPr>
            <a:xfrm rot="16200000">
              <a:off x="280482" y="4335982"/>
              <a:ext cx="419522" cy="45719"/>
            </a:xfrm>
            <a:prstGeom prst="rect">
              <a:avLst/>
            </a:prstGeom>
            <a:solidFill>
              <a:srgbClr val="D6D1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129" name="正方形/長方形 128"/>
            <p:cNvSpPr/>
            <p:nvPr/>
          </p:nvSpPr>
          <p:spPr>
            <a:xfrm>
              <a:off x="531168" y="4294527"/>
              <a:ext cx="45719" cy="152400"/>
            </a:xfrm>
            <a:prstGeom prst="rect">
              <a:avLst/>
            </a:prstGeom>
            <a:solidFill>
              <a:srgbClr val="3E6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</p:grpSp>
      <p:sp>
        <p:nvSpPr>
          <p:cNvPr id="119" name="正方形/長方形 118"/>
          <p:cNvSpPr/>
          <p:nvPr/>
        </p:nvSpPr>
        <p:spPr>
          <a:xfrm>
            <a:off x="1739389" y="2265107"/>
            <a:ext cx="678272" cy="1078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正方形/長方形 119"/>
          <p:cNvSpPr/>
          <p:nvPr/>
        </p:nvSpPr>
        <p:spPr>
          <a:xfrm>
            <a:off x="1739389" y="2737839"/>
            <a:ext cx="678272" cy="10782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正方形/長方形 120"/>
          <p:cNvSpPr/>
          <p:nvPr/>
        </p:nvSpPr>
        <p:spPr>
          <a:xfrm>
            <a:off x="1739389" y="3657690"/>
            <a:ext cx="678272" cy="10782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正方形/長方形 121"/>
          <p:cNvSpPr/>
          <p:nvPr/>
        </p:nvSpPr>
        <p:spPr>
          <a:xfrm>
            <a:off x="1739389" y="3870001"/>
            <a:ext cx="678272" cy="10782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正方形/長方形 122"/>
          <p:cNvSpPr/>
          <p:nvPr/>
        </p:nvSpPr>
        <p:spPr>
          <a:xfrm>
            <a:off x="1739389" y="4149718"/>
            <a:ext cx="678272" cy="1078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5" name="直線矢印コネクタ 134"/>
          <p:cNvCxnSpPr>
            <a:stCxn id="3" idx="2"/>
            <a:endCxn id="170" idx="1"/>
          </p:cNvCxnSpPr>
          <p:nvPr/>
        </p:nvCxnSpPr>
        <p:spPr>
          <a:xfrm flipH="1">
            <a:off x="1106212" y="2563158"/>
            <a:ext cx="2358953" cy="1079842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正方形/長方形 34"/>
          <p:cNvSpPr/>
          <p:nvPr/>
        </p:nvSpPr>
        <p:spPr>
          <a:xfrm>
            <a:off x="3018729" y="3043516"/>
            <a:ext cx="892871" cy="1419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3018729" y="3647668"/>
            <a:ext cx="892871" cy="1419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2" name="直線矢印コネクタ 191"/>
          <p:cNvCxnSpPr>
            <a:stCxn id="36" idx="2"/>
            <a:endCxn id="38" idx="0"/>
          </p:cNvCxnSpPr>
          <p:nvPr/>
        </p:nvCxnSpPr>
        <p:spPr>
          <a:xfrm>
            <a:off x="3465165" y="3789610"/>
            <a:ext cx="0" cy="505758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3018729" y="3965252"/>
            <a:ext cx="892871" cy="1419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452653" y="2428687"/>
            <a:ext cx="540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2422445" y="3971918"/>
            <a:ext cx="540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49" name="円/楕円 48"/>
          <p:cNvSpPr/>
          <p:nvPr/>
        </p:nvSpPr>
        <p:spPr>
          <a:xfrm>
            <a:off x="638364" y="1795060"/>
            <a:ext cx="3449100" cy="289064"/>
          </a:xfrm>
          <a:prstGeom prst="ellipse">
            <a:avLst/>
          </a:prstGeom>
          <a:solidFill>
            <a:schemeClr val="bg1">
              <a:alpha val="53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Applications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1" name="円/楕円 160"/>
          <p:cNvSpPr/>
          <p:nvPr/>
        </p:nvSpPr>
        <p:spPr>
          <a:xfrm>
            <a:off x="604777" y="4983184"/>
            <a:ext cx="2247295" cy="294762"/>
          </a:xfrm>
          <a:prstGeom prst="ellipse">
            <a:avLst/>
          </a:prstGeom>
          <a:solidFill>
            <a:schemeClr val="bg1">
              <a:alpha val="53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Block Storage</a:t>
            </a:r>
          </a:p>
        </p:txBody>
      </p:sp>
      <p:sp>
        <p:nvSpPr>
          <p:cNvPr id="162" name="円/楕円 161"/>
          <p:cNvSpPr/>
          <p:nvPr/>
        </p:nvSpPr>
        <p:spPr>
          <a:xfrm rot="286534">
            <a:off x="607409" y="2846413"/>
            <a:ext cx="3310232" cy="201228"/>
          </a:xfrm>
          <a:prstGeom prst="ellipse">
            <a:avLst/>
          </a:prstGeom>
          <a:solidFill>
            <a:schemeClr val="accent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1557998" y="2925275"/>
            <a:ext cx="1263426" cy="63756"/>
          </a:xfrm>
          <a:prstGeom prst="straightConnector1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円/楕円 169"/>
          <p:cNvSpPr/>
          <p:nvPr/>
        </p:nvSpPr>
        <p:spPr>
          <a:xfrm>
            <a:off x="621440" y="3617783"/>
            <a:ext cx="3310232" cy="172194"/>
          </a:xfrm>
          <a:prstGeom prst="ellipse">
            <a:avLst/>
          </a:prstGeom>
          <a:solidFill>
            <a:schemeClr val="accent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2" name="円/楕円 171"/>
          <p:cNvSpPr/>
          <p:nvPr/>
        </p:nvSpPr>
        <p:spPr>
          <a:xfrm rot="218494">
            <a:off x="659780" y="3896900"/>
            <a:ext cx="3310232" cy="172194"/>
          </a:xfrm>
          <a:prstGeom prst="ellipse">
            <a:avLst/>
          </a:prstGeom>
          <a:solidFill>
            <a:schemeClr val="accent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3" name="直線矢印コネクタ 172"/>
          <p:cNvCxnSpPr/>
          <p:nvPr/>
        </p:nvCxnSpPr>
        <p:spPr>
          <a:xfrm>
            <a:off x="1557998" y="3638232"/>
            <a:ext cx="1275323" cy="34603"/>
          </a:xfrm>
          <a:prstGeom prst="straightConnector1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矢印コネクタ 174"/>
          <p:cNvCxnSpPr/>
          <p:nvPr/>
        </p:nvCxnSpPr>
        <p:spPr>
          <a:xfrm>
            <a:off x="1524346" y="3897555"/>
            <a:ext cx="1297078" cy="90998"/>
          </a:xfrm>
          <a:prstGeom prst="straightConnector1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線矢印コネクタ 183"/>
          <p:cNvCxnSpPr>
            <a:stCxn id="3" idx="2"/>
            <a:endCxn id="170" idx="0"/>
          </p:cNvCxnSpPr>
          <p:nvPr/>
        </p:nvCxnSpPr>
        <p:spPr>
          <a:xfrm flipH="1">
            <a:off x="2276556" y="2563158"/>
            <a:ext cx="1188609" cy="1054625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直線矢印コネクタ 188"/>
          <p:cNvCxnSpPr>
            <a:stCxn id="3" idx="2"/>
            <a:endCxn id="170" idx="7"/>
          </p:cNvCxnSpPr>
          <p:nvPr/>
        </p:nvCxnSpPr>
        <p:spPr>
          <a:xfrm flipH="1">
            <a:off x="3446900" y="2563158"/>
            <a:ext cx="18265" cy="1079842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矢印コネクタ 194"/>
          <p:cNvCxnSpPr>
            <a:stCxn id="38" idx="2"/>
            <a:endCxn id="57" idx="0"/>
          </p:cNvCxnSpPr>
          <p:nvPr/>
        </p:nvCxnSpPr>
        <p:spPr>
          <a:xfrm flipH="1">
            <a:off x="2506735" y="4437310"/>
            <a:ext cx="958430" cy="855607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線矢印コネクタ 197"/>
          <p:cNvCxnSpPr>
            <a:stCxn id="38" idx="2"/>
            <a:endCxn id="5" idx="0"/>
          </p:cNvCxnSpPr>
          <p:nvPr/>
        </p:nvCxnSpPr>
        <p:spPr>
          <a:xfrm>
            <a:off x="3465165" y="4437310"/>
            <a:ext cx="273965" cy="69084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直線矢印コネクタ 240"/>
          <p:cNvCxnSpPr/>
          <p:nvPr/>
        </p:nvCxnSpPr>
        <p:spPr>
          <a:xfrm>
            <a:off x="289164" y="5879008"/>
            <a:ext cx="385314" cy="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テキスト ボックス 244"/>
          <p:cNvSpPr txBox="1"/>
          <p:nvPr/>
        </p:nvSpPr>
        <p:spPr>
          <a:xfrm>
            <a:off x="690155" y="5694208"/>
            <a:ext cx="758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Data</a:t>
            </a:r>
            <a:endParaRPr kumimoji="1" lang="ja-JP" altLang="en-US" sz="1400" dirty="0"/>
          </a:p>
        </p:txBody>
      </p:sp>
      <p:sp>
        <p:nvSpPr>
          <p:cNvPr id="247" name="テキスト ボックス 246"/>
          <p:cNvSpPr txBox="1"/>
          <p:nvPr/>
        </p:nvSpPr>
        <p:spPr>
          <a:xfrm>
            <a:off x="457200" y="2962083"/>
            <a:ext cx="1538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Client side</a:t>
            </a:r>
            <a:endParaRPr kumimoji="1" lang="ja-JP" altLang="en-US" dirty="0"/>
          </a:p>
        </p:txBody>
      </p:sp>
      <p:sp>
        <p:nvSpPr>
          <p:cNvPr id="248" name="テキスト ボックス 247"/>
          <p:cNvSpPr txBox="1"/>
          <p:nvPr/>
        </p:nvSpPr>
        <p:spPr>
          <a:xfrm>
            <a:off x="351307" y="4475265"/>
            <a:ext cx="1538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Target side</a:t>
            </a:r>
            <a:endParaRPr kumimoji="1" lang="ja-JP" altLang="en-US" dirty="0"/>
          </a:p>
        </p:txBody>
      </p:sp>
      <p:grpSp>
        <p:nvGrpSpPr>
          <p:cNvPr id="264" name="グループ化 263"/>
          <p:cNvGrpSpPr/>
          <p:nvPr/>
        </p:nvGrpSpPr>
        <p:grpSpPr>
          <a:xfrm>
            <a:off x="1698960" y="4379155"/>
            <a:ext cx="753693" cy="164936"/>
            <a:chOff x="1860489" y="5280550"/>
            <a:chExt cx="2437441" cy="533400"/>
          </a:xfrm>
        </p:grpSpPr>
        <p:grpSp>
          <p:nvGrpSpPr>
            <p:cNvPr id="249" name="グループ化 248"/>
            <p:cNvGrpSpPr/>
            <p:nvPr/>
          </p:nvGrpSpPr>
          <p:grpSpPr>
            <a:xfrm>
              <a:off x="1860489" y="5445317"/>
              <a:ext cx="1597291" cy="346822"/>
              <a:chOff x="1689423" y="5085184"/>
              <a:chExt cx="2162497" cy="469546"/>
            </a:xfrm>
            <a:scene3d>
              <a:camera prst="isometricOffAxis1Right"/>
              <a:lightRig rig="threePt" dir="t"/>
            </a:scene3d>
          </p:grpSpPr>
          <p:sp>
            <p:nvSpPr>
              <p:cNvPr id="250" name="正方形/長方形 249"/>
              <p:cNvSpPr/>
              <p:nvPr/>
            </p:nvSpPr>
            <p:spPr>
              <a:xfrm>
                <a:off x="1689423" y="5085184"/>
                <a:ext cx="2162497" cy="468052"/>
              </a:xfrm>
              <a:prstGeom prst="rect">
                <a:avLst/>
              </a:prstGeom>
              <a:solidFill>
                <a:srgbClr val="3E6E2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/>
              </a:p>
            </p:txBody>
          </p:sp>
          <p:sp>
            <p:nvSpPr>
              <p:cNvPr id="251" name="正方形/長方形 250"/>
              <p:cNvSpPr/>
              <p:nvPr/>
            </p:nvSpPr>
            <p:spPr>
              <a:xfrm>
                <a:off x="1763688" y="5507517"/>
                <a:ext cx="737778" cy="45719"/>
              </a:xfrm>
              <a:prstGeom prst="rect">
                <a:avLst/>
              </a:prstGeom>
              <a:solidFill>
                <a:srgbClr val="D6D11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/>
              </a:p>
            </p:txBody>
          </p:sp>
          <p:grpSp>
            <p:nvGrpSpPr>
              <p:cNvPr id="252" name="グループ化 251"/>
              <p:cNvGrpSpPr/>
              <p:nvPr/>
            </p:nvGrpSpPr>
            <p:grpSpPr>
              <a:xfrm>
                <a:off x="1763688" y="5157192"/>
                <a:ext cx="1979612" cy="288033"/>
                <a:chOff x="1763688" y="5220419"/>
                <a:chExt cx="1979612" cy="224805"/>
              </a:xfrm>
            </p:grpSpPr>
            <p:sp>
              <p:nvSpPr>
                <p:cNvPr id="254" name="正方形/長方形 253"/>
                <p:cNvSpPr/>
                <p:nvPr/>
              </p:nvSpPr>
              <p:spPr>
                <a:xfrm>
                  <a:off x="1763688" y="5220419"/>
                  <a:ext cx="179412" cy="224805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5" name="正方形/長方形 254"/>
                <p:cNvSpPr/>
                <p:nvPr/>
              </p:nvSpPr>
              <p:spPr>
                <a:xfrm>
                  <a:off x="1988713" y="5220419"/>
                  <a:ext cx="179412" cy="224805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6" name="正方形/長方形 255"/>
                <p:cNvSpPr/>
                <p:nvPr/>
              </p:nvSpPr>
              <p:spPr>
                <a:xfrm>
                  <a:off x="2213738" y="5220419"/>
                  <a:ext cx="179412" cy="224805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7" name="正方形/長方形 256"/>
                <p:cNvSpPr/>
                <p:nvPr/>
              </p:nvSpPr>
              <p:spPr>
                <a:xfrm>
                  <a:off x="2438763" y="5220419"/>
                  <a:ext cx="179412" cy="224805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8" name="正方形/長方形 257"/>
                <p:cNvSpPr/>
                <p:nvPr/>
              </p:nvSpPr>
              <p:spPr>
                <a:xfrm>
                  <a:off x="2663788" y="5220419"/>
                  <a:ext cx="179412" cy="224805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9" name="正方形/長方形 258"/>
                <p:cNvSpPr/>
                <p:nvPr/>
              </p:nvSpPr>
              <p:spPr>
                <a:xfrm>
                  <a:off x="2888813" y="5220419"/>
                  <a:ext cx="179412" cy="224805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0" name="正方形/長方形 259"/>
                <p:cNvSpPr/>
                <p:nvPr/>
              </p:nvSpPr>
              <p:spPr>
                <a:xfrm>
                  <a:off x="3113838" y="5220419"/>
                  <a:ext cx="179412" cy="224805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1" name="正方形/長方形 260"/>
                <p:cNvSpPr/>
                <p:nvPr/>
              </p:nvSpPr>
              <p:spPr>
                <a:xfrm>
                  <a:off x="3338863" y="5220419"/>
                  <a:ext cx="179412" cy="224805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2" name="正方形/長方形 261"/>
                <p:cNvSpPr/>
                <p:nvPr/>
              </p:nvSpPr>
              <p:spPr>
                <a:xfrm>
                  <a:off x="3563888" y="5220419"/>
                  <a:ext cx="179412" cy="224805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53" name="正方形/長方形 252"/>
              <p:cNvSpPr/>
              <p:nvPr/>
            </p:nvSpPr>
            <p:spPr>
              <a:xfrm>
                <a:off x="2550290" y="5507518"/>
                <a:ext cx="1229621" cy="47212"/>
              </a:xfrm>
              <a:prstGeom prst="rect">
                <a:avLst/>
              </a:prstGeom>
              <a:solidFill>
                <a:srgbClr val="D6D11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/>
              </a:p>
            </p:txBody>
          </p:sp>
        </p:grpSp>
        <p:sp>
          <p:nvSpPr>
            <p:cNvPr id="263" name="正方形/長方形 262"/>
            <p:cNvSpPr/>
            <p:nvPr/>
          </p:nvSpPr>
          <p:spPr>
            <a:xfrm>
              <a:off x="3485130" y="5280550"/>
              <a:ext cx="812800" cy="5334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  <a:tint val="66000"/>
                    <a:satMod val="160000"/>
                  </a:schemeClr>
                </a:gs>
                <a:gs pos="50000">
                  <a:schemeClr val="bg1">
                    <a:lumMod val="65000"/>
                    <a:tint val="44500"/>
                    <a:satMod val="160000"/>
                  </a:schemeClr>
                </a:gs>
                <a:gs pos="100000">
                  <a:schemeClr val="bg1">
                    <a:lumMod val="65000"/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perspectiveContrastingRightFacing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5" name="グループ化 264"/>
          <p:cNvGrpSpPr/>
          <p:nvPr/>
        </p:nvGrpSpPr>
        <p:grpSpPr>
          <a:xfrm>
            <a:off x="657653" y="4354842"/>
            <a:ext cx="753693" cy="164936"/>
            <a:chOff x="1860489" y="5280550"/>
            <a:chExt cx="2437441" cy="533400"/>
          </a:xfrm>
        </p:grpSpPr>
        <p:grpSp>
          <p:nvGrpSpPr>
            <p:cNvPr id="266" name="グループ化 265"/>
            <p:cNvGrpSpPr/>
            <p:nvPr/>
          </p:nvGrpSpPr>
          <p:grpSpPr>
            <a:xfrm>
              <a:off x="1860489" y="5445317"/>
              <a:ext cx="1597291" cy="346822"/>
              <a:chOff x="1689423" y="5085184"/>
              <a:chExt cx="2162497" cy="469546"/>
            </a:xfrm>
            <a:scene3d>
              <a:camera prst="isometricOffAxis1Right"/>
              <a:lightRig rig="threePt" dir="t"/>
            </a:scene3d>
          </p:grpSpPr>
          <p:sp>
            <p:nvSpPr>
              <p:cNvPr id="268" name="正方形/長方形 267"/>
              <p:cNvSpPr/>
              <p:nvPr/>
            </p:nvSpPr>
            <p:spPr>
              <a:xfrm>
                <a:off x="1689423" y="5085184"/>
                <a:ext cx="2162497" cy="468052"/>
              </a:xfrm>
              <a:prstGeom prst="rect">
                <a:avLst/>
              </a:prstGeom>
              <a:solidFill>
                <a:srgbClr val="3E6E2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/>
              </a:p>
            </p:txBody>
          </p:sp>
          <p:sp>
            <p:nvSpPr>
              <p:cNvPr id="269" name="正方形/長方形 268"/>
              <p:cNvSpPr/>
              <p:nvPr/>
            </p:nvSpPr>
            <p:spPr>
              <a:xfrm>
                <a:off x="1763688" y="5507517"/>
                <a:ext cx="737778" cy="45719"/>
              </a:xfrm>
              <a:prstGeom prst="rect">
                <a:avLst/>
              </a:prstGeom>
              <a:solidFill>
                <a:srgbClr val="D6D11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/>
              </a:p>
            </p:txBody>
          </p:sp>
          <p:grpSp>
            <p:nvGrpSpPr>
              <p:cNvPr id="270" name="グループ化 269"/>
              <p:cNvGrpSpPr/>
              <p:nvPr/>
            </p:nvGrpSpPr>
            <p:grpSpPr>
              <a:xfrm>
                <a:off x="1763688" y="5157192"/>
                <a:ext cx="1979612" cy="288033"/>
                <a:chOff x="1763688" y="5220419"/>
                <a:chExt cx="1979612" cy="224805"/>
              </a:xfrm>
            </p:grpSpPr>
            <p:sp>
              <p:nvSpPr>
                <p:cNvPr id="272" name="正方形/長方形 271"/>
                <p:cNvSpPr/>
                <p:nvPr/>
              </p:nvSpPr>
              <p:spPr>
                <a:xfrm>
                  <a:off x="1763688" y="5220419"/>
                  <a:ext cx="179412" cy="224805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3" name="正方形/長方形 272"/>
                <p:cNvSpPr/>
                <p:nvPr/>
              </p:nvSpPr>
              <p:spPr>
                <a:xfrm>
                  <a:off x="1988713" y="5220419"/>
                  <a:ext cx="179412" cy="224805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4" name="正方形/長方形 273"/>
                <p:cNvSpPr/>
                <p:nvPr/>
              </p:nvSpPr>
              <p:spPr>
                <a:xfrm>
                  <a:off x="2213738" y="5220419"/>
                  <a:ext cx="179412" cy="224805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5" name="正方形/長方形 274"/>
                <p:cNvSpPr/>
                <p:nvPr/>
              </p:nvSpPr>
              <p:spPr>
                <a:xfrm>
                  <a:off x="2438763" y="5220419"/>
                  <a:ext cx="179412" cy="224805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6" name="正方形/長方形 275"/>
                <p:cNvSpPr/>
                <p:nvPr/>
              </p:nvSpPr>
              <p:spPr>
                <a:xfrm>
                  <a:off x="2663788" y="5220419"/>
                  <a:ext cx="179412" cy="224805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7" name="正方形/長方形 276"/>
                <p:cNvSpPr/>
                <p:nvPr/>
              </p:nvSpPr>
              <p:spPr>
                <a:xfrm>
                  <a:off x="2888813" y="5220419"/>
                  <a:ext cx="179412" cy="224805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8" name="正方形/長方形 277"/>
                <p:cNvSpPr/>
                <p:nvPr/>
              </p:nvSpPr>
              <p:spPr>
                <a:xfrm>
                  <a:off x="3113838" y="5220419"/>
                  <a:ext cx="179412" cy="224805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9" name="正方形/長方形 278"/>
                <p:cNvSpPr/>
                <p:nvPr/>
              </p:nvSpPr>
              <p:spPr>
                <a:xfrm>
                  <a:off x="3338863" y="5220419"/>
                  <a:ext cx="179412" cy="224805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0" name="正方形/長方形 279"/>
                <p:cNvSpPr/>
                <p:nvPr/>
              </p:nvSpPr>
              <p:spPr>
                <a:xfrm>
                  <a:off x="3563888" y="5220419"/>
                  <a:ext cx="179412" cy="224805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ja-JP"/>
                  </a:defPPr>
                  <a:lvl1pPr marL="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71" name="正方形/長方形 270"/>
              <p:cNvSpPr/>
              <p:nvPr/>
            </p:nvSpPr>
            <p:spPr>
              <a:xfrm>
                <a:off x="2550290" y="5507518"/>
                <a:ext cx="1229621" cy="47212"/>
              </a:xfrm>
              <a:prstGeom prst="rect">
                <a:avLst/>
              </a:prstGeom>
              <a:solidFill>
                <a:srgbClr val="D6D11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/>
              </a:p>
            </p:txBody>
          </p:sp>
        </p:grpSp>
        <p:sp>
          <p:nvSpPr>
            <p:cNvPr id="267" name="正方形/長方形 266"/>
            <p:cNvSpPr/>
            <p:nvPr/>
          </p:nvSpPr>
          <p:spPr>
            <a:xfrm>
              <a:off x="3485130" y="5280550"/>
              <a:ext cx="812800" cy="5334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  <a:tint val="66000"/>
                    <a:satMod val="160000"/>
                  </a:schemeClr>
                </a:gs>
                <a:gs pos="50000">
                  <a:schemeClr val="bg1">
                    <a:lumMod val="65000"/>
                    <a:tint val="44500"/>
                    <a:satMod val="160000"/>
                  </a:schemeClr>
                </a:gs>
                <a:gs pos="100000">
                  <a:schemeClr val="bg1">
                    <a:lumMod val="65000"/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perspectiveContrastingRightFacing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68844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GVR Prototype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5868"/>
            <a:ext cx="8229600" cy="4060296"/>
          </a:xfrm>
        </p:spPr>
        <p:txBody>
          <a:bodyPr>
            <a:normAutofit/>
          </a:bodyPr>
          <a:lstStyle/>
          <a:p>
            <a:r>
              <a:rPr lang="en-US" dirty="0" smtClean="0"/>
              <a:t>It works!  Basic implementation</a:t>
            </a:r>
          </a:p>
          <a:p>
            <a:endParaRPr lang="en-US" dirty="0" smtClean="0"/>
          </a:p>
          <a:p>
            <a:r>
              <a:rPr lang="en-US" dirty="0" smtClean="0"/>
              <a:t>But...</a:t>
            </a:r>
          </a:p>
          <a:p>
            <a:pPr lvl="1"/>
            <a:r>
              <a:rPr lang="en-US" dirty="0" smtClean="0"/>
              <a:t>Simple versioning</a:t>
            </a:r>
          </a:p>
          <a:p>
            <a:pPr lvl="1"/>
            <a:r>
              <a:rPr lang="en-US" dirty="0" smtClean="0"/>
              <a:t>Simple error handling</a:t>
            </a:r>
          </a:p>
          <a:p>
            <a:pPr lvl="1"/>
            <a:r>
              <a:rPr lang="en-US" dirty="0" smtClean="0"/>
              <a:t>Not high performance</a:t>
            </a:r>
          </a:p>
          <a:p>
            <a:pPr lvl="1"/>
            <a:r>
              <a:rPr lang="en-US" dirty="0" smtClean="0"/>
              <a:t>Not highly scalable</a:t>
            </a:r>
          </a:p>
          <a:p>
            <a:pPr lvl="1"/>
            <a:endParaRPr lang="en-US" dirty="0"/>
          </a:p>
          <a:p>
            <a:r>
              <a:rPr lang="en-US" dirty="0" smtClean="0"/>
              <a:t>However...</a:t>
            </a:r>
          </a:p>
          <a:p>
            <a:pPr lvl="1"/>
            <a:r>
              <a:rPr lang="en-US" dirty="0" smtClean="0"/>
              <a:t>Good enough to enable app and application experiments  </a:t>
            </a:r>
          </a:p>
          <a:p>
            <a:pPr lvl="1"/>
            <a:r>
              <a:rPr lang="en-US" dirty="0" smtClean="0"/>
              <a:t>Good enough to enable GVR system implementation research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384300" y="6126163"/>
            <a:ext cx="6286500" cy="73183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Demo in Resilience Technology Marketplace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1098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7732"/>
            <a:ext cx="8229600" cy="1600200"/>
          </a:xfrm>
        </p:spPr>
        <p:txBody>
          <a:bodyPr/>
          <a:lstStyle/>
          <a:p>
            <a:r>
              <a:rPr lang="en-US" dirty="0" smtClean="0"/>
              <a:t>GVR applied to </a:t>
            </a:r>
            <a:r>
              <a:rPr lang="en-US" dirty="0" err="1" smtClean="0"/>
              <a:t>miniFE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miniFE</a:t>
            </a:r>
            <a:r>
              <a:rPr lang="en-US" dirty="0" smtClean="0"/>
              <a:t>: mini-application for unstructured implicit Finite Element codes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4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  <a:ea typeface="+mn-ea"/>
                <a:cs typeface="+mn-cs"/>
              </a:rPr>
              <a:t>1. Calculate matrix A and vector b 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sz="24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  <a:ea typeface="+mn-ea"/>
                <a:cs typeface="+mn-cs"/>
              </a:rPr>
              <a:t>2. Solve the linear system with CG </a:t>
            </a:r>
            <a:endParaRPr lang="en-US" dirty="0" smtClean="0">
              <a:effectLst/>
            </a:endParaRPr>
          </a:p>
          <a:p>
            <a:pPr lvl="1"/>
            <a:r>
              <a:rPr lang="en-US" sz="16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  <a:ea typeface="+mn-ea"/>
                <a:cs typeface="+mn-cs"/>
              </a:rPr>
              <a:t>Generate a better approximation of x with each iteration </a:t>
            </a:r>
          </a:p>
          <a:p>
            <a:pPr lvl="1"/>
            <a:r>
              <a:rPr lang="en-US" sz="16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  <a:ea typeface="+mn-ea"/>
                <a:cs typeface="+mn-cs"/>
              </a:rPr>
              <a:t>Additional state preserved in direction vector p and residual vector r </a:t>
            </a:r>
          </a:p>
          <a:p>
            <a:pPr lvl="1"/>
            <a:r>
              <a:rPr lang="en-US" sz="16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  <a:ea typeface="+mn-ea"/>
                <a:cs typeface="+mn-cs"/>
              </a:rPr>
              <a:t>Each iteration involves parallel DAXPY, matrix vector product, and dot product </a:t>
            </a:r>
          </a:p>
          <a:p>
            <a:pPr lvl="1"/>
            <a:r>
              <a:rPr lang="en-US" dirty="0"/>
              <a:t>C</a:t>
            </a:r>
            <a:r>
              <a:rPr lang="en-US" sz="16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  <a:ea typeface="+mn-ea"/>
                <a:cs typeface="+mn-cs"/>
              </a:rPr>
              <a:t>omputation has parallel for loops and reductions </a:t>
            </a:r>
          </a:p>
          <a:p>
            <a:endParaRPr lang="en-US" dirty="0" smtClean="0"/>
          </a:p>
          <a:p>
            <a:r>
              <a:rPr lang="en-US" dirty="0" smtClean="0"/>
              <a:t>Simple demonstration of Global view, Error checking &amp; signaling, Error recovery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05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06500"/>
          </a:xfrm>
        </p:spPr>
        <p:txBody>
          <a:bodyPr/>
          <a:lstStyle/>
          <a:p>
            <a:r>
              <a:rPr lang="en-US" sz="4400" dirty="0" smtClean="0"/>
              <a:t>GVR-enhanced </a:t>
            </a:r>
            <a:r>
              <a:rPr lang="en-US" sz="4400" dirty="0" err="1" smtClean="0"/>
              <a:t>miniFE</a:t>
            </a:r>
            <a:r>
              <a:rPr lang="en-US" sz="4400" dirty="0" smtClean="0"/>
              <a:t> Skeleton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25299" y="1553631"/>
            <a:ext cx="6579835" cy="1079500"/>
          </a:xfrm>
          <a:prstGeom prst="rect">
            <a:avLst/>
          </a:prstGeom>
          <a:solidFill>
            <a:schemeClr val="tx2">
              <a:lumMod val="40000"/>
              <a:lumOff val="60000"/>
              <a:alpha val="2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Courier"/>
                <a:cs typeface="Courier"/>
              </a:rPr>
              <a:t>								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776634" y="2202699"/>
            <a:ext cx="103642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Error</a:t>
            </a:r>
          </a:p>
          <a:p>
            <a:r>
              <a:rPr lang="en-US" dirty="0" smtClean="0"/>
              <a:t>Handler</a:t>
            </a:r>
            <a:endParaRPr lang="en-US" dirty="0"/>
          </a:p>
        </p:txBody>
      </p:sp>
      <p:cxnSp>
        <p:nvCxnSpPr>
          <p:cNvPr id="11" name="Straight Connector 10"/>
          <p:cNvCxnSpPr>
            <a:stCxn id="9" idx="3"/>
            <a:endCxn id="10" idx="0"/>
          </p:cNvCxnSpPr>
          <p:nvPr/>
        </p:nvCxnSpPr>
        <p:spPr>
          <a:xfrm>
            <a:off x="7205134" y="2093381"/>
            <a:ext cx="1089712" cy="10931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1473200" y="3407829"/>
            <a:ext cx="7591772" cy="907300"/>
            <a:chOff x="1473200" y="3407829"/>
            <a:chExt cx="7591772" cy="907300"/>
          </a:xfrm>
        </p:grpSpPr>
        <p:sp>
          <p:nvSpPr>
            <p:cNvPr id="14" name="Rectangle 13"/>
            <p:cNvSpPr/>
            <p:nvPr/>
          </p:nvSpPr>
          <p:spPr>
            <a:xfrm>
              <a:off x="1473200" y="3407829"/>
              <a:ext cx="6767696" cy="850899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25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urier"/>
                  <a:cs typeface="Courier"/>
                </a:rPr>
                <a:t>								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240896" y="3668798"/>
              <a:ext cx="824076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Error </a:t>
              </a:r>
            </a:p>
            <a:p>
              <a:r>
                <a:rPr lang="en-US" dirty="0" smtClean="0"/>
                <a:t>Check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278487" y="4432298"/>
            <a:ext cx="6804278" cy="850899"/>
            <a:chOff x="1312353" y="4313767"/>
            <a:chExt cx="6804278" cy="850899"/>
          </a:xfrm>
        </p:grpSpPr>
        <p:sp>
          <p:nvSpPr>
            <p:cNvPr id="17" name="Rectangle 16"/>
            <p:cNvSpPr/>
            <p:nvPr/>
          </p:nvSpPr>
          <p:spPr>
            <a:xfrm>
              <a:off x="1312353" y="4313767"/>
              <a:ext cx="5054600" cy="571500"/>
            </a:xfrm>
            <a:prstGeom prst="rect">
              <a:avLst/>
            </a:prstGeom>
            <a:solidFill>
              <a:schemeClr val="accent5">
                <a:lumMod val="40000"/>
                <a:lumOff val="60000"/>
                <a:alpha val="25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urier"/>
                  <a:cs typeface="Courier"/>
                </a:rPr>
                <a:t>								</a:t>
              </a:r>
              <a:endParaRPr lang="en-US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6379653" y="4599517"/>
              <a:ext cx="1089712" cy="12201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951153" y="4518335"/>
              <a:ext cx="1165478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Save</a:t>
              </a:r>
            </a:p>
            <a:p>
              <a:r>
                <a:rPr lang="en-US" dirty="0" err="1" smtClean="0"/>
                <a:t>Soln</a:t>
              </a:r>
              <a:r>
                <a:rPr lang="en-US" dirty="0" smtClean="0"/>
                <a:t> state</a:t>
              </a: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299" y="159254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err="1">
                <a:latin typeface="Courier"/>
                <a:cs typeface="Courier"/>
              </a:rPr>
              <a:t>GDS_status_t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handle_error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gds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 smtClean="0">
                <a:latin typeface="Courier"/>
                <a:cs typeface="Courier"/>
              </a:rPr>
              <a:t>local_buffer</a:t>
            </a:r>
            <a:r>
              <a:rPr lang="en-US" sz="1600" dirty="0" smtClean="0">
                <a:latin typeface="Courier"/>
                <a:cs typeface="Courier"/>
              </a:rPr>
              <a:t>{ 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</a:t>
            </a:r>
            <a:r>
              <a:rPr lang="en-US" sz="1600" dirty="0" err="1" smtClean="0">
                <a:latin typeface="Courier"/>
                <a:cs typeface="Courier"/>
              </a:rPr>
              <a:t>GDS_get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local_buffer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gds</a:t>
            </a:r>
            <a:r>
              <a:rPr lang="en-US" sz="1600" dirty="0">
                <a:latin typeface="Courier"/>
                <a:cs typeface="Courier"/>
              </a:rPr>
              <a:t>); </a:t>
            </a:r>
            <a:endParaRPr lang="en-US" sz="1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</a:t>
            </a:r>
            <a:r>
              <a:rPr lang="en-US" sz="1600" dirty="0" err="1" smtClean="0">
                <a:latin typeface="Courier"/>
                <a:cs typeface="Courier"/>
              </a:rPr>
              <a:t>GDS_resume</a:t>
            </a:r>
            <a:r>
              <a:rPr lang="en-US" sz="1600" dirty="0">
                <a:latin typeface="Courier"/>
                <a:cs typeface="Courier"/>
              </a:rPr>
              <a:t>(); 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} 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void </a:t>
            </a:r>
            <a:r>
              <a:rPr lang="en-US" sz="1600" dirty="0" err="1">
                <a:latin typeface="Courier"/>
                <a:cs typeface="Courier"/>
              </a:rPr>
              <a:t>cg_solve</a:t>
            </a:r>
            <a:r>
              <a:rPr lang="en-US" sz="1600" dirty="0">
                <a:latin typeface="Courier"/>
                <a:cs typeface="Courier"/>
              </a:rPr>
              <a:t>() {</a:t>
            </a:r>
            <a:br>
              <a:rPr lang="en-US" sz="1600" dirty="0">
                <a:latin typeface="Courier"/>
                <a:cs typeface="Courier"/>
              </a:rPr>
            </a:br>
            <a:r>
              <a:rPr lang="en-US" sz="1600" dirty="0" smtClean="0">
                <a:latin typeface="Courier"/>
                <a:cs typeface="Courier"/>
              </a:rPr>
              <a:t>     for </a:t>
            </a:r>
            <a:r>
              <a:rPr lang="en-US" sz="1600" dirty="0">
                <a:latin typeface="Courier"/>
                <a:cs typeface="Courier"/>
              </a:rPr>
              <a:t>each iteration { 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       if </a:t>
            </a:r>
            <a:r>
              <a:rPr lang="en-US" sz="1600" dirty="0">
                <a:latin typeface="Courier"/>
                <a:cs typeface="Courier"/>
              </a:rPr>
              <a:t>((</a:t>
            </a:r>
            <a:r>
              <a:rPr lang="en-US" sz="1600" dirty="0" err="1">
                <a:latin typeface="Courier"/>
                <a:cs typeface="Courier"/>
              </a:rPr>
              <a:t>old_residual</a:t>
            </a:r>
            <a:r>
              <a:rPr lang="en-US" sz="1600" dirty="0">
                <a:latin typeface="Courier"/>
                <a:cs typeface="Courier"/>
              </a:rPr>
              <a:t> - </a:t>
            </a:r>
            <a:r>
              <a:rPr lang="en-US" sz="1600" dirty="0" err="1">
                <a:latin typeface="Courier"/>
                <a:cs typeface="Courier"/>
              </a:rPr>
              <a:t>new_residual</a:t>
            </a:r>
            <a:r>
              <a:rPr lang="en-US" sz="1600" dirty="0">
                <a:latin typeface="Courier"/>
                <a:cs typeface="Courier"/>
              </a:rPr>
              <a:t>) / </a:t>
            </a:r>
            <a:r>
              <a:rPr lang="en-US" sz="1600" dirty="0" err="1">
                <a:latin typeface="Courier"/>
                <a:cs typeface="Courier"/>
              </a:rPr>
              <a:t>old_residual</a:t>
            </a:r>
            <a:r>
              <a:rPr lang="en-US" sz="1600" dirty="0">
                <a:latin typeface="Courier"/>
                <a:cs typeface="Courier"/>
              </a:rPr>
              <a:t> &gt; </a:t>
            </a:r>
            <a:r>
              <a:rPr lang="en-US" sz="1600" dirty="0" smtClean="0">
                <a:latin typeface="Courier"/>
                <a:cs typeface="Courier"/>
              </a:rPr>
              <a:t>TOL){ 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</a:t>
            </a:r>
            <a:r>
              <a:rPr lang="en-US" sz="1600" dirty="0" err="1" smtClean="0">
                <a:latin typeface="Courier"/>
                <a:cs typeface="Courier"/>
              </a:rPr>
              <a:t>GDS_raise_error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gds_r</a:t>
            </a:r>
            <a:r>
              <a:rPr lang="en-US" sz="1600" dirty="0">
                <a:latin typeface="Courier"/>
                <a:cs typeface="Courier"/>
              </a:rPr>
              <a:t>, r);</a:t>
            </a:r>
            <a:br>
              <a:rPr lang="en-US" sz="1600" dirty="0">
                <a:latin typeface="Courier"/>
                <a:cs typeface="Courier"/>
              </a:rPr>
            </a:br>
            <a:r>
              <a:rPr lang="en-US" sz="1600" dirty="0" smtClean="0">
                <a:latin typeface="Courier"/>
                <a:cs typeface="Courier"/>
              </a:rPr>
              <a:t>          </a:t>
            </a:r>
            <a:r>
              <a:rPr lang="en-US" sz="1600" dirty="0" err="1" smtClean="0">
                <a:latin typeface="Courier"/>
                <a:cs typeface="Courier"/>
              </a:rPr>
              <a:t>recalculate_residual</a:t>
            </a:r>
            <a:r>
              <a:rPr lang="en-US" sz="1600" dirty="0">
                <a:latin typeface="Courier"/>
                <a:cs typeface="Courier"/>
              </a:rPr>
              <a:t>(); 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       }</a:t>
            </a:r>
            <a:r>
              <a:rPr lang="en-US" sz="1600" dirty="0">
                <a:latin typeface="Courier"/>
                <a:cs typeface="Courier"/>
              </a:rPr>
              <a:t/>
            </a:r>
            <a:br>
              <a:rPr lang="en-US" sz="1600" dirty="0">
                <a:latin typeface="Courier"/>
                <a:cs typeface="Courier"/>
              </a:rPr>
            </a:br>
            <a:r>
              <a:rPr lang="en-US" sz="1600" dirty="0" smtClean="0">
                <a:latin typeface="Courier"/>
                <a:cs typeface="Courier"/>
              </a:rPr>
              <a:t>     if </a:t>
            </a:r>
            <a:r>
              <a:rPr lang="en-US" sz="1600" dirty="0">
                <a:latin typeface="Courier"/>
                <a:cs typeface="Courier"/>
              </a:rPr>
              <a:t>(iteration % CP_INTERVAL == 0) { 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        </a:t>
            </a:r>
            <a:r>
              <a:rPr lang="en-US" sz="1600" dirty="0" err="1" smtClean="0">
                <a:latin typeface="Courier"/>
                <a:cs typeface="Courier"/>
              </a:rPr>
              <a:t>GDS_put</a:t>
            </a:r>
            <a:r>
              <a:rPr lang="en-US" sz="1600" dirty="0">
                <a:latin typeface="Courier"/>
                <a:cs typeface="Courier"/>
              </a:rPr>
              <a:t>(r, </a:t>
            </a:r>
            <a:r>
              <a:rPr lang="en-US" sz="1600" dirty="0" err="1">
                <a:latin typeface="Courier"/>
                <a:cs typeface="Courier"/>
              </a:rPr>
              <a:t>gds_r</a:t>
            </a:r>
            <a:r>
              <a:rPr lang="en-US" sz="1600" dirty="0">
                <a:latin typeface="Courier"/>
                <a:cs typeface="Courier"/>
              </a:rPr>
              <a:t>); </a:t>
            </a:r>
            <a:r>
              <a:rPr lang="en-US" sz="16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sz="1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     </a:t>
            </a:r>
            <a:r>
              <a:rPr lang="en-US" sz="1600" dirty="0" err="1" smtClean="0">
                <a:latin typeface="Courier"/>
                <a:cs typeface="Courier"/>
              </a:rPr>
              <a:t>do_calculation</a:t>
            </a:r>
            <a:r>
              <a:rPr lang="en-US" sz="1600" dirty="0">
                <a:latin typeface="Courier"/>
                <a:cs typeface="Courier"/>
              </a:rPr>
              <a:t>(); } 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} </a:t>
            </a:r>
          </a:p>
          <a:p>
            <a:pPr marL="0" indent="0">
              <a:buNone/>
            </a:pP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78487" y="4432298"/>
            <a:ext cx="5054600" cy="69850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278487" y="3407829"/>
            <a:ext cx="7170835" cy="1024469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7200" y="1553631"/>
            <a:ext cx="6978299" cy="1295399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20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8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 smtClean="0"/>
              <a:t>MiniFE</a:t>
            </a:r>
            <a:r>
              <a:rPr lang="en-US" sz="4400" dirty="0" smtClean="0"/>
              <a:t> Execution (fault injection)</a:t>
            </a:r>
            <a:endParaRPr lang="en-US" sz="4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5866" r="-15866"/>
          <a:stretch>
            <a:fillRect/>
          </a:stretch>
        </p:blipFill>
        <p:spPr/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710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39333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</a:p>
          <a:p>
            <a:pPr lvl="1"/>
            <a:r>
              <a:rPr lang="en-US" dirty="0" smtClean="0"/>
              <a:t>Captures critical state vector</a:t>
            </a:r>
          </a:p>
          <a:p>
            <a:pPr lvl="1"/>
            <a:r>
              <a:rPr lang="en-US" dirty="0" smtClean="0"/>
              <a:t>Restores when residual is incorrect</a:t>
            </a:r>
          </a:p>
          <a:p>
            <a:pPr lvl="1"/>
            <a:endParaRPr lang="en-US" dirty="0"/>
          </a:p>
          <a:p>
            <a:r>
              <a:rPr lang="en-US" dirty="0" smtClean="0"/>
              <a:t>More ambitious use</a:t>
            </a:r>
          </a:p>
          <a:p>
            <a:pPr lvl="1"/>
            <a:r>
              <a:rPr lang="en-US" dirty="0" smtClean="0"/>
              <a:t>Coverage of other structures (A matrix,  check, restore)</a:t>
            </a:r>
          </a:p>
          <a:p>
            <a:pPr lvl="1"/>
            <a:r>
              <a:rPr lang="en-US" dirty="0" smtClean="0"/>
              <a:t>Versioning  to recover from latent errors</a:t>
            </a:r>
          </a:p>
          <a:p>
            <a:pPr lvl="1"/>
            <a:r>
              <a:rPr lang="en-US" dirty="0" smtClean="0"/>
              <a:t>Selective recovery and rollback</a:t>
            </a:r>
          </a:p>
          <a:p>
            <a:pPr lvl="1"/>
            <a:r>
              <a:rPr lang="en-US" dirty="0" smtClean="0"/>
              <a:t>GVR as primary data store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Next Steps: Larger application </a:t>
            </a:r>
            <a:r>
              <a:rPr lang="en-US" dirty="0" smtClean="0"/>
              <a:t>studies, programming system experiments, etc.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524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Latent Errors and Multi-version Snapshots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722313" y="5367867"/>
            <a:ext cx="7981420" cy="1117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dirty="0" err="1"/>
              <a:t>Guoming</a:t>
            </a:r>
            <a:r>
              <a:rPr lang="en-US" sz="2000" dirty="0"/>
              <a:t> Lu, </a:t>
            </a:r>
            <a:r>
              <a:rPr lang="en-US" sz="2000" dirty="0" err="1"/>
              <a:t>Ziming</a:t>
            </a:r>
            <a:r>
              <a:rPr lang="en-US" sz="2000" dirty="0"/>
              <a:t> </a:t>
            </a:r>
            <a:r>
              <a:rPr lang="en-US" sz="2000" dirty="0" err="1"/>
              <a:t>Zheng</a:t>
            </a:r>
            <a:r>
              <a:rPr lang="en-US" sz="2000" dirty="0"/>
              <a:t>, and Andrew A. Chien, </a:t>
            </a:r>
            <a:r>
              <a:rPr lang="en-US" sz="2000" dirty="0" smtClean="0"/>
              <a:t>”When are Multiple Checkpoints needed?”, </a:t>
            </a:r>
            <a:r>
              <a:rPr lang="en-US" sz="2000" dirty="0"/>
              <a:t>to appear in Fault Tolerance at Extreme Scale, (FTXS), June 2013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49576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355593"/>
            <a:ext cx="8229600" cy="1600200"/>
          </a:xfrm>
        </p:spPr>
        <p:txBody>
          <a:bodyPr/>
          <a:lstStyle/>
          <a:p>
            <a:r>
              <a:rPr lang="en-US" sz="4800" dirty="0" smtClean="0"/>
              <a:t>Fail-stop vs. Latent Errors</a:t>
            </a:r>
            <a:endParaRPr lang="en-US" sz="4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1" y="1611608"/>
            <a:ext cx="2895600" cy="2032283"/>
          </a:xfrm>
        </p:spPr>
      </p:pic>
      <p:sp>
        <p:nvSpPr>
          <p:cNvPr id="6" name="TextBox 5"/>
          <p:cNvSpPr txBox="1"/>
          <p:nvPr/>
        </p:nvSpPr>
        <p:spPr>
          <a:xfrm>
            <a:off x="1066800" y="3800886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Fig. 1.a Fail-stop Model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6064" y="3810000"/>
            <a:ext cx="2929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Fig. 1.b Latent Error Model</a:t>
            </a:r>
            <a:endParaRPr lang="en-US" dirty="0"/>
          </a:p>
        </p:txBody>
      </p:sp>
      <p:grpSp>
        <p:nvGrpSpPr>
          <p:cNvPr id="8" name="Canvas 2"/>
          <p:cNvGrpSpPr/>
          <p:nvPr/>
        </p:nvGrpSpPr>
        <p:grpSpPr>
          <a:xfrm>
            <a:off x="4076700" y="1371600"/>
            <a:ext cx="4666275" cy="2215634"/>
            <a:chOff x="0" y="0"/>
            <a:chExt cx="5521325" cy="24765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5521325" cy="2476500"/>
            </a:xfrm>
            <a:prstGeom prst="rect">
              <a:avLst/>
            </a:prstGeom>
          </p:spPr>
        </p:sp>
        <p:sp>
          <p:nvSpPr>
            <p:cNvPr id="10" name="Rounded Rectangle 9"/>
            <p:cNvSpPr/>
            <p:nvPr/>
          </p:nvSpPr>
          <p:spPr>
            <a:xfrm>
              <a:off x="1" y="805657"/>
              <a:ext cx="1162050" cy="80962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b="1">
                  <a:solidFill>
                    <a:srgbClr val="000000"/>
                  </a:solidFill>
                  <a:effectLst/>
                  <a:latin typeface="Times New Roman"/>
                  <a:ea typeface="宋体"/>
                </a:rPr>
                <a:t>Running</a:t>
              </a:r>
              <a:endParaRPr lang="en-US" sz="1200">
                <a:effectLst/>
                <a:latin typeface="Times New Roman"/>
                <a:ea typeface="宋体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104051" y="805657"/>
              <a:ext cx="1162050" cy="80962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b="1">
                  <a:solidFill>
                    <a:srgbClr val="000000"/>
                  </a:solidFill>
                  <a:effectLst/>
                  <a:latin typeface="Times New Roman"/>
                  <a:ea typeface="宋体"/>
                </a:rPr>
                <a:t>Error Latent</a:t>
              </a:r>
              <a:endParaRPr lang="en-US" sz="1200">
                <a:effectLst/>
                <a:latin typeface="Times New Roman"/>
                <a:ea typeface="宋体"/>
              </a:endParaRPr>
            </a:p>
          </p:txBody>
        </p:sp>
        <p:cxnSp>
          <p:nvCxnSpPr>
            <p:cNvPr id="13" name="Curved Connector 12"/>
            <p:cNvCxnSpPr>
              <a:stCxn id="10" idx="2"/>
              <a:endCxn id="12" idx="2"/>
            </p:cNvCxnSpPr>
            <p:nvPr/>
          </p:nvCxnSpPr>
          <p:spPr>
            <a:xfrm rot="16200000" flipH="1">
              <a:off x="1633051" y="563257"/>
              <a:ext cx="12700" cy="2104050"/>
            </a:xfrm>
            <a:prstGeom prst="curvedConnector3">
              <a:avLst>
                <a:gd name="adj1" fmla="val 4124772"/>
              </a:avLst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Curved Connector 13"/>
            <p:cNvCxnSpPr>
              <a:stCxn id="17" idx="0"/>
              <a:endCxn id="10" idx="0"/>
            </p:cNvCxnSpPr>
            <p:nvPr/>
          </p:nvCxnSpPr>
          <p:spPr>
            <a:xfrm rot="16200000" flipV="1">
              <a:off x="2739538" y="-1352855"/>
              <a:ext cx="6350" cy="4323374"/>
            </a:xfrm>
            <a:prstGeom prst="curvedConnector3">
              <a:avLst>
                <a:gd name="adj1" fmla="val 8798457"/>
              </a:avLst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 Box 7"/>
            <p:cNvSpPr txBox="1"/>
            <p:nvPr/>
          </p:nvSpPr>
          <p:spPr>
            <a:xfrm>
              <a:off x="2103274" y="11114"/>
              <a:ext cx="129032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>
                  <a:effectLst/>
                  <a:latin typeface="Times New Roman"/>
                  <a:ea typeface="宋体"/>
                </a:rPr>
                <a:t>Error Recovery</a:t>
              </a:r>
              <a:endParaRPr lang="en-US" sz="1200">
                <a:effectLst/>
                <a:latin typeface="Times New Roman"/>
                <a:ea typeface="宋体"/>
              </a:endParaRPr>
            </a:p>
          </p:txBody>
        </p:sp>
        <p:sp>
          <p:nvSpPr>
            <p:cNvPr id="16" name="Text Box 7"/>
            <p:cNvSpPr txBox="1"/>
            <p:nvPr/>
          </p:nvSpPr>
          <p:spPr>
            <a:xfrm>
              <a:off x="1047523" y="2071507"/>
              <a:ext cx="1398905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>
                  <a:effectLst/>
                  <a:latin typeface="Times New Roman"/>
                  <a:ea typeface="宋体"/>
                </a:rPr>
                <a:t>Error Generation</a:t>
              </a:r>
              <a:endParaRPr lang="en-US" sz="1200">
                <a:effectLst/>
                <a:latin typeface="Times New Roman"/>
                <a:ea typeface="宋体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3375" y="812007"/>
              <a:ext cx="1162050" cy="80962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b="1">
                  <a:solidFill>
                    <a:srgbClr val="000000"/>
                  </a:solidFill>
                  <a:effectLst/>
                  <a:latin typeface="Times New Roman"/>
                  <a:ea typeface="宋体"/>
                </a:rPr>
                <a:t>Error Detected</a:t>
              </a:r>
              <a:endParaRPr lang="en-US" sz="1200">
                <a:effectLst/>
                <a:latin typeface="Times New Roman"/>
                <a:ea typeface="宋体"/>
              </a:endParaRPr>
            </a:p>
          </p:txBody>
        </p:sp>
        <p:cxnSp>
          <p:nvCxnSpPr>
            <p:cNvPr id="18" name="Curved Connector 17"/>
            <p:cNvCxnSpPr/>
            <p:nvPr/>
          </p:nvCxnSpPr>
          <p:spPr>
            <a:xfrm rot="16200000" flipH="1">
              <a:off x="3791563" y="515145"/>
              <a:ext cx="6350" cy="2219324"/>
            </a:xfrm>
            <a:prstGeom prst="curvedConnector3">
              <a:avLst>
                <a:gd name="adj1" fmla="val 7898945"/>
              </a:avLst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Text Box 7"/>
            <p:cNvSpPr txBox="1"/>
            <p:nvPr/>
          </p:nvSpPr>
          <p:spPr>
            <a:xfrm>
              <a:off x="3198912" y="2070532"/>
              <a:ext cx="1300480" cy="3429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>
                  <a:effectLst/>
                  <a:latin typeface="Times New Roman"/>
                  <a:ea typeface="宋体"/>
                </a:rPr>
                <a:t>Error Detection</a:t>
              </a:r>
              <a:endParaRPr lang="en-US" sz="1200">
                <a:effectLst/>
                <a:latin typeface="Times New Roman"/>
                <a:ea typeface="宋体"/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idx="4294967295"/>
          </p:nvPr>
        </p:nvSpPr>
        <p:spPr>
          <a:xfrm>
            <a:off x="457200" y="4334927"/>
            <a:ext cx="8229600" cy="2129896"/>
          </a:xfrm>
        </p:spPr>
        <p:txBody>
          <a:bodyPr>
            <a:normAutofit fontScale="92500" lnSpcReduction="20000"/>
          </a:bodyPr>
          <a:lstStyle/>
          <a:p>
            <a:pPr rtl="0" eaLnBrk="1" latinLnBrk="0" hangingPunct="1"/>
            <a:r>
              <a:rPr lang="en-US" sz="24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  <a:ea typeface="+mn-ea"/>
                <a:cs typeface="+mn-cs"/>
              </a:rPr>
              <a:t>Existing </a:t>
            </a:r>
            <a:r>
              <a:rPr lang="en-US" dirty="0" smtClean="0"/>
              <a:t>resilience systems </a:t>
            </a:r>
            <a:r>
              <a:rPr lang="en-US" dirty="0" smtClean="0"/>
              <a:t>mostly </a:t>
            </a:r>
            <a:r>
              <a:rPr lang="en-US" dirty="0" smtClean="0"/>
              <a:t>assume “Fail</a:t>
            </a:r>
            <a:r>
              <a:rPr lang="en-US" dirty="0" smtClean="0"/>
              <a:t>-</a:t>
            </a:r>
            <a:r>
              <a:rPr lang="en-US" dirty="0" smtClean="0"/>
              <a:t>stop”</a:t>
            </a:r>
            <a:endParaRPr lang="en-US" dirty="0" smtClean="0"/>
          </a:p>
          <a:p>
            <a:pPr rtl="0" eaLnBrk="1" latinLnBrk="0" hangingPunct="1"/>
            <a:r>
              <a:rPr lang="en-US" sz="24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  <a:ea typeface="+mn-ea"/>
                <a:cs typeface="+mn-cs"/>
              </a:rPr>
              <a:t>“</a:t>
            </a:r>
            <a:r>
              <a:rPr lang="en-US" dirty="0" smtClean="0"/>
              <a:t>S</a:t>
            </a:r>
            <a:r>
              <a:rPr lang="en-US" sz="24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  <a:ea typeface="+mn-ea"/>
                <a:cs typeface="+mn-cs"/>
              </a:rPr>
              <a:t>ilent”, delayed errors are likely to be a growing problem. </a:t>
            </a:r>
            <a:endParaRPr lang="en-US" sz="2400" kern="1200" dirty="0" smtClean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+mj-lt"/>
              <a:ea typeface="+mn-ea"/>
              <a:cs typeface="+mn-cs"/>
            </a:endParaRPr>
          </a:p>
          <a:p>
            <a:pPr rtl="0" eaLnBrk="1" latinLnBrk="0" hangingPunct="1"/>
            <a:r>
              <a:rPr lang="en-US" sz="24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  <a:ea typeface="+mn-ea"/>
                <a:cs typeface="+mn-cs"/>
              </a:rPr>
              <a:t>Why</a:t>
            </a:r>
            <a:r>
              <a:rPr lang="en-US" sz="24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  <a:ea typeface="+mn-ea"/>
                <a:cs typeface="+mn-cs"/>
              </a:rPr>
              <a:t>?  </a:t>
            </a:r>
            <a:r>
              <a:rPr lang="en-US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  <a:ea typeface="+mn-ea"/>
                <a:cs typeface="+mn-cs"/>
              </a:rPr>
              <a:t>Increasing </a:t>
            </a:r>
            <a:r>
              <a:rPr lang="en-US" dirty="0" smtClean="0"/>
              <a:t>variety of errors, cost of checking.</a:t>
            </a:r>
          </a:p>
          <a:p>
            <a:pPr lvl="1"/>
            <a:r>
              <a:rPr lang="en-US" sz="16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  <a:ea typeface="+mn-ea"/>
                <a:cs typeface="+mn-cs"/>
              </a:rPr>
              <a:t>More subtle hardware and software errors (small data perturbation, small data structure perturbation, minor divergence)</a:t>
            </a:r>
            <a:endParaRPr lang="en-US" dirty="0" smtClean="0">
              <a:effectLst/>
            </a:endParaRPr>
          </a:p>
          <a:p>
            <a:pPr lvl="1"/>
            <a:r>
              <a:rPr lang="en-US" sz="16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  <a:ea typeface="+mn-ea"/>
                <a:cs typeface="+mn-cs"/>
              </a:rPr>
              <a:t>More expensive checks (scrubbing, x-structure, x-node, symmetry data structure, energy conserve, ....)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319871" y="2353737"/>
            <a:ext cx="88899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Error</a:t>
            </a:r>
          </a:p>
          <a:p>
            <a:pPr algn="ctr"/>
            <a:r>
              <a:rPr lang="en-US" sz="1400" dirty="0" smtClean="0"/>
              <a:t>Detected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64798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04148" cy="4525963"/>
          </a:xfrm>
        </p:spPr>
        <p:txBody>
          <a:bodyPr/>
          <a:lstStyle/>
          <a:p>
            <a:r>
              <a:rPr lang="en-US" dirty="0" smtClean="0"/>
              <a:t>University of Chicago: Chien (PI), Dr. Hajime Fujita, Zachary Rubenstein, Prof. </a:t>
            </a:r>
            <a:r>
              <a:rPr lang="en-US" dirty="0" err="1" smtClean="0"/>
              <a:t>Guoming</a:t>
            </a:r>
            <a:r>
              <a:rPr lang="en-US" dirty="0" smtClean="0"/>
              <a:t> Lu</a:t>
            </a:r>
          </a:p>
          <a:p>
            <a:r>
              <a:rPr lang="en-US" dirty="0" smtClean="0"/>
              <a:t>Argonne: </a:t>
            </a:r>
            <a:r>
              <a:rPr lang="en-US" dirty="0" err="1" smtClean="0"/>
              <a:t>Pavan</a:t>
            </a:r>
            <a:r>
              <a:rPr lang="en-US" dirty="0" smtClean="0"/>
              <a:t> </a:t>
            </a:r>
            <a:r>
              <a:rPr lang="en-US" dirty="0" err="1" smtClean="0"/>
              <a:t>Balaji</a:t>
            </a:r>
            <a:r>
              <a:rPr lang="en-US" dirty="0" smtClean="0"/>
              <a:t> (co-PI), James </a:t>
            </a:r>
            <a:r>
              <a:rPr lang="en-US" dirty="0" err="1" smtClean="0"/>
              <a:t>Dinan</a:t>
            </a:r>
            <a:r>
              <a:rPr lang="en-US" dirty="0" smtClean="0"/>
              <a:t>, Pete Beckman, </a:t>
            </a:r>
            <a:r>
              <a:rPr lang="en-US" dirty="0" err="1" smtClean="0"/>
              <a:t>Kamil</a:t>
            </a:r>
            <a:r>
              <a:rPr lang="en-US" dirty="0" smtClean="0"/>
              <a:t> </a:t>
            </a:r>
            <a:r>
              <a:rPr lang="en-US" dirty="0" err="1" smtClean="0"/>
              <a:t>Iskra</a:t>
            </a:r>
            <a:endParaRPr lang="en-US" dirty="0" smtClean="0"/>
          </a:p>
          <a:p>
            <a:r>
              <a:rPr lang="en-US" dirty="0" smtClean="0"/>
              <a:t>HP Labs: Robert Schreiber</a:t>
            </a:r>
          </a:p>
          <a:p>
            <a:r>
              <a:rPr lang="en-US" dirty="0" smtClean="0"/>
              <a:t>Application Partnerships</a:t>
            </a:r>
          </a:p>
          <a:p>
            <a:pPr lvl="1"/>
            <a:r>
              <a:rPr lang="en-US" dirty="0" smtClean="0"/>
              <a:t>Future Nuclear Reactor Simulation (Andrew Siegel, CESAR)</a:t>
            </a:r>
          </a:p>
          <a:p>
            <a:pPr lvl="1"/>
            <a:r>
              <a:rPr lang="en-US" dirty="0" smtClean="0"/>
              <a:t>Computational Chemistry (Jeff Hammond, ALCF)</a:t>
            </a:r>
          </a:p>
          <a:p>
            <a:pPr lvl="1"/>
            <a:r>
              <a:rPr lang="en-US" dirty="0" smtClean="0"/>
              <a:t>Rich Computational Frameworks (Mike </a:t>
            </a:r>
            <a:r>
              <a:rPr lang="en-US" dirty="0" err="1" smtClean="0"/>
              <a:t>Heroux</a:t>
            </a:r>
            <a:r>
              <a:rPr lang="en-US" dirty="0" smtClean="0"/>
              <a:t>, Sandia)</a:t>
            </a:r>
          </a:p>
          <a:p>
            <a:pPr lvl="1"/>
            <a:r>
              <a:rPr lang="en-US" dirty="0" smtClean="0"/>
              <a:t>... </a:t>
            </a:r>
            <a:r>
              <a:rPr lang="en-US" dirty="0"/>
              <a:t>a</a:t>
            </a:r>
            <a:r>
              <a:rPr lang="en-US" dirty="0" smtClean="0"/>
              <a:t>nd more!...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  <p:pic>
        <p:nvPicPr>
          <p:cNvPr id="7" name="Picture 6" descr="University Wordmark 202 spot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3909" y="5498092"/>
            <a:ext cx="3357192" cy="703241"/>
          </a:xfrm>
          <a:prstGeom prst="rect">
            <a:avLst/>
          </a:prstGeom>
          <a:ln>
            <a:solidFill>
              <a:srgbClr val="800000"/>
            </a:solidFill>
          </a:ln>
        </p:spPr>
      </p:pic>
      <p:pic>
        <p:nvPicPr>
          <p:cNvPr id="8" name="図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8466" y="5498092"/>
            <a:ext cx="1901414" cy="71634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図 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81268" y="5498092"/>
            <a:ext cx="858258" cy="858258"/>
          </a:xfrm>
          <a:prstGeom prst="rect">
            <a:avLst/>
          </a:prstGeom>
        </p:spPr>
      </p:pic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71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Versions Needed for Error Coverage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                                                       where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0600" y="1714500"/>
            <a:ext cx="3276600" cy="856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57800" y="1842823"/>
            <a:ext cx="1182444" cy="599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543175"/>
            <a:ext cx="9199653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660400" y="5791200"/>
            <a:ext cx="7480300" cy="927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As detection latency increases, at expected error rates, many versions are needed to cover errors.</a:t>
            </a:r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March 20-22, 2013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60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479" y="37513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mtClean="0"/>
              <a:t>Versions and Error Coverage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9667" y="1279850"/>
            <a:ext cx="4041648" cy="308797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79927" y="1347582"/>
            <a:ext cx="3751118" cy="276721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221445" y="32004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>
                <a:latin typeface="Gabriola"/>
              </a:rPr>
              <a:t>δ</a:t>
            </a:r>
            <a:r>
              <a:rPr lang="en-US" sz="3200" dirty="0" smtClean="0">
                <a:latin typeface="Gabriola"/>
              </a:rPr>
              <a:t>=1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094176" y="3538493"/>
            <a:ext cx="8632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>
                <a:latin typeface="Gabriola"/>
              </a:rPr>
              <a:t>δ</a:t>
            </a:r>
            <a:r>
              <a:rPr lang="en-US" sz="3200" dirty="0" smtClean="0">
                <a:latin typeface="Gabriola"/>
              </a:rPr>
              <a:t>=10</a:t>
            </a:r>
            <a:endParaRPr lang="en-US" sz="32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9050789" y="3830844"/>
            <a:ext cx="4077159" cy="2857826"/>
            <a:chOff x="5105400" y="4000174"/>
            <a:chExt cx="4077159" cy="2857826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05400" y="4000174"/>
              <a:ext cx="3877117" cy="2857826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8344359" y="6231712"/>
              <a:ext cx="838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dirty="0" smtClean="0">
                  <a:latin typeface="Gabriola"/>
                </a:rPr>
                <a:t>δ</a:t>
              </a:r>
              <a:r>
                <a:rPr lang="en-US" sz="3200" dirty="0" smtClean="0">
                  <a:latin typeface="Gabriola"/>
                </a:rPr>
                <a:t>=30</a:t>
              </a:r>
              <a:endParaRPr lang="en-US" sz="3200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59165" y="4588932"/>
            <a:ext cx="810991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If error detection latency is low (large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Symbol" charset="2"/>
                <a:cs typeface="Symbol" charset="2"/>
              </a:rPr>
              <a:t>r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, fail stop”),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1-2 versions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are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sufficient.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Higher latency, the  number of versions increase significantly.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Reduced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checkpoint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overhead increases need for more versions.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388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707466"/>
            <a:ext cx="8686800" cy="175048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Maximum achievable efficiency for long running jobs </a:t>
            </a:r>
            <a:r>
              <a:rPr lang="en-US" dirty="0" smtClean="0"/>
              <a:t>(</a:t>
            </a:r>
            <a:r>
              <a:rPr lang="en-US" dirty="0" smtClean="0">
                <a:latin typeface="Symbol" charset="2"/>
                <a:cs typeface="Symbol" charset="2"/>
              </a:rPr>
              <a:t>r</a:t>
            </a:r>
            <a:r>
              <a:rPr lang="en-US" dirty="0" smtClean="0"/>
              <a:t>=</a:t>
            </a:r>
            <a:r>
              <a:rPr lang="en-US" dirty="0" smtClean="0"/>
              <a:t>10)</a:t>
            </a:r>
          </a:p>
          <a:p>
            <a:r>
              <a:rPr lang="en-US" dirty="0" smtClean="0"/>
              <a:t>Multi-version required for usable efficiency at high error rates,  many </a:t>
            </a:r>
            <a:r>
              <a:rPr lang="en-US" sz="2400" dirty="0" smtClean="0"/>
              <a:t>versions required </a:t>
            </a:r>
          </a:p>
          <a:p>
            <a:r>
              <a:rPr lang="en-US" dirty="0" smtClean="0"/>
              <a:t>Multi-version benefit increases with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ower error rates (rework)</a:t>
            </a:r>
          </a:p>
          <a:p>
            <a:pPr lvl="1"/>
            <a:r>
              <a:rPr lang="en-US" dirty="0" smtClean="0"/>
              <a:t>Lower checkpoint cost (coverage)</a:t>
            </a:r>
            <a:endParaRPr lang="en-US" sz="16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9458" y="286112"/>
            <a:ext cx="5231144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97890" y="3486512"/>
            <a:ext cx="5368636" cy="3406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065389"/>
              </p:ext>
            </p:extLst>
          </p:nvPr>
        </p:nvGraphicFramePr>
        <p:xfrm>
          <a:off x="1253090" y="286111"/>
          <a:ext cx="6857893" cy="4319758"/>
        </p:xfrm>
        <a:graphic>
          <a:graphicData uri="http://schemas.openxmlformats.org/drawingml/2006/table">
            <a:tbl>
              <a:tblPr/>
              <a:tblGrid>
                <a:gridCol w="979699"/>
                <a:gridCol w="979699"/>
                <a:gridCol w="979699"/>
                <a:gridCol w="979699"/>
                <a:gridCol w="979699"/>
                <a:gridCol w="979699"/>
                <a:gridCol w="979699"/>
              </a:tblGrid>
              <a:tr h="1590589">
                <a:tc gridSpan="7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Table 2: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Exascale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scenarios: Achievable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effciency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and least version requirements compared with single version scheme( the checkpoint interval is set to K times of optimal interval).  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Gabriola"/>
                        </a:rPr>
                        <a:t>δ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 5, R = 5 for traditional checkpoint system.  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Gabriola"/>
                        </a:rPr>
                        <a:t>δ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 1, R = 1 for optimized.  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ρ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 10 for both. </a:t>
                      </a:r>
                    </a:p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1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Traditional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Optimized(SCR)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98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λe(per minute)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versions(K)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of K-Version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Ef  of 1-Version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versions(K)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Ef of K-Version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Ef  of 1-Version)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1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0.107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1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0.298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0.566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1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0.489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0.692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1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0.656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0.787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1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0.756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0.039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0.836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1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0.826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0.267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0.866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0.261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0266"/>
            <a:ext cx="8229600" cy="126153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dirty="0" err="1" smtClean="0"/>
              <a:t>Exascale</a:t>
            </a:r>
            <a:r>
              <a:rPr lang="en-US" sz="3600" dirty="0" smtClean="0"/>
              <a:t> Scenarios (Latent Errors)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245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200"/>
            <a:ext cx="8229600" cy="889010"/>
          </a:xfrm>
        </p:spPr>
        <p:txBody>
          <a:bodyPr/>
          <a:lstStyle/>
          <a:p>
            <a:r>
              <a:rPr lang="en-US" sz="3600" dirty="0" err="1" smtClean="0"/>
              <a:t>Exascale</a:t>
            </a:r>
            <a:r>
              <a:rPr lang="en-US" sz="3600" dirty="0" smtClean="0"/>
              <a:t> Efficiency (Latent Errors)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69923"/>
            <a:ext cx="8229600" cy="1681163"/>
          </a:xfrm>
        </p:spPr>
        <p:txBody>
          <a:bodyPr>
            <a:normAutofit fontScale="92500"/>
          </a:bodyPr>
          <a:lstStyle/>
          <a:p>
            <a:r>
              <a:rPr lang="en-US" dirty="0"/>
              <a:t>To increase resilience to latent errors, increase 1-version checkpoint beyond “optimal</a:t>
            </a:r>
            <a:r>
              <a:rPr lang="en-US" dirty="0" smtClean="0"/>
              <a:t>”, </a:t>
            </a:r>
            <a:r>
              <a:rPr lang="en-US" dirty="0" smtClean="0"/>
              <a:t>(</a:t>
            </a:r>
            <a:r>
              <a:rPr lang="en-US" dirty="0">
                <a:latin typeface="Symbol" charset="2"/>
                <a:cs typeface="Symbol" charset="2"/>
              </a:rPr>
              <a:t>r</a:t>
            </a:r>
            <a:r>
              <a:rPr lang="en-US" dirty="0" smtClean="0"/>
              <a:t>=</a:t>
            </a:r>
            <a:r>
              <a:rPr lang="en-US" dirty="0" smtClean="0"/>
              <a:t>500)</a:t>
            </a:r>
          </a:p>
          <a:p>
            <a:r>
              <a:rPr lang="en-US" dirty="0" smtClean="0"/>
              <a:t>Multi</a:t>
            </a:r>
            <a:r>
              <a:rPr lang="en-US" dirty="0" smtClean="0"/>
              <a:t>-</a:t>
            </a:r>
            <a:r>
              <a:rPr lang="en-US" dirty="0" smtClean="0"/>
              <a:t>version </a:t>
            </a:r>
            <a:r>
              <a:rPr lang="en-US" dirty="0" smtClean="0"/>
              <a:t>enables </a:t>
            </a:r>
            <a:r>
              <a:rPr lang="en-US" dirty="0" smtClean="0"/>
              <a:t>much higher efficiency</a:t>
            </a:r>
          </a:p>
          <a:p>
            <a:r>
              <a:rPr lang="en-US" dirty="0" smtClean="0"/>
              <a:t>Multi</a:t>
            </a:r>
            <a:r>
              <a:rPr lang="en-US" dirty="0" smtClean="0"/>
              <a:t>-</a:t>
            </a:r>
            <a:r>
              <a:rPr lang="en-US" dirty="0" smtClean="0"/>
              <a:t>version much better, particularly at high error rates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GVR X-stack PI (Chien)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7867" y="4284149"/>
            <a:ext cx="1750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Error Rate</a:t>
            </a:r>
          </a:p>
          <a:p>
            <a:r>
              <a:rPr lang="en-US" dirty="0" smtClean="0"/>
              <a:t>(errors/minute)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3300" y="1219200"/>
            <a:ext cx="5951698" cy="35941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587072" y="1219200"/>
            <a:ext cx="11833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System</a:t>
            </a:r>
          </a:p>
          <a:p>
            <a:r>
              <a:rPr lang="en-US" dirty="0" smtClean="0"/>
              <a:t>Efficiency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591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dirty="0" smtClean="0"/>
              <a:t>Need to worry about latent errors (detection delay)</a:t>
            </a:r>
          </a:p>
          <a:p>
            <a:r>
              <a:rPr lang="en-US" dirty="0" smtClean="0"/>
              <a:t>Multi-version can help, and serves as an insurance policy</a:t>
            </a:r>
          </a:p>
          <a:p>
            <a:r>
              <a:rPr lang="en-US" dirty="0" smtClean="0"/>
              <a:t>Optimized </a:t>
            </a:r>
            <a:r>
              <a:rPr lang="en-US" dirty="0" err="1" smtClean="0"/>
              <a:t>checkpointing</a:t>
            </a:r>
            <a:r>
              <a:rPr lang="en-US" dirty="0" smtClean="0"/>
              <a:t> increases need for multi-version</a:t>
            </a:r>
          </a:p>
          <a:p>
            <a:r>
              <a:rPr lang="en-US" dirty="0" smtClean="0"/>
              <a:t>Error detection latency reduction (containment) is a critical research area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719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GVR Next </a:t>
            </a:r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Refine API, based on co-design apps and other experiments (</a:t>
            </a:r>
            <a:r>
              <a:rPr lang="en-US" dirty="0" err="1" smtClean="0"/>
              <a:t>OpenMC</a:t>
            </a:r>
            <a:r>
              <a:rPr lang="en-US" dirty="0" smtClean="0"/>
              <a:t>, </a:t>
            </a:r>
            <a:r>
              <a:rPr lang="en-US" dirty="0" err="1" smtClean="0"/>
              <a:t>Trilinos</a:t>
            </a:r>
            <a:r>
              <a:rPr lang="en-US" dirty="0" smtClean="0"/>
              <a:t>, ...)</a:t>
            </a:r>
          </a:p>
          <a:p>
            <a:pPr lvl="1"/>
            <a:r>
              <a:rPr lang="en-US" dirty="0" smtClean="0"/>
              <a:t>Explore GVR capabilities match with common application structures – refine API and demonstrate potential</a:t>
            </a:r>
          </a:p>
          <a:p>
            <a:r>
              <a:rPr lang="en-US" dirty="0" smtClean="0"/>
              <a:t>Continue implementation, towards </a:t>
            </a:r>
            <a:r>
              <a:rPr lang="en-US" dirty="0"/>
              <a:t>a full </a:t>
            </a:r>
            <a:r>
              <a:rPr lang="en-US" dirty="0" smtClean="0"/>
              <a:t>API, </a:t>
            </a:r>
            <a:r>
              <a:rPr lang="en-US" dirty="0"/>
              <a:t>and robust </a:t>
            </a:r>
            <a:r>
              <a:rPr lang="en-US" dirty="0" smtClean="0"/>
              <a:t>functionality</a:t>
            </a:r>
            <a:endParaRPr lang="en-US" dirty="0"/>
          </a:p>
          <a:p>
            <a:pPr lvl="1"/>
            <a:r>
              <a:rPr lang="en-US" dirty="0" smtClean="0"/>
              <a:t>Explore efficient </a:t>
            </a:r>
            <a:r>
              <a:rPr lang="en-US" dirty="0"/>
              <a:t>implementation of redundant, distributed global-view data </a:t>
            </a:r>
            <a:r>
              <a:rPr lang="en-US" dirty="0" smtClean="0"/>
              <a:t>structures</a:t>
            </a:r>
            <a:r>
              <a:rPr lang="en-US" dirty="0" smtClean="0"/>
              <a:t>, snapshot consistency and capture</a:t>
            </a:r>
            <a:endParaRPr lang="en-US" dirty="0" smtClean="0"/>
          </a:p>
          <a:p>
            <a:pPr lvl="1"/>
            <a:r>
              <a:rPr lang="en-US" dirty="0" smtClean="0"/>
              <a:t>Explore </a:t>
            </a:r>
            <a:r>
              <a:rPr lang="en-US" dirty="0"/>
              <a:t>efficient multi-version </a:t>
            </a:r>
            <a:r>
              <a:rPr lang="en-US" dirty="0" smtClean="0"/>
              <a:t>storage techniques, redundancy, </a:t>
            </a:r>
            <a:r>
              <a:rPr lang="en-US" dirty="0"/>
              <a:t>compression, and </a:t>
            </a:r>
            <a:r>
              <a:rPr lang="en-US" dirty="0" smtClean="0"/>
              <a:t>restoration</a:t>
            </a:r>
          </a:p>
          <a:p>
            <a:r>
              <a:rPr lang="en-US" dirty="0" smtClean="0"/>
              <a:t>Work </a:t>
            </a:r>
            <a:r>
              <a:rPr lang="en-US" dirty="0"/>
              <a:t>with OS/runtime community on cross-layer error handling classification and </a:t>
            </a:r>
            <a:r>
              <a:rPr lang="en-US" dirty="0" smtClean="0"/>
              <a:t>naming</a:t>
            </a:r>
          </a:p>
          <a:p>
            <a:r>
              <a:rPr lang="en-US" dirty="0" smtClean="0"/>
              <a:t>More </a:t>
            </a:r>
            <a:r>
              <a:rPr lang="en-US" dirty="0"/>
              <a:t>M</a:t>
            </a:r>
            <a:r>
              <a:rPr lang="en-US" dirty="0" smtClean="0"/>
              <a:t>ulti</a:t>
            </a:r>
            <a:r>
              <a:rPr lang="en-US" dirty="0" smtClean="0"/>
              <a:t>-version analysis...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485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1441"/>
            <a:ext cx="8229600" cy="1130497"/>
          </a:xfrm>
        </p:spPr>
        <p:txBody>
          <a:bodyPr/>
          <a:lstStyle/>
          <a:p>
            <a:r>
              <a:rPr lang="en-US" sz="4800" dirty="0" smtClean="0"/>
              <a:t>GVR X-stack Synergies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96381"/>
            <a:ext cx="8229600" cy="1953094"/>
          </a:xfrm>
        </p:spPr>
        <p:txBody>
          <a:bodyPr/>
          <a:lstStyle/>
          <a:p>
            <a:r>
              <a:rPr lang="en-US" dirty="0" smtClean="0"/>
              <a:t>Direct Application Programming Interface</a:t>
            </a:r>
          </a:p>
          <a:p>
            <a:pPr lvl="1"/>
            <a:r>
              <a:rPr lang="en-US" dirty="0" smtClean="0"/>
              <a:t>Co-existence, even </a:t>
            </a:r>
            <a:r>
              <a:rPr lang="en-US" dirty="0" err="1" smtClean="0"/>
              <a:t>targetted</a:t>
            </a:r>
            <a:r>
              <a:rPr lang="en-US" dirty="0" smtClean="0"/>
              <a:t> by other Runtimes</a:t>
            </a:r>
          </a:p>
          <a:p>
            <a:r>
              <a:rPr lang="en-US" dirty="0" smtClean="0"/>
              <a:t>Rich Solver Library Building Block</a:t>
            </a:r>
          </a:p>
          <a:p>
            <a:r>
              <a:rPr lang="en-US" dirty="0" smtClean="0"/>
              <a:t>Programming System Target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9905" y="2559403"/>
            <a:ext cx="1866687" cy="628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87407" y="3367768"/>
            <a:ext cx="501274" cy="3779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GVR</a:t>
            </a:r>
            <a:endParaRPr lang="en-US" sz="1100" dirty="0"/>
          </a:p>
        </p:txBody>
      </p:sp>
      <p:sp>
        <p:nvSpPr>
          <p:cNvPr id="8" name="Rectangle 7"/>
          <p:cNvSpPr/>
          <p:nvPr/>
        </p:nvSpPr>
        <p:spPr>
          <a:xfrm>
            <a:off x="1744372" y="3367768"/>
            <a:ext cx="501274" cy="3779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...</a:t>
            </a:r>
            <a:endParaRPr lang="en-US" sz="1100" dirty="0"/>
          </a:p>
        </p:txBody>
      </p:sp>
      <p:sp>
        <p:nvSpPr>
          <p:cNvPr id="9" name="Rectangle 8"/>
          <p:cNvSpPr/>
          <p:nvPr/>
        </p:nvSpPr>
        <p:spPr>
          <a:xfrm>
            <a:off x="1101337" y="3367768"/>
            <a:ext cx="501274" cy="3779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...</a:t>
            </a:r>
            <a:endParaRPr lang="en-US" sz="1100" dirty="0"/>
          </a:p>
        </p:txBody>
      </p:sp>
      <p:sp>
        <p:nvSpPr>
          <p:cNvPr id="15" name="Rectangle 14"/>
          <p:cNvSpPr/>
          <p:nvPr/>
        </p:nvSpPr>
        <p:spPr>
          <a:xfrm>
            <a:off x="1842057" y="3603910"/>
            <a:ext cx="501274" cy="3779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GVR</a:t>
            </a:r>
            <a:endParaRPr lang="en-US" sz="1100" dirty="0"/>
          </a:p>
        </p:txBody>
      </p:sp>
      <p:sp>
        <p:nvSpPr>
          <p:cNvPr id="16" name="Rectangle 15"/>
          <p:cNvSpPr/>
          <p:nvPr/>
        </p:nvSpPr>
        <p:spPr>
          <a:xfrm>
            <a:off x="1268797" y="3602783"/>
            <a:ext cx="501274" cy="3779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GVR</a:t>
            </a:r>
            <a:endParaRPr lang="en-US" sz="1100" dirty="0"/>
          </a:p>
        </p:txBody>
      </p:sp>
      <p:sp>
        <p:nvSpPr>
          <p:cNvPr id="17" name="Rectangle 16"/>
          <p:cNvSpPr/>
          <p:nvPr/>
        </p:nvSpPr>
        <p:spPr>
          <a:xfrm>
            <a:off x="3309510" y="2054239"/>
            <a:ext cx="1866687" cy="628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647012" y="3380598"/>
            <a:ext cx="501274" cy="3779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GVR</a:t>
            </a:r>
            <a:endParaRPr lang="en-US" sz="1100" dirty="0"/>
          </a:p>
        </p:txBody>
      </p:sp>
      <p:sp>
        <p:nvSpPr>
          <p:cNvPr id="19" name="Rectangle 18"/>
          <p:cNvSpPr/>
          <p:nvPr/>
        </p:nvSpPr>
        <p:spPr>
          <a:xfrm>
            <a:off x="4003977" y="3380598"/>
            <a:ext cx="501274" cy="3779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...</a:t>
            </a:r>
            <a:endParaRPr lang="en-US" sz="1100" dirty="0"/>
          </a:p>
        </p:txBody>
      </p:sp>
      <p:sp>
        <p:nvSpPr>
          <p:cNvPr id="20" name="Rectangle 19"/>
          <p:cNvSpPr/>
          <p:nvPr/>
        </p:nvSpPr>
        <p:spPr>
          <a:xfrm>
            <a:off x="3360942" y="3380598"/>
            <a:ext cx="501274" cy="3779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...</a:t>
            </a:r>
            <a:endParaRPr lang="en-US" sz="1100" dirty="0"/>
          </a:p>
        </p:txBody>
      </p:sp>
      <p:sp>
        <p:nvSpPr>
          <p:cNvPr id="24" name="Rectangle 23"/>
          <p:cNvSpPr/>
          <p:nvPr/>
        </p:nvSpPr>
        <p:spPr>
          <a:xfrm>
            <a:off x="6906617" y="3393428"/>
            <a:ext cx="501274" cy="3779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GVR</a:t>
            </a:r>
            <a:endParaRPr lang="en-US" sz="1100" dirty="0"/>
          </a:p>
        </p:txBody>
      </p:sp>
      <p:sp>
        <p:nvSpPr>
          <p:cNvPr id="25" name="Rectangle 24"/>
          <p:cNvSpPr/>
          <p:nvPr/>
        </p:nvSpPr>
        <p:spPr>
          <a:xfrm>
            <a:off x="6263582" y="3393428"/>
            <a:ext cx="501274" cy="3779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...</a:t>
            </a:r>
            <a:endParaRPr lang="en-US" sz="1100" dirty="0"/>
          </a:p>
        </p:txBody>
      </p:sp>
      <p:sp>
        <p:nvSpPr>
          <p:cNvPr id="26" name="Rectangle 25"/>
          <p:cNvSpPr/>
          <p:nvPr/>
        </p:nvSpPr>
        <p:spPr>
          <a:xfrm>
            <a:off x="5620547" y="3393428"/>
            <a:ext cx="501274" cy="3779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...</a:t>
            </a:r>
            <a:endParaRPr lang="en-US" sz="1100" dirty="0"/>
          </a:p>
        </p:txBody>
      </p:sp>
      <p:sp>
        <p:nvSpPr>
          <p:cNvPr id="29" name="Rectangle 28"/>
          <p:cNvSpPr/>
          <p:nvPr/>
        </p:nvSpPr>
        <p:spPr>
          <a:xfrm>
            <a:off x="3322361" y="2810619"/>
            <a:ext cx="539856" cy="48623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Petsc</a:t>
            </a:r>
            <a:endParaRPr lang="en-US" sz="1200" dirty="0"/>
          </a:p>
        </p:txBody>
      </p:sp>
      <p:sp>
        <p:nvSpPr>
          <p:cNvPr id="30" name="Rectangle 29"/>
          <p:cNvSpPr/>
          <p:nvPr/>
        </p:nvSpPr>
        <p:spPr>
          <a:xfrm>
            <a:off x="3949230" y="2810618"/>
            <a:ext cx="821167" cy="48511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Trilinos</a:t>
            </a:r>
            <a:endParaRPr lang="en-US" sz="1400" dirty="0"/>
          </a:p>
        </p:txBody>
      </p:sp>
      <p:sp>
        <p:nvSpPr>
          <p:cNvPr id="31" name="Rectangle 30"/>
          <p:cNvSpPr/>
          <p:nvPr/>
        </p:nvSpPr>
        <p:spPr>
          <a:xfrm>
            <a:off x="4856306" y="2814982"/>
            <a:ext cx="319891" cy="48623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...</a:t>
            </a:r>
            <a:endParaRPr lang="en-US" sz="1200" dirty="0"/>
          </a:p>
        </p:txBody>
      </p:sp>
      <p:sp>
        <p:nvSpPr>
          <p:cNvPr id="32" name="Rectangle 31"/>
          <p:cNvSpPr/>
          <p:nvPr/>
        </p:nvSpPr>
        <p:spPr>
          <a:xfrm>
            <a:off x="5578660" y="2062700"/>
            <a:ext cx="1866687" cy="628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5591511" y="2819080"/>
            <a:ext cx="539856" cy="4862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PM</a:t>
            </a:r>
          </a:p>
          <a:p>
            <a:pPr algn="ctr"/>
            <a:r>
              <a:rPr lang="en-US" sz="1200" dirty="0" smtClean="0"/>
              <a:t>#1</a:t>
            </a:r>
            <a:endParaRPr lang="en-US" sz="1200" dirty="0"/>
          </a:p>
        </p:txBody>
      </p:sp>
      <p:sp>
        <p:nvSpPr>
          <p:cNvPr id="36" name="Rectangle 35"/>
          <p:cNvSpPr/>
          <p:nvPr/>
        </p:nvSpPr>
        <p:spPr>
          <a:xfrm>
            <a:off x="6200583" y="2814521"/>
            <a:ext cx="539856" cy="4862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PM</a:t>
            </a:r>
          </a:p>
          <a:p>
            <a:pPr algn="ctr"/>
            <a:r>
              <a:rPr lang="en-US" sz="1200" dirty="0" smtClean="0"/>
              <a:t>#2</a:t>
            </a:r>
            <a:endParaRPr lang="en-US" sz="1200" dirty="0"/>
          </a:p>
        </p:txBody>
      </p:sp>
      <p:sp>
        <p:nvSpPr>
          <p:cNvPr id="37" name="Rectangle 36"/>
          <p:cNvSpPr/>
          <p:nvPr/>
        </p:nvSpPr>
        <p:spPr>
          <a:xfrm>
            <a:off x="6809655" y="2809962"/>
            <a:ext cx="539856" cy="4862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PM</a:t>
            </a:r>
          </a:p>
          <a:p>
            <a:pPr algn="ctr"/>
            <a:r>
              <a:rPr lang="en-US" sz="1200" dirty="0" smtClean="0"/>
              <a:t>#3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18546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53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 err="1" smtClean="0"/>
              <a:t>Guoming</a:t>
            </a:r>
            <a:r>
              <a:rPr lang="en-US" dirty="0" smtClean="0"/>
              <a:t> </a:t>
            </a:r>
            <a:r>
              <a:rPr lang="en-US" dirty="0"/>
              <a:t>Lu, </a:t>
            </a:r>
            <a:r>
              <a:rPr lang="en-US" dirty="0" err="1"/>
              <a:t>Ziming</a:t>
            </a:r>
            <a:r>
              <a:rPr lang="en-US" dirty="0"/>
              <a:t> </a:t>
            </a:r>
            <a:r>
              <a:rPr lang="en-US" dirty="0" err="1"/>
              <a:t>Zheng</a:t>
            </a:r>
            <a:r>
              <a:rPr lang="en-US" dirty="0"/>
              <a:t>, and Andrew A. Chien, </a:t>
            </a:r>
            <a:r>
              <a:rPr lang="en-US" dirty="0">
                <a:hlinkClick r:id="rId2"/>
              </a:rPr>
              <a:t>When are Multiple Checkpoints Needed?</a:t>
            </a:r>
            <a:r>
              <a:rPr lang="en-US" dirty="0"/>
              <a:t>, to appear in Fault Tolerance at Extreme Scale, (FTXS), June 2013.</a:t>
            </a:r>
          </a:p>
          <a:p>
            <a:pPr lvl="0"/>
            <a:r>
              <a:rPr lang="en-US" dirty="0"/>
              <a:t>Hajime Fujita, Robert Schreiber, Andrew A. Chien, </a:t>
            </a:r>
            <a:r>
              <a:rPr lang="en-US" dirty="0">
                <a:hlinkClick r:id="rId3"/>
              </a:rPr>
              <a:t>It</a:t>
            </a:r>
            <a:r>
              <a:rPr lang="en-US" dirty="0">
                <a:hlinkClick r:id="rId4"/>
              </a:rPr>
              <a:t>'s Time for New Programming Models for Unreliable Hardware</a:t>
            </a:r>
            <a:r>
              <a:rPr lang="en-US" dirty="0"/>
              <a:t>, in  ACM Conference on Architectural Support for Programming Languages and Operating Systems</a:t>
            </a:r>
            <a:r>
              <a:rPr lang="en-US" dirty="0">
                <a:hlinkClick r:id="rId5"/>
              </a:rPr>
              <a:t>, March 18-20, 2013.  (Provocative Ideas session</a:t>
            </a:r>
            <a:r>
              <a:rPr lang="en-US" dirty="0"/>
              <a:t>).</a:t>
            </a:r>
          </a:p>
          <a:p>
            <a:pPr lvl="0"/>
            <a:r>
              <a:rPr lang="en-US" dirty="0"/>
              <a:t>The Global View Resilience Application Programming Interface, Version 0.71, February 2013.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Prior relevant work</a:t>
            </a:r>
          </a:p>
          <a:p>
            <a:r>
              <a:rPr lang="en-US" dirty="0"/>
              <a:t>Sean Hogan, Jeff Hammond, and Andrew A. Chien, An Evaluation of Difference and Threshold Techniques for Efficient </a:t>
            </a:r>
            <a:r>
              <a:rPr lang="en-US" dirty="0" err="1"/>
              <a:t>Checkpointing</a:t>
            </a:r>
            <a:r>
              <a:rPr lang="en-US" dirty="0"/>
              <a:t>, 2nd workshop on fault-tolerance for HPC at extreme scale </a:t>
            </a:r>
            <a:r>
              <a:rPr lang="en-US" u="sng" dirty="0">
                <a:hlinkClick r:id="rId6"/>
              </a:rPr>
              <a:t>FTXS 2012</a:t>
            </a:r>
            <a:r>
              <a:rPr lang="en-US" dirty="0"/>
              <a:t> at </a:t>
            </a:r>
            <a:r>
              <a:rPr lang="en-US" u="sng" dirty="0">
                <a:hlinkClick r:id="rId7"/>
              </a:rPr>
              <a:t>DSN 2012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15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 View Resilience (GVR)</a:t>
            </a:r>
          </a:p>
          <a:p>
            <a:r>
              <a:rPr lang="en-US" dirty="0" smtClean="0"/>
              <a:t>Progress</a:t>
            </a:r>
          </a:p>
          <a:p>
            <a:r>
              <a:rPr lang="en-US" dirty="0" smtClean="0"/>
              <a:t>Next Steps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033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33500"/>
          </a:xfrm>
        </p:spPr>
        <p:txBody>
          <a:bodyPr/>
          <a:lstStyle/>
          <a:p>
            <a:r>
              <a:rPr lang="en-US" dirty="0" smtClean="0"/>
              <a:t>Global View Resilience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457199" y="3429000"/>
            <a:ext cx="8398933" cy="2927350"/>
          </a:xfrm>
        </p:spPr>
        <p:txBody>
          <a:bodyPr>
            <a:normAutofit fontScale="77500" lnSpcReduction="20000"/>
          </a:bodyPr>
          <a:lstStyle/>
          <a:p>
            <a:pPr rtl="0" eaLnBrk="1" latinLnBrk="0" hangingPunct="1"/>
            <a:r>
              <a:rPr lang="en-US" sz="28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“Just add Resilience” Incremental application resilience</a:t>
            </a:r>
            <a:endParaRPr lang="en-US" sz="2800" dirty="0" smtClean="0">
              <a:effectLst/>
            </a:endParaRPr>
          </a:p>
          <a:p>
            <a:pPr lvl="1"/>
            <a:r>
              <a:rPr lang="en-US" sz="19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  <a:ea typeface="+mn-ea"/>
                <a:cs typeface="+mn-cs"/>
              </a:rPr>
              <a:t>“Outside in”, as needed, incremental, ... “end to end</a:t>
            </a:r>
            <a:r>
              <a:rPr lang="en-US" sz="19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  <a:ea typeface="+mn-ea"/>
                <a:cs typeface="+mn-cs"/>
              </a:rPr>
              <a:t>”</a:t>
            </a:r>
          </a:p>
          <a:p>
            <a:pPr lvl="1"/>
            <a:r>
              <a:rPr lang="en-US" sz="1900" dirty="0"/>
              <a:t>R</a:t>
            </a:r>
            <a:r>
              <a:rPr lang="en-US" sz="1900" dirty="0" smtClean="0"/>
              <a:t>ising resilience challenges; manage in flexible application-driven context</a:t>
            </a:r>
            <a:endParaRPr lang="en-US" sz="2100" dirty="0" smtClean="0">
              <a:effectLst/>
            </a:endParaRPr>
          </a:p>
          <a:p>
            <a:r>
              <a:rPr lang="en-US" sz="3100" dirty="0" smtClean="0"/>
              <a:t>Global view Data-oriented resilience</a:t>
            </a:r>
          </a:p>
          <a:p>
            <a:pPr lvl="1"/>
            <a:r>
              <a:rPr lang="en-US" sz="2000" dirty="0" smtClean="0"/>
              <a:t>Express globally consistent snapshots</a:t>
            </a:r>
          </a:p>
          <a:p>
            <a:pPr lvl="1"/>
            <a:r>
              <a:rPr lang="en-US" sz="2000" dirty="0" smtClean="0"/>
              <a:t>Express error handling and recovery with global view</a:t>
            </a:r>
          </a:p>
          <a:p>
            <a:r>
              <a:rPr lang="en-US" sz="2800" dirty="0"/>
              <a:t>Application-System x-layer Partnership</a:t>
            </a:r>
          </a:p>
          <a:p>
            <a:pPr lvl="1"/>
            <a:r>
              <a:rPr lang="en-US" sz="1800" dirty="0"/>
              <a:t>Applications: Exposes algorithm and application domain knowledge</a:t>
            </a:r>
          </a:p>
          <a:p>
            <a:pPr lvl="1"/>
            <a:r>
              <a:rPr lang="en-US" sz="1800" dirty="0"/>
              <a:t>System: reifies and exposes hardware and system </a:t>
            </a:r>
            <a:r>
              <a:rPr lang="en-US" sz="1800" dirty="0" smtClean="0"/>
              <a:t>error</a:t>
            </a:r>
          </a:p>
          <a:p>
            <a:r>
              <a:rPr lang="en-US" sz="2800" dirty="0" smtClean="0"/>
              <a:t>Portable, efficient interface for resilience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1764" y="2157921"/>
            <a:ext cx="1775203" cy="8012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974191" y="2157921"/>
            <a:ext cx="2762771" cy="8012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System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1" idx="3"/>
            <a:endCxn id="12" idx="1"/>
          </p:cNvCxnSpPr>
          <p:nvPr/>
        </p:nvCxnSpPr>
        <p:spPr>
          <a:xfrm>
            <a:off x="2756967" y="2558554"/>
            <a:ext cx="221722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130"/>
          <p:cNvSpPr txBox="1"/>
          <p:nvPr/>
        </p:nvSpPr>
        <p:spPr>
          <a:xfrm>
            <a:off x="2534181" y="1545388"/>
            <a:ext cx="2704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Global-view Data</a:t>
            </a:r>
          </a:p>
          <a:p>
            <a:pPr algn="ctr"/>
            <a:r>
              <a:rPr kumimoji="1" lang="en-US" altLang="ja-JP" dirty="0" smtClean="0"/>
              <a:t>Data-oriented Resilience</a:t>
            </a:r>
            <a:endParaRPr kumimoji="1" lang="ja-JP" altLang="en-US" dirty="0"/>
          </a:p>
        </p:txBody>
      </p:sp>
      <p:sp>
        <p:nvSpPr>
          <p:cNvPr id="10" name="Wave 9"/>
          <p:cNvSpPr/>
          <p:nvPr/>
        </p:nvSpPr>
        <p:spPr>
          <a:xfrm rot="16200000">
            <a:off x="3516180" y="2505560"/>
            <a:ext cx="582260" cy="132380"/>
          </a:xfrm>
          <a:prstGeom prst="wav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Wave 28"/>
          <p:cNvSpPr/>
          <p:nvPr/>
        </p:nvSpPr>
        <p:spPr>
          <a:xfrm rot="16200000">
            <a:off x="3566980" y="2505560"/>
            <a:ext cx="582260" cy="132380"/>
          </a:xfrm>
          <a:prstGeom prst="wav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33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879"/>
            <a:ext cx="8229600" cy="1192012"/>
          </a:xfrm>
        </p:spPr>
        <p:txBody>
          <a:bodyPr/>
          <a:lstStyle/>
          <a:p>
            <a:r>
              <a:rPr lang="en-US" sz="4800" dirty="0" smtClean="0"/>
              <a:t>Data-oriented Resilience based on Multi-versions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78712"/>
            <a:ext cx="8229600" cy="1911504"/>
          </a:xfrm>
        </p:spPr>
        <p:txBody>
          <a:bodyPr>
            <a:noAutofit/>
          </a:bodyPr>
          <a:lstStyle/>
          <a:p>
            <a:r>
              <a:rPr lang="en-US" sz="1600" dirty="0" smtClean="0"/>
              <a:t>Parallel applications and Global-view data</a:t>
            </a:r>
          </a:p>
          <a:p>
            <a:r>
              <a:rPr lang="en-US" sz="1600" dirty="0" smtClean="0"/>
              <a:t>Frames invariant checks, more complex checks based on high-level </a:t>
            </a:r>
            <a:r>
              <a:rPr lang="en-US" sz="1600" dirty="0" smtClean="0"/>
              <a:t>semantics</a:t>
            </a:r>
            <a:endParaRPr lang="en-US" sz="1600" dirty="0" smtClean="0"/>
          </a:p>
          <a:p>
            <a:r>
              <a:rPr lang="en-US" sz="1600" dirty="0" smtClean="0"/>
              <a:t>Frames system, HW, OS, runtime </a:t>
            </a:r>
            <a:r>
              <a:rPr lang="en-US" sz="1600" dirty="0" smtClean="0"/>
              <a:t>errors</a:t>
            </a:r>
          </a:p>
          <a:p>
            <a:r>
              <a:rPr lang="en-US" sz="1600" dirty="0" smtClean="0"/>
              <a:t>Can be implemented efficiently with hardware support</a:t>
            </a:r>
            <a:endParaRPr lang="en-US" sz="1600" dirty="0" smtClean="0"/>
          </a:p>
          <a:p>
            <a:r>
              <a:rPr lang="en-US" sz="1600" dirty="0" smtClean="0"/>
              <a:t>Enables rollback and forward (sophisticated) </a:t>
            </a:r>
            <a:r>
              <a:rPr lang="en-US" sz="1600" dirty="0" smtClean="0"/>
              <a:t>recovery on  per global-view data item basis</a:t>
            </a:r>
            <a:endParaRPr lang="en-US" sz="1600" u="sng" dirty="0" smtClean="0"/>
          </a:p>
          <a:p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  <p:sp>
        <p:nvSpPr>
          <p:cNvPr id="118" name="TextBox 117"/>
          <p:cNvSpPr txBox="1"/>
          <p:nvPr/>
        </p:nvSpPr>
        <p:spPr>
          <a:xfrm>
            <a:off x="1950846" y="1482452"/>
            <a:ext cx="1832453" cy="58477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 smtClean="0"/>
              <a:t>Phases create new</a:t>
            </a:r>
          </a:p>
          <a:p>
            <a:r>
              <a:rPr lang="en-US" sz="1600" dirty="0" smtClean="0"/>
              <a:t>logical versions</a:t>
            </a:r>
          </a:p>
        </p:txBody>
      </p:sp>
      <p:sp>
        <p:nvSpPr>
          <p:cNvPr id="119" name="Right Arrow 118"/>
          <p:cNvSpPr/>
          <p:nvPr/>
        </p:nvSpPr>
        <p:spPr>
          <a:xfrm>
            <a:off x="2599604" y="2494753"/>
            <a:ext cx="843757" cy="290592"/>
          </a:xfrm>
          <a:prstGeom prst="rightArrow">
            <a:avLst/>
          </a:prstGeom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21" name="Right Arrow 120"/>
          <p:cNvSpPr/>
          <p:nvPr/>
        </p:nvSpPr>
        <p:spPr>
          <a:xfrm>
            <a:off x="5479373" y="2496359"/>
            <a:ext cx="843757" cy="287380"/>
          </a:xfrm>
          <a:prstGeom prst="rightArrow">
            <a:avLst/>
          </a:prstGeom>
          <a:ln w="1905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12" name="Group 11"/>
          <p:cNvGrpSpPr/>
          <p:nvPr/>
        </p:nvGrpSpPr>
        <p:grpSpPr>
          <a:xfrm>
            <a:off x="6504173" y="2293236"/>
            <a:ext cx="1471496" cy="1183336"/>
            <a:chOff x="6814049" y="2665666"/>
            <a:chExt cx="1685107" cy="1574812"/>
          </a:xfrm>
        </p:grpSpPr>
        <p:grpSp>
          <p:nvGrpSpPr>
            <p:cNvPr id="13" name="Group 12"/>
            <p:cNvGrpSpPr/>
            <p:nvPr/>
          </p:nvGrpSpPr>
          <p:grpSpPr>
            <a:xfrm>
              <a:off x="6922087" y="2665666"/>
              <a:ext cx="1570518" cy="1013675"/>
              <a:chOff x="6922087" y="2665666"/>
              <a:chExt cx="1570518" cy="1013675"/>
            </a:xfrm>
          </p:grpSpPr>
          <p:grpSp>
            <p:nvGrpSpPr>
              <p:cNvPr id="36" name="Group 35"/>
              <p:cNvGrpSpPr/>
              <p:nvPr/>
            </p:nvGrpSpPr>
            <p:grpSpPr>
              <a:xfrm>
                <a:off x="6979128" y="2665666"/>
                <a:ext cx="1513459" cy="346583"/>
                <a:chOff x="6908053" y="1164857"/>
                <a:chExt cx="2332700" cy="514967"/>
              </a:xfrm>
              <a:solidFill>
                <a:schemeClr val="accent3">
                  <a:lumMod val="75000"/>
                </a:schemeClr>
              </a:solidFill>
            </p:grpSpPr>
            <p:sp>
              <p:nvSpPr>
                <p:cNvPr id="49" name="Cloud 48"/>
                <p:cNvSpPr/>
                <p:nvPr/>
              </p:nvSpPr>
              <p:spPr>
                <a:xfrm rot="16200000">
                  <a:off x="7642117" y="1323767"/>
                  <a:ext cx="492084" cy="220030"/>
                </a:xfrm>
                <a:prstGeom prst="cloud">
                  <a:avLst/>
                </a:prstGeom>
                <a:grpFill/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50" name="Cloud 49"/>
                <p:cNvSpPr/>
                <p:nvPr/>
              </p:nvSpPr>
              <p:spPr>
                <a:xfrm rot="16200000">
                  <a:off x="8884696" y="1323767"/>
                  <a:ext cx="492084" cy="220030"/>
                </a:xfrm>
                <a:prstGeom prst="cloud">
                  <a:avLst/>
                </a:prstGeom>
                <a:grpFill/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51" name="Cloud 50"/>
                <p:cNvSpPr/>
                <p:nvPr/>
              </p:nvSpPr>
              <p:spPr>
                <a:xfrm rot="16200000">
                  <a:off x="7352087" y="1316140"/>
                  <a:ext cx="492084" cy="220030"/>
                </a:xfrm>
                <a:prstGeom prst="cloud">
                  <a:avLst/>
                </a:prstGeom>
                <a:grpFill/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52" name="Cloud 51"/>
                <p:cNvSpPr/>
                <p:nvPr/>
              </p:nvSpPr>
              <p:spPr>
                <a:xfrm rot="16200000">
                  <a:off x="8594665" y="1316140"/>
                  <a:ext cx="492084" cy="220030"/>
                </a:xfrm>
                <a:prstGeom prst="cloud">
                  <a:avLst/>
                </a:prstGeom>
                <a:grpFill/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53" name="Cloud 52"/>
                <p:cNvSpPr/>
                <p:nvPr/>
              </p:nvSpPr>
              <p:spPr>
                <a:xfrm rot="16200000">
                  <a:off x="7062057" y="1308512"/>
                  <a:ext cx="492084" cy="220030"/>
                </a:xfrm>
                <a:prstGeom prst="cloud">
                  <a:avLst/>
                </a:prstGeom>
                <a:grpFill/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54" name="Cloud 53"/>
                <p:cNvSpPr/>
                <p:nvPr/>
              </p:nvSpPr>
              <p:spPr>
                <a:xfrm rot="16200000">
                  <a:off x="8304635" y="1308512"/>
                  <a:ext cx="492084" cy="220030"/>
                </a:xfrm>
                <a:prstGeom prst="cloud">
                  <a:avLst/>
                </a:prstGeom>
                <a:grpFill/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55" name="Cloud 54"/>
                <p:cNvSpPr/>
                <p:nvPr/>
              </p:nvSpPr>
              <p:spPr>
                <a:xfrm rot="16200000">
                  <a:off x="6772026" y="1300884"/>
                  <a:ext cx="492084" cy="220030"/>
                </a:xfrm>
                <a:prstGeom prst="cloud">
                  <a:avLst/>
                </a:prstGeom>
                <a:grpFill/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56" name="Cloud 55"/>
                <p:cNvSpPr/>
                <p:nvPr/>
              </p:nvSpPr>
              <p:spPr>
                <a:xfrm rot="16200000">
                  <a:off x="8014605" y="1300884"/>
                  <a:ext cx="492084" cy="220030"/>
                </a:xfrm>
                <a:prstGeom prst="cloud">
                  <a:avLst/>
                </a:prstGeom>
                <a:grpFill/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</p:grpSp>
          <p:cxnSp>
            <p:nvCxnSpPr>
              <p:cNvPr id="37" name="Straight Arrow Connector 36"/>
              <p:cNvCxnSpPr/>
              <p:nvPr/>
            </p:nvCxnSpPr>
            <p:spPr>
              <a:xfrm rot="16200000" flipH="1" flipV="1">
                <a:off x="7722270" y="3192089"/>
                <a:ext cx="534674" cy="18307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 rot="16200000" flipH="1" flipV="1">
                <a:off x="7904417" y="3186956"/>
                <a:ext cx="534674" cy="18307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/>
              <p:nvPr/>
            </p:nvCxnSpPr>
            <p:spPr>
              <a:xfrm rot="16200000" flipH="1">
                <a:off x="8147336" y="3205697"/>
                <a:ext cx="533647" cy="15689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/>
              <p:nvPr/>
            </p:nvCxnSpPr>
            <p:spPr>
              <a:xfrm rot="16200000" flipH="1" flipV="1">
                <a:off x="7506668" y="3168556"/>
                <a:ext cx="534674" cy="18307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/>
              <p:nvPr/>
            </p:nvCxnSpPr>
            <p:spPr>
              <a:xfrm rot="16200000" flipH="1" flipV="1">
                <a:off x="7126478" y="3163423"/>
                <a:ext cx="534674" cy="18307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 rot="16200000" flipH="1" flipV="1">
                <a:off x="7308625" y="3158289"/>
                <a:ext cx="534674" cy="18307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/>
              <p:cNvCxnSpPr/>
              <p:nvPr/>
            </p:nvCxnSpPr>
            <p:spPr>
              <a:xfrm rot="16200000" flipH="1" flipV="1">
                <a:off x="6746289" y="3158289"/>
                <a:ext cx="534674" cy="18307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/>
              <p:nvPr/>
            </p:nvCxnSpPr>
            <p:spPr>
              <a:xfrm rot="16200000" flipH="1" flipV="1">
                <a:off x="6928436" y="3153156"/>
                <a:ext cx="534674" cy="18307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 rot="16200000" flipH="1">
                <a:off x="7931733" y="3200564"/>
                <a:ext cx="533647" cy="15689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/>
              <p:nvPr/>
            </p:nvCxnSpPr>
            <p:spPr>
              <a:xfrm rot="16200000" flipH="1">
                <a:off x="7318380" y="3195430"/>
                <a:ext cx="533647" cy="15689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/>
              <p:cNvCxnSpPr/>
              <p:nvPr/>
            </p:nvCxnSpPr>
            <p:spPr>
              <a:xfrm rot="16200000" flipH="1">
                <a:off x="6883328" y="3190296"/>
                <a:ext cx="533647" cy="15689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6969976" y="3670344"/>
                <a:ext cx="1513955" cy="8997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/>
            <p:cNvGrpSpPr/>
            <p:nvPr/>
          </p:nvGrpSpPr>
          <p:grpSpPr>
            <a:xfrm>
              <a:off x="6814049" y="3827684"/>
              <a:ext cx="1685107" cy="412794"/>
              <a:chOff x="6814049" y="3827684"/>
              <a:chExt cx="1685107" cy="412794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6814049" y="3827684"/>
                <a:ext cx="1597736" cy="334494"/>
                <a:chOff x="476797" y="3061528"/>
                <a:chExt cx="2462597" cy="497005"/>
              </a:xfrm>
              <a:solidFill>
                <a:schemeClr val="tx2">
                  <a:lumMod val="60000"/>
                  <a:lumOff val="40000"/>
                  <a:alpha val="50000"/>
                </a:schemeClr>
              </a:solidFill>
            </p:grpSpPr>
            <p:sp>
              <p:nvSpPr>
                <p:cNvPr id="30" name="Rectangle 29"/>
                <p:cNvSpPr/>
                <p:nvPr/>
              </p:nvSpPr>
              <p:spPr>
                <a:xfrm>
                  <a:off x="476797" y="3061528"/>
                  <a:ext cx="107117" cy="497005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642565" y="3061528"/>
                  <a:ext cx="107117" cy="497005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1139869" y="3061528"/>
                  <a:ext cx="357288" cy="497005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2832277" y="3061528"/>
                  <a:ext cx="107117" cy="497005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1968709" y="3061528"/>
                  <a:ext cx="107117" cy="497005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35" name="Rectangle 34"/>
                <p:cNvSpPr/>
                <p:nvPr/>
              </p:nvSpPr>
              <p:spPr>
                <a:xfrm>
                  <a:off x="2134477" y="3061528"/>
                  <a:ext cx="532032" cy="497005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</p:grpSp>
          <p:grpSp>
            <p:nvGrpSpPr>
              <p:cNvPr id="16" name="Group 15"/>
              <p:cNvGrpSpPr/>
              <p:nvPr/>
            </p:nvGrpSpPr>
            <p:grpSpPr>
              <a:xfrm>
                <a:off x="6848801" y="3862436"/>
                <a:ext cx="1597736" cy="334494"/>
                <a:chOff x="476797" y="3061528"/>
                <a:chExt cx="2462597" cy="497005"/>
              </a:xfrm>
              <a:solidFill>
                <a:schemeClr val="accent2">
                  <a:lumMod val="75000"/>
                  <a:alpha val="50000"/>
                </a:schemeClr>
              </a:solidFill>
            </p:grpSpPr>
            <p:sp>
              <p:nvSpPr>
                <p:cNvPr id="24" name="Rectangle 23"/>
                <p:cNvSpPr/>
                <p:nvPr/>
              </p:nvSpPr>
              <p:spPr>
                <a:xfrm>
                  <a:off x="476797" y="3061528"/>
                  <a:ext cx="107117" cy="497005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642565" y="3061528"/>
                  <a:ext cx="107117" cy="497005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1139869" y="3061528"/>
                  <a:ext cx="357288" cy="497005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2832277" y="3061528"/>
                  <a:ext cx="107117" cy="497005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1968709" y="3061528"/>
                  <a:ext cx="107117" cy="497005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2134477" y="3061528"/>
                  <a:ext cx="532032" cy="497005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>
                <a:off x="6901420" y="3905984"/>
                <a:ext cx="1597736" cy="334494"/>
                <a:chOff x="476797" y="3061528"/>
                <a:chExt cx="2462597" cy="497005"/>
              </a:xfrm>
              <a:solidFill>
                <a:schemeClr val="accent3">
                  <a:lumMod val="75000"/>
                </a:schemeClr>
              </a:solidFill>
            </p:grpSpPr>
            <p:sp>
              <p:nvSpPr>
                <p:cNvPr id="18" name="Rectangle 17"/>
                <p:cNvSpPr/>
                <p:nvPr/>
              </p:nvSpPr>
              <p:spPr>
                <a:xfrm>
                  <a:off x="476797" y="3061528"/>
                  <a:ext cx="107117" cy="497005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642565" y="3061528"/>
                  <a:ext cx="107117" cy="497005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1139869" y="3061528"/>
                  <a:ext cx="357288" cy="497005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2832277" y="3061528"/>
                  <a:ext cx="107117" cy="497005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1968709" y="3061528"/>
                  <a:ext cx="107117" cy="497005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2134477" y="3061528"/>
                  <a:ext cx="532032" cy="497005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</p:grpSp>
        </p:grpSp>
      </p:grpSp>
      <p:grpSp>
        <p:nvGrpSpPr>
          <p:cNvPr id="4" name="Group 3"/>
          <p:cNvGrpSpPr/>
          <p:nvPr/>
        </p:nvGrpSpPr>
        <p:grpSpPr>
          <a:xfrm>
            <a:off x="2435098" y="3258162"/>
            <a:ext cx="6380558" cy="1186684"/>
            <a:chOff x="2435098" y="3258162"/>
            <a:chExt cx="6380558" cy="1186684"/>
          </a:xfrm>
        </p:grpSpPr>
        <p:grpSp>
          <p:nvGrpSpPr>
            <p:cNvPr id="8" name="Group 7"/>
            <p:cNvGrpSpPr/>
            <p:nvPr/>
          </p:nvGrpSpPr>
          <p:grpSpPr>
            <a:xfrm>
              <a:off x="2435098" y="3258162"/>
              <a:ext cx="3909405" cy="906260"/>
              <a:chOff x="2154283" y="4414940"/>
              <a:chExt cx="4476918" cy="1206073"/>
            </a:xfrm>
          </p:grpSpPr>
          <p:sp>
            <p:nvSpPr>
              <p:cNvPr id="122" name="Bent Arrow 121"/>
              <p:cNvSpPr/>
              <p:nvPr/>
            </p:nvSpPr>
            <p:spPr>
              <a:xfrm rot="13142329">
                <a:off x="5891877" y="4414940"/>
                <a:ext cx="739324" cy="637194"/>
              </a:xfrm>
              <a:prstGeom prst="bentArrow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Bent Arrow 122"/>
              <p:cNvSpPr/>
              <p:nvPr/>
            </p:nvSpPr>
            <p:spPr>
              <a:xfrm rot="13509263">
                <a:off x="2168921" y="4402048"/>
                <a:ext cx="739324" cy="768599"/>
              </a:xfrm>
              <a:prstGeom prst="bentArrow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3538066" y="4842779"/>
                <a:ext cx="2055897" cy="778234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Checking, </a:t>
                </a:r>
                <a:endParaRPr lang="en-US" sz="1600" dirty="0"/>
              </a:p>
              <a:p>
                <a:r>
                  <a:rPr lang="en-US" sz="1600" dirty="0"/>
                  <a:t>E</a:t>
                </a:r>
                <a:r>
                  <a:rPr lang="en-US" sz="1600" dirty="0" smtClean="0"/>
                  <a:t>fficient coverage</a:t>
                </a:r>
                <a:endParaRPr lang="en-US" sz="1600" dirty="0"/>
              </a:p>
            </p:txBody>
          </p:sp>
        </p:grpSp>
        <p:grpSp>
          <p:nvGrpSpPr>
            <p:cNvPr id="128" name="Group 127"/>
            <p:cNvGrpSpPr/>
            <p:nvPr/>
          </p:nvGrpSpPr>
          <p:grpSpPr>
            <a:xfrm rot="5400000">
              <a:off x="6734748" y="3643018"/>
              <a:ext cx="532089" cy="304775"/>
              <a:chOff x="6932018" y="3884209"/>
              <a:chExt cx="841211" cy="433875"/>
            </a:xfrm>
          </p:grpSpPr>
          <p:sp>
            <p:nvSpPr>
              <p:cNvPr id="125" name="Curved Right Arrow 124"/>
              <p:cNvSpPr/>
              <p:nvPr/>
            </p:nvSpPr>
            <p:spPr>
              <a:xfrm rot="21409846">
                <a:off x="6932018" y="3926892"/>
                <a:ext cx="418448" cy="391192"/>
              </a:xfrm>
              <a:prstGeom prst="curvedRightArrow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6" name="Curved Left Arrow 125"/>
              <p:cNvSpPr/>
              <p:nvPr/>
            </p:nvSpPr>
            <p:spPr>
              <a:xfrm rot="190154" flipV="1">
                <a:off x="7474693" y="3884209"/>
                <a:ext cx="298536" cy="391192"/>
              </a:xfrm>
              <a:prstGeom prst="curvedLeftArrow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29" name="TextBox 128"/>
            <p:cNvSpPr txBox="1"/>
            <p:nvPr/>
          </p:nvSpPr>
          <p:spPr>
            <a:xfrm>
              <a:off x="7263328" y="3860070"/>
              <a:ext cx="1552328" cy="584776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App-semantics</a:t>
              </a:r>
            </a:p>
            <a:p>
              <a:r>
                <a:rPr lang="en-US" sz="1600" dirty="0"/>
                <a:t>b</a:t>
              </a:r>
              <a:r>
                <a:rPr lang="en-US" sz="1600" dirty="0" smtClean="0"/>
                <a:t>ased recovery</a:t>
              </a: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grpSp>
        <p:nvGrpSpPr>
          <p:cNvPr id="127" name="Group 126"/>
          <p:cNvGrpSpPr/>
          <p:nvPr/>
        </p:nvGrpSpPr>
        <p:grpSpPr>
          <a:xfrm>
            <a:off x="3724891" y="2293236"/>
            <a:ext cx="1425547" cy="1145155"/>
            <a:chOff x="3733358" y="1903754"/>
            <a:chExt cx="1425547" cy="1145155"/>
          </a:xfrm>
        </p:grpSpPr>
        <p:grpSp>
          <p:nvGrpSpPr>
            <p:cNvPr id="130" name="Group 129"/>
            <p:cNvGrpSpPr/>
            <p:nvPr/>
          </p:nvGrpSpPr>
          <p:grpSpPr>
            <a:xfrm>
              <a:off x="3761553" y="1903754"/>
              <a:ext cx="1371433" cy="665226"/>
              <a:chOff x="3673294" y="2665666"/>
              <a:chExt cx="1570518" cy="885299"/>
            </a:xfrm>
            <a:solidFill>
              <a:srgbClr val="57019B"/>
            </a:solidFill>
          </p:grpSpPr>
          <p:grpSp>
            <p:nvGrpSpPr>
              <p:cNvPr id="145" name="Group 144"/>
              <p:cNvGrpSpPr/>
              <p:nvPr/>
            </p:nvGrpSpPr>
            <p:grpSpPr>
              <a:xfrm>
                <a:off x="3730335" y="2665666"/>
                <a:ext cx="1513459" cy="346583"/>
                <a:chOff x="6908053" y="1164857"/>
                <a:chExt cx="2332700" cy="514967"/>
              </a:xfrm>
              <a:grpFill/>
            </p:grpSpPr>
            <p:sp>
              <p:nvSpPr>
                <p:cNvPr id="157" name="Cloud 156"/>
                <p:cNvSpPr/>
                <p:nvPr/>
              </p:nvSpPr>
              <p:spPr>
                <a:xfrm rot="16200000">
                  <a:off x="7642117" y="1323767"/>
                  <a:ext cx="492084" cy="220030"/>
                </a:xfrm>
                <a:prstGeom prst="cloud">
                  <a:avLst/>
                </a:prstGeom>
                <a:grpFill/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158" name="Cloud 157"/>
                <p:cNvSpPr/>
                <p:nvPr/>
              </p:nvSpPr>
              <p:spPr>
                <a:xfrm rot="16200000">
                  <a:off x="8884696" y="1323767"/>
                  <a:ext cx="492084" cy="220030"/>
                </a:xfrm>
                <a:prstGeom prst="cloud">
                  <a:avLst/>
                </a:prstGeom>
                <a:grpFill/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159" name="Cloud 158"/>
                <p:cNvSpPr/>
                <p:nvPr/>
              </p:nvSpPr>
              <p:spPr>
                <a:xfrm rot="16200000">
                  <a:off x="7352087" y="1316140"/>
                  <a:ext cx="492084" cy="220030"/>
                </a:xfrm>
                <a:prstGeom prst="cloud">
                  <a:avLst/>
                </a:prstGeom>
                <a:grpFill/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160" name="Cloud 159"/>
                <p:cNvSpPr/>
                <p:nvPr/>
              </p:nvSpPr>
              <p:spPr>
                <a:xfrm rot="16200000">
                  <a:off x="8594665" y="1316140"/>
                  <a:ext cx="492084" cy="220030"/>
                </a:xfrm>
                <a:prstGeom prst="cloud">
                  <a:avLst/>
                </a:prstGeom>
                <a:grpFill/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161" name="Cloud 160"/>
                <p:cNvSpPr/>
                <p:nvPr/>
              </p:nvSpPr>
              <p:spPr>
                <a:xfrm rot="16200000">
                  <a:off x="7062057" y="1308512"/>
                  <a:ext cx="492084" cy="220030"/>
                </a:xfrm>
                <a:prstGeom prst="cloud">
                  <a:avLst/>
                </a:prstGeom>
                <a:grpFill/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162" name="Cloud 161"/>
                <p:cNvSpPr/>
                <p:nvPr/>
              </p:nvSpPr>
              <p:spPr>
                <a:xfrm rot="16200000">
                  <a:off x="8304635" y="1308512"/>
                  <a:ext cx="492084" cy="220030"/>
                </a:xfrm>
                <a:prstGeom prst="cloud">
                  <a:avLst/>
                </a:prstGeom>
                <a:grpFill/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163" name="Cloud 162"/>
                <p:cNvSpPr/>
                <p:nvPr/>
              </p:nvSpPr>
              <p:spPr>
                <a:xfrm rot="16200000">
                  <a:off x="6772026" y="1300884"/>
                  <a:ext cx="492084" cy="220030"/>
                </a:xfrm>
                <a:prstGeom prst="cloud">
                  <a:avLst/>
                </a:prstGeom>
                <a:grpFill/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164" name="Cloud 163"/>
                <p:cNvSpPr/>
                <p:nvPr/>
              </p:nvSpPr>
              <p:spPr>
                <a:xfrm rot="16200000">
                  <a:off x="8014605" y="1300884"/>
                  <a:ext cx="492084" cy="220030"/>
                </a:xfrm>
                <a:prstGeom prst="cloud">
                  <a:avLst/>
                </a:prstGeom>
                <a:grpFill/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</p:grpSp>
          <p:cxnSp>
            <p:nvCxnSpPr>
              <p:cNvPr id="146" name="Straight Arrow Connector 145"/>
              <p:cNvCxnSpPr/>
              <p:nvPr/>
            </p:nvCxnSpPr>
            <p:spPr>
              <a:xfrm rot="16200000" flipH="1" flipV="1">
                <a:off x="4473477" y="3192089"/>
                <a:ext cx="534674" cy="183078"/>
              </a:xfrm>
              <a:prstGeom prst="straightConnector1">
                <a:avLst/>
              </a:prstGeom>
              <a:grpFill/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Arrow Connector 146"/>
              <p:cNvCxnSpPr/>
              <p:nvPr/>
            </p:nvCxnSpPr>
            <p:spPr>
              <a:xfrm rot="16200000" flipH="1" flipV="1">
                <a:off x="4655624" y="3186956"/>
                <a:ext cx="534674" cy="183078"/>
              </a:xfrm>
              <a:prstGeom prst="straightConnector1">
                <a:avLst/>
              </a:prstGeom>
              <a:grpFill/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Arrow Connector 147"/>
              <p:cNvCxnSpPr/>
              <p:nvPr/>
            </p:nvCxnSpPr>
            <p:spPr>
              <a:xfrm rot="16200000" flipH="1">
                <a:off x="4898543" y="3205697"/>
                <a:ext cx="533647" cy="156890"/>
              </a:xfrm>
              <a:prstGeom prst="straightConnector1">
                <a:avLst/>
              </a:prstGeom>
              <a:grpFill/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Arrow Connector 148"/>
              <p:cNvCxnSpPr/>
              <p:nvPr/>
            </p:nvCxnSpPr>
            <p:spPr>
              <a:xfrm rot="16200000" flipH="1" flipV="1">
                <a:off x="4257875" y="3168556"/>
                <a:ext cx="534674" cy="183078"/>
              </a:xfrm>
              <a:prstGeom prst="straightConnector1">
                <a:avLst/>
              </a:prstGeom>
              <a:grpFill/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Arrow Connector 149"/>
              <p:cNvCxnSpPr/>
              <p:nvPr/>
            </p:nvCxnSpPr>
            <p:spPr>
              <a:xfrm rot="16200000" flipH="1" flipV="1">
                <a:off x="3877685" y="3163423"/>
                <a:ext cx="534674" cy="183078"/>
              </a:xfrm>
              <a:prstGeom prst="straightConnector1">
                <a:avLst/>
              </a:prstGeom>
              <a:grpFill/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Arrow Connector 150"/>
              <p:cNvCxnSpPr/>
              <p:nvPr/>
            </p:nvCxnSpPr>
            <p:spPr>
              <a:xfrm rot="16200000" flipH="1" flipV="1">
                <a:off x="4059832" y="3158289"/>
                <a:ext cx="534674" cy="183078"/>
              </a:xfrm>
              <a:prstGeom prst="straightConnector1">
                <a:avLst/>
              </a:prstGeom>
              <a:grpFill/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Arrow Connector 151"/>
              <p:cNvCxnSpPr/>
              <p:nvPr/>
            </p:nvCxnSpPr>
            <p:spPr>
              <a:xfrm rot="16200000" flipH="1" flipV="1">
                <a:off x="3497496" y="3158289"/>
                <a:ext cx="534674" cy="183078"/>
              </a:xfrm>
              <a:prstGeom prst="straightConnector1">
                <a:avLst/>
              </a:prstGeom>
              <a:grpFill/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Arrow Connector 152"/>
              <p:cNvCxnSpPr/>
              <p:nvPr/>
            </p:nvCxnSpPr>
            <p:spPr>
              <a:xfrm rot="16200000" flipH="1" flipV="1">
                <a:off x="3679643" y="3153156"/>
                <a:ext cx="534674" cy="183078"/>
              </a:xfrm>
              <a:prstGeom prst="straightConnector1">
                <a:avLst/>
              </a:prstGeom>
              <a:grpFill/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Arrow Connector 153"/>
              <p:cNvCxnSpPr/>
              <p:nvPr/>
            </p:nvCxnSpPr>
            <p:spPr>
              <a:xfrm rot="16200000" flipH="1">
                <a:off x="4682940" y="3200564"/>
                <a:ext cx="533647" cy="156890"/>
              </a:xfrm>
              <a:prstGeom prst="straightConnector1">
                <a:avLst/>
              </a:prstGeom>
              <a:grpFill/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Arrow Connector 154"/>
              <p:cNvCxnSpPr/>
              <p:nvPr/>
            </p:nvCxnSpPr>
            <p:spPr>
              <a:xfrm rot="16200000" flipH="1">
                <a:off x="4069587" y="3195430"/>
                <a:ext cx="533647" cy="156890"/>
              </a:xfrm>
              <a:prstGeom prst="straightConnector1">
                <a:avLst/>
              </a:prstGeom>
              <a:grpFill/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Arrow Connector 155"/>
              <p:cNvCxnSpPr/>
              <p:nvPr/>
            </p:nvCxnSpPr>
            <p:spPr>
              <a:xfrm rot="16200000" flipH="1">
                <a:off x="3634535" y="3190296"/>
                <a:ext cx="533647" cy="156890"/>
              </a:xfrm>
              <a:prstGeom prst="straightConnector1">
                <a:avLst/>
              </a:prstGeom>
              <a:grpFill/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1" name="Group 130"/>
            <p:cNvGrpSpPr/>
            <p:nvPr/>
          </p:nvGrpSpPr>
          <p:grpSpPr>
            <a:xfrm>
              <a:off x="3733358" y="2771452"/>
              <a:ext cx="1395200" cy="251343"/>
              <a:chOff x="476797" y="3061528"/>
              <a:chExt cx="2462597" cy="497005"/>
            </a:xfrm>
            <a:solidFill>
              <a:schemeClr val="tx2">
                <a:lumMod val="60000"/>
                <a:lumOff val="40000"/>
                <a:alpha val="25000"/>
              </a:schemeClr>
            </a:solidFill>
          </p:grpSpPr>
          <p:sp>
            <p:nvSpPr>
              <p:cNvPr id="139" name="Rectangle 138"/>
              <p:cNvSpPr/>
              <p:nvPr/>
            </p:nvSpPr>
            <p:spPr>
              <a:xfrm>
                <a:off x="476797" y="3061528"/>
                <a:ext cx="107117" cy="497005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642565" y="3061528"/>
                <a:ext cx="107117" cy="497005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1139869" y="3061528"/>
                <a:ext cx="357288" cy="497005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2832277" y="3061528"/>
                <a:ext cx="107117" cy="497005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1968709" y="3061528"/>
                <a:ext cx="107117" cy="497005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2134477" y="3061528"/>
                <a:ext cx="532032" cy="497005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</p:grpSp>
        <p:cxnSp>
          <p:nvCxnSpPr>
            <p:cNvPr id="132" name="Straight Connector 131"/>
            <p:cNvCxnSpPr/>
            <p:nvPr/>
          </p:nvCxnSpPr>
          <p:spPr>
            <a:xfrm>
              <a:off x="3803371" y="2658683"/>
              <a:ext cx="1322040" cy="676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Rectangle 132"/>
            <p:cNvSpPr/>
            <p:nvPr/>
          </p:nvSpPr>
          <p:spPr>
            <a:xfrm>
              <a:off x="3763705" y="2797566"/>
              <a:ext cx="60688" cy="251343"/>
            </a:xfrm>
            <a:prstGeom prst="rect">
              <a:avLst/>
            </a:prstGeom>
            <a:solidFill>
              <a:srgbClr val="57019B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3857622" y="2797566"/>
              <a:ext cx="60688" cy="251343"/>
            </a:xfrm>
            <a:prstGeom prst="rect">
              <a:avLst/>
            </a:prstGeom>
            <a:solidFill>
              <a:srgbClr val="57019B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4139373" y="2797566"/>
              <a:ext cx="202424" cy="251343"/>
            </a:xfrm>
            <a:prstGeom prst="rect">
              <a:avLst/>
            </a:prstGeom>
            <a:solidFill>
              <a:srgbClr val="57019B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5098217" y="2797566"/>
              <a:ext cx="60688" cy="251343"/>
            </a:xfrm>
            <a:prstGeom prst="rect">
              <a:avLst/>
            </a:prstGeom>
            <a:solidFill>
              <a:srgbClr val="57019B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4608957" y="2797566"/>
              <a:ext cx="60688" cy="251343"/>
            </a:xfrm>
            <a:prstGeom prst="rect">
              <a:avLst/>
            </a:prstGeom>
            <a:solidFill>
              <a:srgbClr val="57019B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4702874" y="2797566"/>
              <a:ext cx="301426" cy="251343"/>
            </a:xfrm>
            <a:prstGeom prst="rect">
              <a:avLst/>
            </a:prstGeom>
            <a:solidFill>
              <a:srgbClr val="57019B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919441" y="2293236"/>
            <a:ext cx="1397352" cy="1132455"/>
            <a:chOff x="927908" y="1916454"/>
            <a:chExt cx="1397352" cy="1132455"/>
          </a:xfrm>
        </p:grpSpPr>
        <p:cxnSp>
          <p:nvCxnSpPr>
            <p:cNvPr id="166" name="Straight Connector 165"/>
            <p:cNvCxnSpPr/>
            <p:nvPr/>
          </p:nvCxnSpPr>
          <p:spPr>
            <a:xfrm>
              <a:off x="967636" y="2678640"/>
              <a:ext cx="1324079" cy="6459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7" name="Group 166"/>
            <p:cNvGrpSpPr/>
            <p:nvPr/>
          </p:nvGrpSpPr>
          <p:grpSpPr>
            <a:xfrm>
              <a:off x="927908" y="2808775"/>
              <a:ext cx="1397352" cy="240134"/>
              <a:chOff x="476797" y="3061528"/>
              <a:chExt cx="2462597" cy="497005"/>
            </a:xfrm>
            <a:solidFill>
              <a:schemeClr val="tx2">
                <a:lumMod val="60000"/>
                <a:lumOff val="40000"/>
              </a:schemeClr>
            </a:solidFill>
          </p:grpSpPr>
          <p:sp>
            <p:nvSpPr>
              <p:cNvPr id="189" name="Rectangle 188"/>
              <p:cNvSpPr/>
              <p:nvPr/>
            </p:nvSpPr>
            <p:spPr>
              <a:xfrm>
                <a:off x="476797" y="3061528"/>
                <a:ext cx="107117" cy="497005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642565" y="3061528"/>
                <a:ext cx="107117" cy="497005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1139869" y="3061528"/>
                <a:ext cx="357288" cy="497005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92" name="Rectangle 191"/>
              <p:cNvSpPr/>
              <p:nvPr/>
            </p:nvSpPr>
            <p:spPr>
              <a:xfrm>
                <a:off x="2832277" y="3061528"/>
                <a:ext cx="107117" cy="497005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93" name="Rectangle 192"/>
              <p:cNvSpPr/>
              <p:nvPr/>
            </p:nvSpPr>
            <p:spPr>
              <a:xfrm>
                <a:off x="1968709" y="3061528"/>
                <a:ext cx="107117" cy="497005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2134477" y="3061528"/>
                <a:ext cx="532032" cy="497005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</p:grpSp>
        <p:grpSp>
          <p:nvGrpSpPr>
            <p:cNvPr id="168" name="Group 167"/>
            <p:cNvGrpSpPr/>
            <p:nvPr/>
          </p:nvGrpSpPr>
          <p:grpSpPr>
            <a:xfrm>
              <a:off x="929453" y="1916454"/>
              <a:ext cx="1371433" cy="665226"/>
              <a:chOff x="3673294" y="2665666"/>
              <a:chExt cx="1570518" cy="885299"/>
            </a:xfrm>
            <a:solidFill>
              <a:schemeClr val="tx2">
                <a:lumMod val="60000"/>
                <a:lumOff val="40000"/>
              </a:schemeClr>
            </a:solidFill>
          </p:grpSpPr>
          <p:grpSp>
            <p:nvGrpSpPr>
              <p:cNvPr id="169" name="Group 168"/>
              <p:cNvGrpSpPr/>
              <p:nvPr/>
            </p:nvGrpSpPr>
            <p:grpSpPr>
              <a:xfrm>
                <a:off x="3730335" y="2665666"/>
                <a:ext cx="1513459" cy="346583"/>
                <a:chOff x="6908053" y="1164857"/>
                <a:chExt cx="2332700" cy="514967"/>
              </a:xfrm>
              <a:grpFill/>
            </p:grpSpPr>
            <p:sp>
              <p:nvSpPr>
                <p:cNvPr id="181" name="Cloud 180"/>
                <p:cNvSpPr/>
                <p:nvPr/>
              </p:nvSpPr>
              <p:spPr>
                <a:xfrm rot="16200000">
                  <a:off x="7642117" y="1323767"/>
                  <a:ext cx="492084" cy="220030"/>
                </a:xfrm>
                <a:prstGeom prst="cloud">
                  <a:avLst/>
                </a:prstGeom>
                <a:grpFill/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182" name="Cloud 181"/>
                <p:cNvSpPr/>
                <p:nvPr/>
              </p:nvSpPr>
              <p:spPr>
                <a:xfrm rot="16200000">
                  <a:off x="8884696" y="1323767"/>
                  <a:ext cx="492084" cy="220030"/>
                </a:xfrm>
                <a:prstGeom prst="cloud">
                  <a:avLst/>
                </a:prstGeom>
                <a:grpFill/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183" name="Cloud 182"/>
                <p:cNvSpPr/>
                <p:nvPr/>
              </p:nvSpPr>
              <p:spPr>
                <a:xfrm rot="16200000">
                  <a:off x="7352087" y="1316140"/>
                  <a:ext cx="492084" cy="220030"/>
                </a:xfrm>
                <a:prstGeom prst="cloud">
                  <a:avLst/>
                </a:prstGeom>
                <a:grpFill/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184" name="Cloud 183"/>
                <p:cNvSpPr/>
                <p:nvPr/>
              </p:nvSpPr>
              <p:spPr>
                <a:xfrm rot="16200000">
                  <a:off x="8594665" y="1316140"/>
                  <a:ext cx="492084" cy="220030"/>
                </a:xfrm>
                <a:prstGeom prst="cloud">
                  <a:avLst/>
                </a:prstGeom>
                <a:grpFill/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185" name="Cloud 184"/>
                <p:cNvSpPr/>
                <p:nvPr/>
              </p:nvSpPr>
              <p:spPr>
                <a:xfrm rot="16200000">
                  <a:off x="7062057" y="1308512"/>
                  <a:ext cx="492084" cy="220030"/>
                </a:xfrm>
                <a:prstGeom prst="cloud">
                  <a:avLst/>
                </a:prstGeom>
                <a:grpFill/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186" name="Cloud 185"/>
                <p:cNvSpPr/>
                <p:nvPr/>
              </p:nvSpPr>
              <p:spPr>
                <a:xfrm rot="16200000">
                  <a:off x="8304635" y="1308512"/>
                  <a:ext cx="492084" cy="220030"/>
                </a:xfrm>
                <a:prstGeom prst="cloud">
                  <a:avLst/>
                </a:prstGeom>
                <a:grpFill/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187" name="Cloud 186"/>
                <p:cNvSpPr/>
                <p:nvPr/>
              </p:nvSpPr>
              <p:spPr>
                <a:xfrm rot="16200000">
                  <a:off x="6772026" y="1300884"/>
                  <a:ext cx="492084" cy="220030"/>
                </a:xfrm>
                <a:prstGeom prst="cloud">
                  <a:avLst/>
                </a:prstGeom>
                <a:grpFill/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  <p:sp>
              <p:nvSpPr>
                <p:cNvPr id="188" name="Cloud 187"/>
                <p:cNvSpPr/>
                <p:nvPr/>
              </p:nvSpPr>
              <p:spPr>
                <a:xfrm rot="16200000">
                  <a:off x="8014605" y="1300884"/>
                  <a:ext cx="492084" cy="220030"/>
                </a:xfrm>
                <a:prstGeom prst="cloud">
                  <a:avLst/>
                </a:prstGeom>
                <a:grpFill/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/>
                </a:p>
              </p:txBody>
            </p:sp>
          </p:grpSp>
          <p:cxnSp>
            <p:nvCxnSpPr>
              <p:cNvPr id="170" name="Straight Arrow Connector 169"/>
              <p:cNvCxnSpPr/>
              <p:nvPr/>
            </p:nvCxnSpPr>
            <p:spPr>
              <a:xfrm rot="16200000" flipH="1" flipV="1">
                <a:off x="4473477" y="3192089"/>
                <a:ext cx="534674" cy="183078"/>
              </a:xfrm>
              <a:prstGeom prst="straightConnector1">
                <a:avLst/>
              </a:prstGeom>
              <a:grpFill/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71" name="Straight Arrow Connector 170"/>
              <p:cNvCxnSpPr/>
              <p:nvPr/>
            </p:nvCxnSpPr>
            <p:spPr>
              <a:xfrm rot="16200000" flipH="1" flipV="1">
                <a:off x="4655624" y="3186956"/>
                <a:ext cx="534674" cy="183078"/>
              </a:xfrm>
              <a:prstGeom prst="straightConnector1">
                <a:avLst/>
              </a:prstGeom>
              <a:grpFill/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72" name="Straight Arrow Connector 171"/>
              <p:cNvCxnSpPr/>
              <p:nvPr/>
            </p:nvCxnSpPr>
            <p:spPr>
              <a:xfrm rot="16200000" flipH="1">
                <a:off x="4898543" y="3205697"/>
                <a:ext cx="533647" cy="156890"/>
              </a:xfrm>
              <a:prstGeom prst="straightConnector1">
                <a:avLst/>
              </a:prstGeom>
              <a:grpFill/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73" name="Straight Arrow Connector 172"/>
              <p:cNvCxnSpPr/>
              <p:nvPr/>
            </p:nvCxnSpPr>
            <p:spPr>
              <a:xfrm rot="16200000" flipH="1" flipV="1">
                <a:off x="4257875" y="3168556"/>
                <a:ext cx="534674" cy="183078"/>
              </a:xfrm>
              <a:prstGeom prst="straightConnector1">
                <a:avLst/>
              </a:prstGeom>
              <a:grpFill/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74" name="Straight Arrow Connector 173"/>
              <p:cNvCxnSpPr/>
              <p:nvPr/>
            </p:nvCxnSpPr>
            <p:spPr>
              <a:xfrm rot="16200000" flipH="1" flipV="1">
                <a:off x="3877685" y="3163423"/>
                <a:ext cx="534674" cy="183078"/>
              </a:xfrm>
              <a:prstGeom prst="straightConnector1">
                <a:avLst/>
              </a:prstGeom>
              <a:grpFill/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75" name="Straight Arrow Connector 174"/>
              <p:cNvCxnSpPr/>
              <p:nvPr/>
            </p:nvCxnSpPr>
            <p:spPr>
              <a:xfrm rot="16200000" flipH="1" flipV="1">
                <a:off x="4059832" y="3158289"/>
                <a:ext cx="534674" cy="183078"/>
              </a:xfrm>
              <a:prstGeom prst="straightConnector1">
                <a:avLst/>
              </a:prstGeom>
              <a:grpFill/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76" name="Straight Arrow Connector 175"/>
              <p:cNvCxnSpPr/>
              <p:nvPr/>
            </p:nvCxnSpPr>
            <p:spPr>
              <a:xfrm rot="16200000" flipH="1" flipV="1">
                <a:off x="3497496" y="3158289"/>
                <a:ext cx="534674" cy="183078"/>
              </a:xfrm>
              <a:prstGeom prst="straightConnector1">
                <a:avLst/>
              </a:prstGeom>
              <a:grpFill/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77" name="Straight Arrow Connector 176"/>
              <p:cNvCxnSpPr/>
              <p:nvPr/>
            </p:nvCxnSpPr>
            <p:spPr>
              <a:xfrm rot="16200000" flipH="1" flipV="1">
                <a:off x="3679643" y="3153156"/>
                <a:ext cx="534674" cy="183078"/>
              </a:xfrm>
              <a:prstGeom prst="straightConnector1">
                <a:avLst/>
              </a:prstGeom>
              <a:grpFill/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78" name="Straight Arrow Connector 177"/>
              <p:cNvCxnSpPr/>
              <p:nvPr/>
            </p:nvCxnSpPr>
            <p:spPr>
              <a:xfrm rot="16200000" flipH="1">
                <a:off x="4682940" y="3200564"/>
                <a:ext cx="533647" cy="156890"/>
              </a:xfrm>
              <a:prstGeom prst="straightConnector1">
                <a:avLst/>
              </a:prstGeom>
              <a:grpFill/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79" name="Straight Arrow Connector 178"/>
              <p:cNvCxnSpPr/>
              <p:nvPr/>
            </p:nvCxnSpPr>
            <p:spPr>
              <a:xfrm rot="16200000" flipH="1">
                <a:off x="4069587" y="3195430"/>
                <a:ext cx="533647" cy="156890"/>
              </a:xfrm>
              <a:prstGeom prst="straightConnector1">
                <a:avLst/>
              </a:prstGeom>
              <a:grpFill/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80" name="Straight Arrow Connector 179"/>
              <p:cNvCxnSpPr/>
              <p:nvPr/>
            </p:nvCxnSpPr>
            <p:spPr>
              <a:xfrm rot="16200000" flipH="1">
                <a:off x="3634535" y="3190296"/>
                <a:ext cx="533647" cy="156890"/>
              </a:xfrm>
              <a:prstGeom prst="straightConnector1">
                <a:avLst/>
              </a:prstGeom>
              <a:grpFill/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507545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x</a:t>
            </a:r>
            <a:r>
              <a:rPr lang="en-US" sz="4800" dirty="0" smtClean="0"/>
              <a:t>-Layer App-System Error Checking and </a:t>
            </a:r>
            <a:r>
              <a:rPr lang="en-US" sz="4800" dirty="0"/>
              <a:t>Handling 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457200" y="3422107"/>
            <a:ext cx="8229600" cy="2797426"/>
          </a:xfrm>
        </p:spPr>
        <p:txBody>
          <a:bodyPr>
            <a:normAutofit/>
          </a:bodyPr>
          <a:lstStyle/>
          <a:p>
            <a:r>
              <a:rPr lang="en-US" dirty="0" smtClean="0"/>
              <a:t>Exploit semantics from many </a:t>
            </a:r>
            <a:r>
              <a:rPr lang="en-US" dirty="0" smtClean="0"/>
              <a:t>layers (app, </a:t>
            </a:r>
            <a:r>
              <a:rPr lang="en-US" dirty="0" err="1" smtClean="0"/>
              <a:t>rt</a:t>
            </a:r>
            <a:r>
              <a:rPr lang="en-US" dirty="0" smtClean="0"/>
              <a:t>, </a:t>
            </a:r>
            <a:r>
              <a:rPr lang="en-US" dirty="0" err="1" smtClean="0"/>
              <a:t>os</a:t>
            </a:r>
            <a:r>
              <a:rPr lang="en-US" dirty="0" smtClean="0"/>
              <a:t> arch)</a:t>
            </a:r>
            <a:endParaRPr lang="en-US" dirty="0" smtClean="0"/>
          </a:p>
          <a:p>
            <a:r>
              <a:rPr lang="en-US" dirty="0" smtClean="0"/>
              <a:t>Manage </a:t>
            </a:r>
            <a:r>
              <a:rPr lang="en-US" dirty="0" smtClean="0"/>
              <a:t>redundancy, storage, checks efficiently</a:t>
            </a:r>
            <a:endParaRPr lang="en-US" dirty="0" smtClean="0"/>
          </a:p>
          <a:p>
            <a:pPr lvl="1"/>
            <a:r>
              <a:rPr lang="en-US" dirty="0" smtClean="0"/>
              <a:t>Temporal redundancy -- </a:t>
            </a:r>
            <a:r>
              <a:rPr lang="en-US" dirty="0"/>
              <a:t>Multi-version memory, integrated memory and NVRAM </a:t>
            </a:r>
            <a:r>
              <a:rPr lang="en-US" dirty="0" smtClean="0"/>
              <a:t>management</a:t>
            </a:r>
          </a:p>
          <a:p>
            <a:pPr lvl="1"/>
            <a:r>
              <a:rPr lang="en-US" dirty="0" smtClean="0"/>
              <a:t>Push checks to most efficient level (find early, contain, reduce </a:t>
            </a:r>
            <a:r>
              <a:rPr lang="en-US" dirty="0" err="1" smtClean="0"/>
              <a:t>ovhd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Recover based on semantics from any level (repair more, larger feasible computation, reduce </a:t>
            </a:r>
            <a:r>
              <a:rPr lang="en-US" dirty="0" err="1" smtClean="0"/>
              <a:t>ovhd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Recover effectively from </a:t>
            </a:r>
            <a:r>
              <a:rPr lang="en-US" u="sng" dirty="0" smtClean="0"/>
              <a:t>many more </a:t>
            </a:r>
            <a:r>
              <a:rPr lang="en-US" dirty="0" smtClean="0"/>
              <a:t>errors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80164" y="1891221"/>
            <a:ext cx="1775203" cy="8012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Applications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1" idx="3"/>
          </p:cNvCxnSpPr>
          <p:nvPr/>
        </p:nvCxnSpPr>
        <p:spPr>
          <a:xfrm>
            <a:off x="2655367" y="2291854"/>
            <a:ext cx="122662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130"/>
          <p:cNvSpPr txBox="1"/>
          <p:nvPr/>
        </p:nvSpPr>
        <p:spPr>
          <a:xfrm>
            <a:off x="2325163" y="2529735"/>
            <a:ext cx="1932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GVR</a:t>
            </a:r>
          </a:p>
          <a:p>
            <a:pPr algn="ctr"/>
            <a:r>
              <a:rPr kumimoji="1" lang="en-US" altLang="ja-JP" dirty="0" smtClean="0"/>
              <a:t>Interface</a:t>
            </a:r>
            <a:endParaRPr kumimoji="1" lang="ja-JP" alt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3886677" y="1586832"/>
            <a:ext cx="5110270" cy="1716463"/>
            <a:chOff x="8245444" y="3523801"/>
            <a:chExt cx="5537398" cy="1862467"/>
          </a:xfrm>
        </p:grpSpPr>
        <p:sp>
          <p:nvSpPr>
            <p:cNvPr id="34" name="Rectangle 33"/>
            <p:cNvSpPr/>
            <p:nvPr/>
          </p:nvSpPr>
          <p:spPr>
            <a:xfrm>
              <a:off x="8245444" y="3584833"/>
              <a:ext cx="5537398" cy="142832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8377529" y="3523801"/>
              <a:ext cx="5298114" cy="1862467"/>
              <a:chOff x="8377529" y="3523801"/>
              <a:chExt cx="5298114" cy="1862467"/>
            </a:xfrm>
          </p:grpSpPr>
          <p:sp>
            <p:nvSpPr>
              <p:cNvPr id="20" name="Rectangle 11"/>
              <p:cNvSpPr/>
              <p:nvPr/>
            </p:nvSpPr>
            <p:spPr>
              <a:xfrm>
                <a:off x="8377529" y="3956250"/>
                <a:ext cx="1482846" cy="801265"/>
              </a:xfrm>
              <a:prstGeom prst="rect">
                <a:avLst/>
              </a:prstGeom>
              <a:ln w="2857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dirty="0" smtClean="0"/>
                  <a:t>Runtime</a:t>
                </a:r>
                <a:endParaRPr lang="en-US" dirty="0"/>
              </a:p>
            </p:txBody>
          </p:sp>
          <p:sp>
            <p:nvSpPr>
              <p:cNvPr id="21" name="Rectangle 12"/>
              <p:cNvSpPr/>
              <p:nvPr/>
            </p:nvSpPr>
            <p:spPr>
              <a:xfrm>
                <a:off x="10537769" y="3956250"/>
                <a:ext cx="864096" cy="801265"/>
              </a:xfrm>
              <a:prstGeom prst="rect">
                <a:avLst/>
              </a:prstGeom>
              <a:ln w="28575"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dirty="0" smtClean="0"/>
                  <a:t>OS</a:t>
                </a:r>
                <a:endParaRPr lang="en-US" dirty="0"/>
              </a:p>
            </p:txBody>
          </p:sp>
          <p:cxnSp>
            <p:nvCxnSpPr>
              <p:cNvPr id="23" name="Straight Arrow Connector 14"/>
              <p:cNvCxnSpPr>
                <a:stCxn id="20" idx="3"/>
                <a:endCxn id="21" idx="1"/>
              </p:cNvCxnSpPr>
              <p:nvPr/>
            </p:nvCxnSpPr>
            <p:spPr>
              <a:xfrm>
                <a:off x="9860375" y="4356883"/>
                <a:ext cx="677394" cy="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ctangle 12"/>
              <p:cNvSpPr/>
              <p:nvPr/>
            </p:nvSpPr>
            <p:spPr>
              <a:xfrm>
                <a:off x="11905921" y="3955849"/>
                <a:ext cx="1769722" cy="801265"/>
              </a:xfrm>
              <a:prstGeom prst="rect">
                <a:avLst/>
              </a:prstGeom>
              <a:ln w="28575"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dirty="0" smtClean="0"/>
                  <a:t>Architecture</a:t>
                </a:r>
                <a:endParaRPr lang="en-US" dirty="0"/>
              </a:p>
            </p:txBody>
          </p:sp>
          <p:cxnSp>
            <p:nvCxnSpPr>
              <p:cNvPr id="26" name="Straight Arrow Connector 14"/>
              <p:cNvCxnSpPr>
                <a:stCxn id="21" idx="3"/>
                <a:endCxn id="25" idx="1"/>
              </p:cNvCxnSpPr>
              <p:nvPr/>
            </p:nvCxnSpPr>
            <p:spPr>
              <a:xfrm flipV="1">
                <a:off x="11401865" y="4356482"/>
                <a:ext cx="504056" cy="401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テキスト ボックス 357"/>
              <p:cNvSpPr txBox="1"/>
              <p:nvPr/>
            </p:nvSpPr>
            <p:spPr>
              <a:xfrm>
                <a:off x="9397339" y="3523801"/>
                <a:ext cx="3660710" cy="4341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000" dirty="0" smtClean="0"/>
                  <a:t>Open Reliability</a:t>
                </a:r>
                <a:endParaRPr kumimoji="1" lang="ja-JP" altLang="en-US" sz="2000" dirty="0"/>
              </a:p>
            </p:txBody>
          </p:sp>
          <p:sp>
            <p:nvSpPr>
              <p:cNvPr id="28" name="正方形/長方形 101"/>
              <p:cNvSpPr/>
              <p:nvPr/>
            </p:nvSpPr>
            <p:spPr>
              <a:xfrm>
                <a:off x="8449537" y="4891953"/>
                <a:ext cx="5159953" cy="494315"/>
              </a:xfrm>
              <a:prstGeom prst="rect">
                <a:avLst/>
              </a:prstGeom>
              <a:noFill/>
              <a:ln w="28575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600" dirty="0" smtClean="0"/>
                  <a:t>Effective Resilience, </a:t>
                </a:r>
              </a:p>
              <a:p>
                <a:pPr algn="ctr"/>
                <a:r>
                  <a:rPr kumimoji="1" lang="en-US" altLang="ja-JP" sz="1600" dirty="0" smtClean="0"/>
                  <a:t>Efficient Implementation</a:t>
                </a:r>
                <a:endParaRPr kumimoji="1" lang="ja-JP" altLang="en-US" sz="1600" dirty="0"/>
              </a:p>
            </p:txBody>
          </p:sp>
        </p:grp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31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 View Resilience (GVR)</a:t>
            </a:r>
          </a:p>
          <a:p>
            <a:r>
              <a:rPr lang="en-US" dirty="0" smtClean="0"/>
              <a:t>Progress</a:t>
            </a:r>
          </a:p>
          <a:p>
            <a:pPr lvl="1"/>
            <a:r>
              <a:rPr lang="en-US" dirty="0" smtClean="0"/>
              <a:t>Design: GVR API and Architecture</a:t>
            </a:r>
          </a:p>
          <a:p>
            <a:pPr lvl="1"/>
            <a:r>
              <a:rPr lang="en-US" dirty="0" smtClean="0"/>
              <a:t>Implement: Initial Prototype</a:t>
            </a:r>
            <a:endParaRPr lang="en-US" dirty="0"/>
          </a:p>
          <a:p>
            <a:pPr lvl="1"/>
            <a:r>
              <a:rPr lang="en-US" dirty="0" smtClean="0"/>
              <a:t>Modeling: Latent Errors</a:t>
            </a:r>
          </a:p>
          <a:p>
            <a:r>
              <a:rPr lang="en-US" dirty="0" smtClean="0"/>
              <a:t>Next Steps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134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GVR Application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dirty="0" smtClean="0"/>
              <a:t>Global view creation</a:t>
            </a:r>
          </a:p>
          <a:p>
            <a:pPr lvl="1"/>
            <a:r>
              <a:rPr lang="en-US" dirty="0" smtClean="0"/>
              <a:t>New, federation interfaces</a:t>
            </a:r>
            <a:endParaRPr lang="en-US" dirty="0"/>
          </a:p>
          <a:p>
            <a:r>
              <a:rPr lang="en-US" dirty="0" smtClean="0"/>
              <a:t>Global view data access</a:t>
            </a:r>
          </a:p>
          <a:p>
            <a:pPr lvl="1"/>
            <a:r>
              <a:rPr lang="en-US" dirty="0" smtClean="0"/>
              <a:t>Data access, consistency</a:t>
            </a:r>
          </a:p>
          <a:p>
            <a:r>
              <a:rPr lang="en-US" dirty="0" smtClean="0"/>
              <a:t>Versioning</a:t>
            </a:r>
          </a:p>
          <a:p>
            <a:pPr lvl="1"/>
            <a:r>
              <a:rPr lang="en-US" dirty="0" smtClean="0"/>
              <a:t>Create persistent copies, restore</a:t>
            </a:r>
          </a:p>
          <a:p>
            <a:r>
              <a:rPr lang="en-US" dirty="0" smtClean="0"/>
              <a:t>Error handling</a:t>
            </a:r>
          </a:p>
          <a:p>
            <a:pPr lvl="1"/>
            <a:r>
              <a:rPr lang="en-US" dirty="0" smtClean="0"/>
              <a:t>Capture and handle system errors, application errors</a:t>
            </a:r>
          </a:p>
          <a:p>
            <a:pPr lvl="1"/>
            <a:r>
              <a:rPr lang="en-US" dirty="0" smtClean="0"/>
              <a:t>Flags application errors</a:t>
            </a:r>
          </a:p>
          <a:p>
            <a:pPr lvl="1"/>
            <a:r>
              <a:rPr lang="en-US" dirty="0" smtClean="0"/>
              <a:t>Recover  based on application semantics and versioned state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20-22,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GVR X-stack PI (Chien)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02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</a:t>
            </a:r>
            <a:r>
              <a:rPr lang="en-US" dirty="0" smtClean="0"/>
              <a:t>Lifecycle* </a:t>
            </a:r>
            <a:r>
              <a:rPr lang="en-US" dirty="0" smtClean="0"/>
              <a:t>– Error Handling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20-22,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GVR X-stack PI (Chien)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90600" y="2709340"/>
            <a:ext cx="2133600" cy="9906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Running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276600" y="4233340"/>
            <a:ext cx="2133600" cy="9906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Error Handling Dispatch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791200" y="2709340"/>
            <a:ext cx="2133600" cy="990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Error Recovery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8" idx="7"/>
            <a:endCxn id="9" idx="3"/>
          </p:cNvCxnSpPr>
          <p:nvPr/>
        </p:nvCxnSpPr>
        <p:spPr>
          <a:xfrm flipV="1">
            <a:off x="5097742" y="3554870"/>
            <a:ext cx="1005916" cy="8235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5"/>
            <a:endCxn id="8" idx="1"/>
          </p:cNvCxnSpPr>
          <p:nvPr/>
        </p:nvCxnSpPr>
        <p:spPr>
          <a:xfrm>
            <a:off x="2811742" y="3537937"/>
            <a:ext cx="777316" cy="8235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52600" y="3928540"/>
            <a:ext cx="1585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latin typeface="Courier"/>
                <a:cs typeface="Courier"/>
              </a:rPr>
              <a:t>r</a:t>
            </a:r>
            <a:r>
              <a:rPr lang="en-US" sz="1400" dirty="0" err="1" smtClean="0">
                <a:latin typeface="Courier"/>
                <a:cs typeface="Courier"/>
              </a:rPr>
              <a:t>aise_error</a:t>
            </a:r>
            <a:r>
              <a:rPr lang="en-US" sz="1400" dirty="0" smtClean="0">
                <a:latin typeface="Courier"/>
                <a:cs typeface="Courier"/>
              </a:rPr>
              <a:t>()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11729" y="3945476"/>
            <a:ext cx="1046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"/>
                <a:cs typeface="Courier"/>
              </a:rPr>
              <a:t>recovery</a:t>
            </a:r>
            <a:endParaRPr lang="en-US" sz="1400" dirty="0">
              <a:latin typeface="Courier"/>
              <a:cs typeface="Courier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2811742" y="2404540"/>
            <a:ext cx="3291916" cy="432937"/>
            <a:chOff x="2811742" y="2743200"/>
            <a:chExt cx="3291916" cy="432937"/>
          </a:xfrm>
        </p:grpSpPr>
        <p:cxnSp>
          <p:nvCxnSpPr>
            <p:cNvPr id="22" name="Straight Arrow Connector 21"/>
            <p:cNvCxnSpPr>
              <a:stCxn id="9" idx="1"/>
              <a:endCxn id="7" idx="7"/>
            </p:cNvCxnSpPr>
            <p:nvPr/>
          </p:nvCxnSpPr>
          <p:spPr>
            <a:xfrm flipH="1">
              <a:off x="2811742" y="3176137"/>
              <a:ext cx="329191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3733800" y="2743200"/>
              <a:ext cx="104658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Courier"/>
                  <a:cs typeface="Courier"/>
                </a:rPr>
                <a:t>resume()</a:t>
              </a:r>
              <a:endParaRPr lang="en-US" sz="1400" dirty="0">
                <a:latin typeface="Courier"/>
                <a:cs typeface="Courier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0" y="2404540"/>
            <a:ext cx="9251739" cy="2637830"/>
            <a:chOff x="0" y="2743200"/>
            <a:chExt cx="9251739" cy="2637830"/>
          </a:xfrm>
        </p:grpSpPr>
        <p:sp>
          <p:nvSpPr>
            <p:cNvPr id="25" name="TextBox 24"/>
            <p:cNvSpPr txBox="1"/>
            <p:nvPr/>
          </p:nvSpPr>
          <p:spPr>
            <a:xfrm>
              <a:off x="7048279" y="4642366"/>
              <a:ext cx="2123974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>
                  <a:latin typeface="Courier"/>
                  <a:cs typeface="Courier"/>
                </a:rPr>
                <a:t>move_to_prev</a:t>
              </a:r>
              <a:r>
                <a:rPr lang="en-US" sz="1400" dirty="0" smtClean="0">
                  <a:latin typeface="Courier"/>
                  <a:cs typeface="Courier"/>
                </a:rPr>
                <a:t>()</a:t>
              </a:r>
            </a:p>
            <a:p>
              <a:r>
                <a:rPr lang="en-US" sz="1400" dirty="0" err="1" smtClean="0">
                  <a:latin typeface="Courier"/>
                  <a:cs typeface="Courier"/>
                </a:rPr>
                <a:t>move_to_next</a:t>
              </a:r>
              <a:r>
                <a:rPr lang="en-US" sz="1400" dirty="0" smtClean="0">
                  <a:latin typeface="Courier"/>
                  <a:cs typeface="Courier"/>
                </a:rPr>
                <a:t>()</a:t>
              </a:r>
            </a:p>
            <a:p>
              <a:r>
                <a:rPr lang="en-US" sz="1400" dirty="0" err="1" smtClean="0">
                  <a:latin typeface="Courier"/>
                  <a:cs typeface="Courier"/>
                </a:rPr>
                <a:t>descriptor_clone</a:t>
              </a:r>
              <a:r>
                <a:rPr lang="en-US" sz="1400" dirty="0" smtClean="0">
                  <a:latin typeface="Courier"/>
                  <a:cs typeface="Courier"/>
                </a:rPr>
                <a:t>()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0" y="2743200"/>
              <a:ext cx="158527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Courier"/>
                  <a:cs typeface="Courier"/>
                </a:rPr>
                <a:t>put(), get(),</a:t>
              </a:r>
            </a:p>
            <a:p>
              <a:r>
                <a:rPr lang="en-US" sz="1400" dirty="0" err="1">
                  <a:latin typeface="Courier"/>
                  <a:cs typeface="Courier"/>
                </a:rPr>
                <a:t>v</a:t>
              </a:r>
              <a:r>
                <a:rPr lang="en-US" sz="1400" dirty="0" err="1" smtClean="0">
                  <a:latin typeface="Courier"/>
                  <a:cs typeface="Courier"/>
                </a:rPr>
                <a:t>ersion_inc</a:t>
              </a:r>
              <a:r>
                <a:rPr lang="en-US" sz="1400" dirty="0" smtClean="0">
                  <a:latin typeface="Courier"/>
                  <a:cs typeface="Courier"/>
                </a:rPr>
                <a:t>()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020026" y="4114800"/>
              <a:ext cx="2231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Courier"/>
                  <a:cs typeface="Courier"/>
                </a:rPr>
                <a:t>put(), get()</a:t>
              </a:r>
            </a:p>
            <a:p>
              <a:r>
                <a:rPr lang="en-US" sz="1400" dirty="0">
                  <a:latin typeface="Courier"/>
                  <a:cs typeface="Courier"/>
                </a:rPr>
                <a:t>g</a:t>
              </a:r>
              <a:r>
                <a:rPr lang="en-US" sz="1400" dirty="0" smtClean="0">
                  <a:latin typeface="Courier"/>
                  <a:cs typeface="Courier"/>
                </a:rPr>
                <a:t>eneral computation</a:t>
              </a:r>
              <a:endParaRPr lang="en-US" sz="1400" dirty="0">
                <a:latin typeface="Courier"/>
                <a:cs typeface="Courier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811742" y="6096000"/>
            <a:ext cx="4154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*Can be “partial application” life cycle.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431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7666</TotalTime>
  <Words>1973</Words>
  <Application>Microsoft Macintosh PowerPoint</Application>
  <PresentationFormat>On-screen Show (4:3)</PresentationFormat>
  <Paragraphs>410</Paragraphs>
  <Slides>27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Executive</vt:lpstr>
      <vt:lpstr>Exploiting Global View for Resilience (GVR)  An Outside-In Approach to Resilience</vt:lpstr>
      <vt:lpstr>Project Team</vt:lpstr>
      <vt:lpstr>Outline</vt:lpstr>
      <vt:lpstr>Global View Resilience</vt:lpstr>
      <vt:lpstr>Data-oriented Resilience based on Multi-versions</vt:lpstr>
      <vt:lpstr>x-Layer App-System Error Checking and Handling </vt:lpstr>
      <vt:lpstr>Outline</vt:lpstr>
      <vt:lpstr>GVR Application Interface</vt:lpstr>
      <vt:lpstr>Application Lifecycle* – Error Handling</vt:lpstr>
      <vt:lpstr>Unified Signalling and Recovery</vt:lpstr>
      <vt:lpstr>Dispatch and Recovery</vt:lpstr>
      <vt:lpstr>GVR System Architecture</vt:lpstr>
      <vt:lpstr>GVR Prototype</vt:lpstr>
      <vt:lpstr>GVR applied to miniFE</vt:lpstr>
      <vt:lpstr>GVR-enhanced miniFE Skeleton</vt:lpstr>
      <vt:lpstr>MiniFE Execution (fault injection)</vt:lpstr>
      <vt:lpstr>Discussion</vt:lpstr>
      <vt:lpstr>Latent Errors and Multi-version Snapshots</vt:lpstr>
      <vt:lpstr>Fail-stop vs. Latent Errors</vt:lpstr>
      <vt:lpstr>Versions Needed for Error Coverage</vt:lpstr>
      <vt:lpstr>Versions and Error Coverage</vt:lpstr>
      <vt:lpstr>Exascale Scenarios (Latent Errors)</vt:lpstr>
      <vt:lpstr>Exascale Efficiency (Latent Errors)</vt:lpstr>
      <vt:lpstr>Bottom Line</vt:lpstr>
      <vt:lpstr>GVR Next Steps</vt:lpstr>
      <vt:lpstr>GVR X-stack Synergies</vt:lpstr>
      <vt:lpstr>Publications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Exascale Architecture Research Challenges </dc:title>
  <dc:creator>Andrew Chien</dc:creator>
  <cp:lastModifiedBy>Andrew Chien</cp:lastModifiedBy>
  <cp:revision>827</cp:revision>
  <cp:lastPrinted>2012-09-18T05:22:26Z</cp:lastPrinted>
  <dcterms:created xsi:type="dcterms:W3CDTF">2012-03-27T23:47:46Z</dcterms:created>
  <dcterms:modified xsi:type="dcterms:W3CDTF">2013-03-20T16:23:00Z</dcterms:modified>
</cp:coreProperties>
</file>