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837" r:id="rId2"/>
    <p:sldId id="849" r:id="rId3"/>
    <p:sldId id="850" r:id="rId4"/>
    <p:sldId id="815" r:id="rId5"/>
    <p:sldId id="855" r:id="rId6"/>
    <p:sldId id="856" r:id="rId7"/>
    <p:sldId id="857" r:id="rId8"/>
    <p:sldId id="858" r:id="rId9"/>
    <p:sldId id="859" r:id="rId10"/>
    <p:sldId id="860" r:id="rId11"/>
    <p:sldId id="862" r:id="rId12"/>
    <p:sldId id="863" r:id="rId13"/>
    <p:sldId id="840" r:id="rId14"/>
    <p:sldId id="841" r:id="rId15"/>
    <p:sldId id="842" r:id="rId16"/>
    <p:sldId id="843" r:id="rId17"/>
    <p:sldId id="844" r:id="rId18"/>
    <p:sldId id="821" r:id="rId19"/>
    <p:sldId id="824" r:id="rId20"/>
    <p:sldId id="832" r:id="rId21"/>
    <p:sldId id="823" r:id="rId22"/>
    <p:sldId id="758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DCFD6"/>
    <a:srgbClr val="0C558B"/>
    <a:srgbClr val="8B0012"/>
    <a:srgbClr val="7B3E04"/>
    <a:srgbClr val="EB0450"/>
    <a:srgbClr val="FF6666"/>
    <a:srgbClr val="FFFEC2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71" autoAdjust="0"/>
    <p:restoredTop sz="94660"/>
  </p:normalViewPr>
  <p:slideViewPr>
    <p:cSldViewPr>
      <p:cViewPr>
        <p:scale>
          <a:sx n="100" d="100"/>
          <a:sy n="100" d="100"/>
        </p:scale>
        <p:origin x="-56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ychan:projects:exasat:docs:excel:ExaCT%20SMC%20Code%20Analysis%20Graph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ychan:projects:exasat:docs:excel:ExaCT%20CNS%20Code%20Analysis%20Graph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unat:Documents:Work:Combustion:exasat:docs:excel:PerfProjection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unat:Documents:Work:Combustion:PerfModel:SMC:working-sheets:NVRAM_smc.xlsx" TargetMode="External"/><Relationship Id="rId2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unat:Documents:Work:Combustion:PerfModel:SMC:working-sheets:NVRAM_smc.xlsx" TargetMode="External"/><Relationship Id="rId2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'[ExaCT SMC Code Analysis Graphs.xlsx]Register Data'!$A$4</c:f>
              <c:strCache>
                <c:ptCount val="1"/>
                <c:pt idx="0">
                  <c:v>9 Species</c:v>
                </c:pt>
              </c:strCache>
            </c:strRef>
          </c:tx>
          <c:marker>
            <c:symbol val="none"/>
          </c:marker>
          <c:xVal>
            <c:numRef>
              <c:f>'[ExaCT SMC Code Analysis Graphs.xlsx]Register Data'!$B$56:$AM$56</c:f>
              <c:numCache>
                <c:formatCode>General</c:formatCode>
                <c:ptCount val="38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8.0</c:v>
                </c:pt>
                <c:pt idx="4">
                  <c:v>9.0</c:v>
                </c:pt>
                <c:pt idx="5">
                  <c:v>10.0</c:v>
                </c:pt>
                <c:pt idx="6">
                  <c:v>11.0</c:v>
                </c:pt>
                <c:pt idx="7">
                  <c:v>12.0</c:v>
                </c:pt>
                <c:pt idx="8">
                  <c:v>13.0</c:v>
                </c:pt>
                <c:pt idx="9">
                  <c:v>14.0</c:v>
                </c:pt>
                <c:pt idx="10">
                  <c:v>15.0</c:v>
                </c:pt>
                <c:pt idx="11">
                  <c:v>18.0</c:v>
                </c:pt>
                <c:pt idx="12">
                  <c:v>19.0</c:v>
                </c:pt>
                <c:pt idx="13">
                  <c:v>20.0</c:v>
                </c:pt>
                <c:pt idx="14">
                  <c:v>21.0</c:v>
                </c:pt>
                <c:pt idx="15">
                  <c:v>22.0</c:v>
                </c:pt>
                <c:pt idx="16">
                  <c:v>23.0</c:v>
                </c:pt>
                <c:pt idx="17">
                  <c:v>24.0</c:v>
                </c:pt>
                <c:pt idx="18">
                  <c:v>26.0</c:v>
                </c:pt>
                <c:pt idx="19">
                  <c:v>27.0</c:v>
                </c:pt>
                <c:pt idx="20">
                  <c:v>28.0</c:v>
                </c:pt>
                <c:pt idx="21">
                  <c:v>29.0</c:v>
                </c:pt>
                <c:pt idx="22">
                  <c:v>30.0</c:v>
                </c:pt>
                <c:pt idx="23">
                  <c:v>31.0</c:v>
                </c:pt>
                <c:pt idx="24">
                  <c:v>37.0</c:v>
                </c:pt>
                <c:pt idx="25">
                  <c:v>38.0</c:v>
                </c:pt>
                <c:pt idx="26">
                  <c:v>40.0</c:v>
                </c:pt>
                <c:pt idx="27">
                  <c:v>41.0</c:v>
                </c:pt>
                <c:pt idx="28">
                  <c:v>44.0</c:v>
                </c:pt>
                <c:pt idx="29">
                  <c:v>45.0</c:v>
                </c:pt>
                <c:pt idx="30">
                  <c:v>46.0</c:v>
                </c:pt>
                <c:pt idx="31">
                  <c:v>49.0</c:v>
                </c:pt>
                <c:pt idx="32">
                  <c:v>50.0</c:v>
                </c:pt>
                <c:pt idx="33">
                  <c:v>51.0</c:v>
                </c:pt>
                <c:pt idx="34">
                  <c:v>52.0</c:v>
                </c:pt>
                <c:pt idx="35">
                  <c:v>103.0</c:v>
                </c:pt>
                <c:pt idx="36">
                  <c:v>104.0</c:v>
                </c:pt>
                <c:pt idx="37">
                  <c:v>121.0</c:v>
                </c:pt>
              </c:numCache>
            </c:numRef>
          </c:xVal>
          <c:yVal>
            <c:numRef>
              <c:f>'[ExaCT SMC Code Analysis Graphs.xlsx]Register Data'!$B$57:$AM$57</c:f>
              <c:numCache>
                <c:formatCode>General</c:formatCode>
                <c:ptCount val="38"/>
                <c:pt idx="0">
                  <c:v>99.0</c:v>
                </c:pt>
                <c:pt idx="1">
                  <c:v>69.0</c:v>
                </c:pt>
                <c:pt idx="2">
                  <c:v>42.0</c:v>
                </c:pt>
                <c:pt idx="3">
                  <c:v>42.0</c:v>
                </c:pt>
                <c:pt idx="4">
                  <c:v>38.0</c:v>
                </c:pt>
                <c:pt idx="5">
                  <c:v>30.0</c:v>
                </c:pt>
                <c:pt idx="6">
                  <c:v>28.0</c:v>
                </c:pt>
                <c:pt idx="7">
                  <c:v>27.0</c:v>
                </c:pt>
                <c:pt idx="8">
                  <c:v>25.0</c:v>
                </c:pt>
                <c:pt idx="9">
                  <c:v>21.0</c:v>
                </c:pt>
                <c:pt idx="10">
                  <c:v>20.0</c:v>
                </c:pt>
                <c:pt idx="11">
                  <c:v>20.0</c:v>
                </c:pt>
                <c:pt idx="12">
                  <c:v>19.0</c:v>
                </c:pt>
                <c:pt idx="13">
                  <c:v>18.0</c:v>
                </c:pt>
                <c:pt idx="14">
                  <c:v>18.0</c:v>
                </c:pt>
                <c:pt idx="15">
                  <c:v>15.0</c:v>
                </c:pt>
                <c:pt idx="16">
                  <c:v>15.0</c:v>
                </c:pt>
                <c:pt idx="17">
                  <c:v>14.0</c:v>
                </c:pt>
                <c:pt idx="18">
                  <c:v>14.0</c:v>
                </c:pt>
                <c:pt idx="19">
                  <c:v>13.0</c:v>
                </c:pt>
                <c:pt idx="20">
                  <c:v>13.0</c:v>
                </c:pt>
                <c:pt idx="21">
                  <c:v>12.0</c:v>
                </c:pt>
                <c:pt idx="22">
                  <c:v>11.0</c:v>
                </c:pt>
                <c:pt idx="23">
                  <c:v>10.0</c:v>
                </c:pt>
                <c:pt idx="24">
                  <c:v>10.0</c:v>
                </c:pt>
                <c:pt idx="25">
                  <c:v>9.0</c:v>
                </c:pt>
                <c:pt idx="26">
                  <c:v>9.0</c:v>
                </c:pt>
                <c:pt idx="27">
                  <c:v>8.0</c:v>
                </c:pt>
                <c:pt idx="28">
                  <c:v>8.0</c:v>
                </c:pt>
                <c:pt idx="29">
                  <c:v>7.0</c:v>
                </c:pt>
                <c:pt idx="30">
                  <c:v>6.0</c:v>
                </c:pt>
                <c:pt idx="31">
                  <c:v>6.0</c:v>
                </c:pt>
                <c:pt idx="32">
                  <c:v>4.0</c:v>
                </c:pt>
                <c:pt idx="33">
                  <c:v>4.0</c:v>
                </c:pt>
                <c:pt idx="34">
                  <c:v>2.0</c:v>
                </c:pt>
                <c:pt idx="35">
                  <c:v>2.0</c:v>
                </c:pt>
                <c:pt idx="36">
                  <c:v>1.0</c:v>
                </c:pt>
                <c:pt idx="37">
                  <c:v>1.0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'[ExaCT SMC Code Analysis Graphs.xlsx]Register Data'!$A$5</c:f>
              <c:strCache>
                <c:ptCount val="1"/>
                <c:pt idx="0">
                  <c:v>21 Species</c:v>
                </c:pt>
              </c:strCache>
            </c:strRef>
          </c:tx>
          <c:marker>
            <c:symbol val="none"/>
          </c:marker>
          <c:xVal>
            <c:numRef>
              <c:f>'[ExaCT SMC Code Analysis Graphs.xlsx]Register Data'!$B$370:$BM$370</c:f>
              <c:numCache>
                <c:formatCode>General</c:formatCode>
                <c:ptCount val="64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8.0</c:v>
                </c:pt>
                <c:pt idx="4">
                  <c:v>9.0</c:v>
                </c:pt>
                <c:pt idx="5">
                  <c:v>10.0</c:v>
                </c:pt>
                <c:pt idx="6">
                  <c:v>11.0</c:v>
                </c:pt>
                <c:pt idx="7">
                  <c:v>12.0</c:v>
                </c:pt>
                <c:pt idx="8">
                  <c:v>13.0</c:v>
                </c:pt>
                <c:pt idx="9">
                  <c:v>14.0</c:v>
                </c:pt>
                <c:pt idx="10">
                  <c:v>15.0</c:v>
                </c:pt>
                <c:pt idx="11">
                  <c:v>16.0</c:v>
                </c:pt>
                <c:pt idx="12">
                  <c:v>17.0</c:v>
                </c:pt>
                <c:pt idx="13">
                  <c:v>18.0</c:v>
                </c:pt>
                <c:pt idx="14">
                  <c:v>19.0</c:v>
                </c:pt>
                <c:pt idx="15">
                  <c:v>21.0</c:v>
                </c:pt>
                <c:pt idx="16">
                  <c:v>22.0</c:v>
                </c:pt>
                <c:pt idx="17">
                  <c:v>23.0</c:v>
                </c:pt>
                <c:pt idx="18">
                  <c:v>24.0</c:v>
                </c:pt>
                <c:pt idx="19">
                  <c:v>25.0</c:v>
                </c:pt>
                <c:pt idx="20">
                  <c:v>26.0</c:v>
                </c:pt>
                <c:pt idx="21">
                  <c:v>27.0</c:v>
                </c:pt>
                <c:pt idx="22">
                  <c:v>28.0</c:v>
                </c:pt>
                <c:pt idx="23">
                  <c:v>33.0</c:v>
                </c:pt>
                <c:pt idx="24">
                  <c:v>34.0</c:v>
                </c:pt>
                <c:pt idx="25">
                  <c:v>35.0</c:v>
                </c:pt>
                <c:pt idx="26">
                  <c:v>36.0</c:v>
                </c:pt>
                <c:pt idx="27">
                  <c:v>37.0</c:v>
                </c:pt>
                <c:pt idx="28">
                  <c:v>38.0</c:v>
                </c:pt>
                <c:pt idx="29">
                  <c:v>39.0</c:v>
                </c:pt>
                <c:pt idx="30">
                  <c:v>40.0</c:v>
                </c:pt>
                <c:pt idx="31">
                  <c:v>41.0</c:v>
                </c:pt>
                <c:pt idx="32">
                  <c:v>42.0</c:v>
                </c:pt>
                <c:pt idx="33">
                  <c:v>47.0</c:v>
                </c:pt>
                <c:pt idx="34">
                  <c:v>48.0</c:v>
                </c:pt>
                <c:pt idx="35">
                  <c:v>55.0</c:v>
                </c:pt>
                <c:pt idx="36">
                  <c:v>56.0</c:v>
                </c:pt>
                <c:pt idx="37">
                  <c:v>58.0</c:v>
                </c:pt>
                <c:pt idx="38">
                  <c:v>59.0</c:v>
                </c:pt>
                <c:pt idx="39">
                  <c:v>61.0</c:v>
                </c:pt>
                <c:pt idx="40">
                  <c:v>62.0</c:v>
                </c:pt>
                <c:pt idx="41">
                  <c:v>65.0</c:v>
                </c:pt>
                <c:pt idx="42">
                  <c:v>66.0</c:v>
                </c:pt>
                <c:pt idx="43">
                  <c:v>67.0</c:v>
                </c:pt>
                <c:pt idx="44">
                  <c:v>72.0</c:v>
                </c:pt>
                <c:pt idx="45">
                  <c:v>73.0</c:v>
                </c:pt>
                <c:pt idx="46">
                  <c:v>74.0</c:v>
                </c:pt>
                <c:pt idx="47">
                  <c:v>75.0</c:v>
                </c:pt>
                <c:pt idx="48">
                  <c:v>76.0</c:v>
                </c:pt>
                <c:pt idx="49">
                  <c:v>77.0</c:v>
                </c:pt>
                <c:pt idx="50">
                  <c:v>78.0</c:v>
                </c:pt>
                <c:pt idx="51">
                  <c:v>79.0</c:v>
                </c:pt>
                <c:pt idx="52">
                  <c:v>81.0</c:v>
                </c:pt>
                <c:pt idx="53">
                  <c:v>82.0</c:v>
                </c:pt>
                <c:pt idx="54">
                  <c:v>83.0</c:v>
                </c:pt>
                <c:pt idx="55">
                  <c:v>86.0</c:v>
                </c:pt>
                <c:pt idx="56">
                  <c:v>87.0</c:v>
                </c:pt>
                <c:pt idx="57">
                  <c:v>88.0</c:v>
                </c:pt>
                <c:pt idx="58">
                  <c:v>89.0</c:v>
                </c:pt>
                <c:pt idx="59">
                  <c:v>90.0</c:v>
                </c:pt>
                <c:pt idx="60">
                  <c:v>91.0</c:v>
                </c:pt>
                <c:pt idx="61">
                  <c:v>280.0</c:v>
                </c:pt>
                <c:pt idx="62">
                  <c:v>281.0</c:v>
                </c:pt>
                <c:pt idx="63">
                  <c:v>322.0</c:v>
                </c:pt>
              </c:numCache>
            </c:numRef>
          </c:xVal>
          <c:yVal>
            <c:numRef>
              <c:f>'[ExaCT SMC Code Analysis Graphs.xlsx]Register Data'!$B$371:$BM$371</c:f>
              <c:numCache>
                <c:formatCode>General</c:formatCode>
                <c:ptCount val="64"/>
                <c:pt idx="0">
                  <c:v>403.0</c:v>
                </c:pt>
                <c:pt idx="1">
                  <c:v>276.0</c:v>
                </c:pt>
                <c:pt idx="2">
                  <c:v>168.0</c:v>
                </c:pt>
                <c:pt idx="3">
                  <c:v>168.0</c:v>
                </c:pt>
                <c:pt idx="4">
                  <c:v>88.0</c:v>
                </c:pt>
                <c:pt idx="5">
                  <c:v>77.0</c:v>
                </c:pt>
                <c:pt idx="6">
                  <c:v>71.0</c:v>
                </c:pt>
                <c:pt idx="7">
                  <c:v>62.0</c:v>
                </c:pt>
                <c:pt idx="8">
                  <c:v>57.0</c:v>
                </c:pt>
                <c:pt idx="9">
                  <c:v>56.0</c:v>
                </c:pt>
                <c:pt idx="10">
                  <c:v>48.0</c:v>
                </c:pt>
                <c:pt idx="11">
                  <c:v>46.0</c:v>
                </c:pt>
                <c:pt idx="12">
                  <c:v>43.0</c:v>
                </c:pt>
                <c:pt idx="13">
                  <c:v>42.0</c:v>
                </c:pt>
                <c:pt idx="14">
                  <c:v>40.0</c:v>
                </c:pt>
                <c:pt idx="15">
                  <c:v>40.0</c:v>
                </c:pt>
                <c:pt idx="16">
                  <c:v>38.0</c:v>
                </c:pt>
                <c:pt idx="17">
                  <c:v>38.0</c:v>
                </c:pt>
                <c:pt idx="18">
                  <c:v>36.0</c:v>
                </c:pt>
                <c:pt idx="19">
                  <c:v>35.0</c:v>
                </c:pt>
                <c:pt idx="20">
                  <c:v>34.0</c:v>
                </c:pt>
                <c:pt idx="21">
                  <c:v>33.0</c:v>
                </c:pt>
                <c:pt idx="22">
                  <c:v>32.0</c:v>
                </c:pt>
                <c:pt idx="23">
                  <c:v>32.0</c:v>
                </c:pt>
                <c:pt idx="24">
                  <c:v>31.0</c:v>
                </c:pt>
                <c:pt idx="25">
                  <c:v>31.0</c:v>
                </c:pt>
                <c:pt idx="26">
                  <c:v>30.0</c:v>
                </c:pt>
                <c:pt idx="27">
                  <c:v>28.0</c:v>
                </c:pt>
                <c:pt idx="28">
                  <c:v>27.0</c:v>
                </c:pt>
                <c:pt idx="29">
                  <c:v>26.0</c:v>
                </c:pt>
                <c:pt idx="30">
                  <c:v>25.0</c:v>
                </c:pt>
                <c:pt idx="31">
                  <c:v>25.0</c:v>
                </c:pt>
                <c:pt idx="32">
                  <c:v>24.0</c:v>
                </c:pt>
                <c:pt idx="33">
                  <c:v>24.0</c:v>
                </c:pt>
                <c:pt idx="34">
                  <c:v>22.0</c:v>
                </c:pt>
                <c:pt idx="35">
                  <c:v>22.0</c:v>
                </c:pt>
                <c:pt idx="36">
                  <c:v>20.0</c:v>
                </c:pt>
                <c:pt idx="37">
                  <c:v>20.0</c:v>
                </c:pt>
                <c:pt idx="38">
                  <c:v>19.0</c:v>
                </c:pt>
                <c:pt idx="39">
                  <c:v>19.0</c:v>
                </c:pt>
                <c:pt idx="40">
                  <c:v>18.0</c:v>
                </c:pt>
                <c:pt idx="41">
                  <c:v>18.0</c:v>
                </c:pt>
                <c:pt idx="42">
                  <c:v>17.0</c:v>
                </c:pt>
                <c:pt idx="43">
                  <c:v>16.0</c:v>
                </c:pt>
                <c:pt idx="44">
                  <c:v>16.0</c:v>
                </c:pt>
                <c:pt idx="45">
                  <c:v>15.0</c:v>
                </c:pt>
                <c:pt idx="46">
                  <c:v>15.0</c:v>
                </c:pt>
                <c:pt idx="47">
                  <c:v>14.0</c:v>
                </c:pt>
                <c:pt idx="48">
                  <c:v>14.0</c:v>
                </c:pt>
                <c:pt idx="49">
                  <c:v>12.0</c:v>
                </c:pt>
                <c:pt idx="50">
                  <c:v>12.0</c:v>
                </c:pt>
                <c:pt idx="51">
                  <c:v>11.0</c:v>
                </c:pt>
                <c:pt idx="52">
                  <c:v>11.0</c:v>
                </c:pt>
                <c:pt idx="53">
                  <c:v>10.0</c:v>
                </c:pt>
                <c:pt idx="54">
                  <c:v>7.0</c:v>
                </c:pt>
                <c:pt idx="55">
                  <c:v>7.0</c:v>
                </c:pt>
                <c:pt idx="56">
                  <c:v>6.0</c:v>
                </c:pt>
                <c:pt idx="57">
                  <c:v>6.0</c:v>
                </c:pt>
                <c:pt idx="58">
                  <c:v>5.0</c:v>
                </c:pt>
                <c:pt idx="59">
                  <c:v>5.0</c:v>
                </c:pt>
                <c:pt idx="60">
                  <c:v>2.0</c:v>
                </c:pt>
                <c:pt idx="61">
                  <c:v>2.0</c:v>
                </c:pt>
                <c:pt idx="62">
                  <c:v>1.0</c:v>
                </c:pt>
                <c:pt idx="63">
                  <c:v>1.0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'[ExaCT SMC Code Analysis Graphs.xlsx]Register Data'!$A$6</c:f>
              <c:strCache>
                <c:ptCount val="1"/>
                <c:pt idx="0">
                  <c:v>53 Species</c:v>
                </c:pt>
              </c:strCache>
            </c:strRef>
          </c:tx>
          <c:marker>
            <c:symbol val="none"/>
          </c:marker>
          <c:xVal>
            <c:numRef>
              <c:f>'[ExaCT SMC Code Analysis Graphs.xlsx]Register Data'!$B$684:$DZ$684</c:f>
              <c:numCache>
                <c:formatCode>General</c:formatCode>
                <c:ptCount val="12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  <c:pt idx="4">
                  <c:v>6.0</c:v>
                </c:pt>
                <c:pt idx="5">
                  <c:v>8.0</c:v>
                </c:pt>
                <c:pt idx="6">
                  <c:v>9.0</c:v>
                </c:pt>
                <c:pt idx="7">
                  <c:v>10.0</c:v>
                </c:pt>
                <c:pt idx="8">
                  <c:v>11.0</c:v>
                </c:pt>
                <c:pt idx="9">
                  <c:v>12.0</c:v>
                </c:pt>
                <c:pt idx="10">
                  <c:v>13.0</c:v>
                </c:pt>
                <c:pt idx="11">
                  <c:v>14.0</c:v>
                </c:pt>
                <c:pt idx="12">
                  <c:v>15.0</c:v>
                </c:pt>
                <c:pt idx="13">
                  <c:v>16.0</c:v>
                </c:pt>
                <c:pt idx="14">
                  <c:v>17.0</c:v>
                </c:pt>
                <c:pt idx="15">
                  <c:v>18.0</c:v>
                </c:pt>
                <c:pt idx="16">
                  <c:v>19.0</c:v>
                </c:pt>
                <c:pt idx="17">
                  <c:v>20.0</c:v>
                </c:pt>
                <c:pt idx="18">
                  <c:v>21.0</c:v>
                </c:pt>
                <c:pt idx="19">
                  <c:v>23.0</c:v>
                </c:pt>
                <c:pt idx="20">
                  <c:v>24.0</c:v>
                </c:pt>
                <c:pt idx="21">
                  <c:v>25.0</c:v>
                </c:pt>
                <c:pt idx="22">
                  <c:v>26.0</c:v>
                </c:pt>
                <c:pt idx="23">
                  <c:v>27.0</c:v>
                </c:pt>
                <c:pt idx="24">
                  <c:v>28.0</c:v>
                </c:pt>
                <c:pt idx="25">
                  <c:v>29.0</c:v>
                </c:pt>
                <c:pt idx="26">
                  <c:v>30.0</c:v>
                </c:pt>
                <c:pt idx="27">
                  <c:v>31.0</c:v>
                </c:pt>
                <c:pt idx="28">
                  <c:v>32.0</c:v>
                </c:pt>
                <c:pt idx="29">
                  <c:v>33.0</c:v>
                </c:pt>
                <c:pt idx="30">
                  <c:v>34.0</c:v>
                </c:pt>
                <c:pt idx="31">
                  <c:v>35.0</c:v>
                </c:pt>
                <c:pt idx="32">
                  <c:v>37.0</c:v>
                </c:pt>
                <c:pt idx="33">
                  <c:v>38.0</c:v>
                </c:pt>
                <c:pt idx="34">
                  <c:v>39.0</c:v>
                </c:pt>
                <c:pt idx="35">
                  <c:v>40.0</c:v>
                </c:pt>
                <c:pt idx="36">
                  <c:v>41.0</c:v>
                </c:pt>
                <c:pt idx="37">
                  <c:v>42.0</c:v>
                </c:pt>
                <c:pt idx="38">
                  <c:v>43.0</c:v>
                </c:pt>
                <c:pt idx="39">
                  <c:v>44.0</c:v>
                </c:pt>
                <c:pt idx="40">
                  <c:v>45.0</c:v>
                </c:pt>
                <c:pt idx="41">
                  <c:v>46.0</c:v>
                </c:pt>
                <c:pt idx="42">
                  <c:v>47.0</c:v>
                </c:pt>
                <c:pt idx="43">
                  <c:v>48.0</c:v>
                </c:pt>
                <c:pt idx="44">
                  <c:v>49.0</c:v>
                </c:pt>
                <c:pt idx="45">
                  <c:v>50.0</c:v>
                </c:pt>
                <c:pt idx="46">
                  <c:v>55.0</c:v>
                </c:pt>
                <c:pt idx="47">
                  <c:v>56.0</c:v>
                </c:pt>
                <c:pt idx="48">
                  <c:v>57.0</c:v>
                </c:pt>
                <c:pt idx="49">
                  <c:v>58.0</c:v>
                </c:pt>
                <c:pt idx="50">
                  <c:v>59.0</c:v>
                </c:pt>
                <c:pt idx="51">
                  <c:v>60.0</c:v>
                </c:pt>
                <c:pt idx="52">
                  <c:v>61.0</c:v>
                </c:pt>
                <c:pt idx="53">
                  <c:v>62.0</c:v>
                </c:pt>
                <c:pt idx="54">
                  <c:v>63.0</c:v>
                </c:pt>
                <c:pt idx="55">
                  <c:v>64.0</c:v>
                </c:pt>
                <c:pt idx="56">
                  <c:v>65.0</c:v>
                </c:pt>
                <c:pt idx="57">
                  <c:v>66.0</c:v>
                </c:pt>
                <c:pt idx="58">
                  <c:v>67.0</c:v>
                </c:pt>
                <c:pt idx="59">
                  <c:v>68.0</c:v>
                </c:pt>
                <c:pt idx="60">
                  <c:v>69.0</c:v>
                </c:pt>
                <c:pt idx="61">
                  <c:v>70.0</c:v>
                </c:pt>
                <c:pt idx="62">
                  <c:v>72.0</c:v>
                </c:pt>
                <c:pt idx="63">
                  <c:v>73.0</c:v>
                </c:pt>
                <c:pt idx="64">
                  <c:v>74.0</c:v>
                </c:pt>
                <c:pt idx="65">
                  <c:v>75.0</c:v>
                </c:pt>
                <c:pt idx="66">
                  <c:v>76.0</c:v>
                </c:pt>
                <c:pt idx="67">
                  <c:v>77.0</c:v>
                </c:pt>
                <c:pt idx="68">
                  <c:v>78.0</c:v>
                </c:pt>
                <c:pt idx="69">
                  <c:v>79.0</c:v>
                </c:pt>
                <c:pt idx="70">
                  <c:v>80.0</c:v>
                </c:pt>
                <c:pt idx="71">
                  <c:v>81.0</c:v>
                </c:pt>
                <c:pt idx="72">
                  <c:v>82.0</c:v>
                </c:pt>
                <c:pt idx="73">
                  <c:v>83.0</c:v>
                </c:pt>
                <c:pt idx="74">
                  <c:v>84.0</c:v>
                </c:pt>
                <c:pt idx="75">
                  <c:v>85.0</c:v>
                </c:pt>
                <c:pt idx="76">
                  <c:v>91.0</c:v>
                </c:pt>
                <c:pt idx="77">
                  <c:v>92.0</c:v>
                </c:pt>
                <c:pt idx="78">
                  <c:v>95.0</c:v>
                </c:pt>
                <c:pt idx="79">
                  <c:v>96.0</c:v>
                </c:pt>
                <c:pt idx="80">
                  <c:v>97.0</c:v>
                </c:pt>
                <c:pt idx="81">
                  <c:v>98.0</c:v>
                </c:pt>
                <c:pt idx="82">
                  <c:v>99.0</c:v>
                </c:pt>
                <c:pt idx="83">
                  <c:v>100.0</c:v>
                </c:pt>
                <c:pt idx="84">
                  <c:v>101.0</c:v>
                </c:pt>
                <c:pt idx="85">
                  <c:v>102.0</c:v>
                </c:pt>
                <c:pt idx="86">
                  <c:v>103.0</c:v>
                </c:pt>
                <c:pt idx="87">
                  <c:v>106.0</c:v>
                </c:pt>
                <c:pt idx="88">
                  <c:v>107.0</c:v>
                </c:pt>
                <c:pt idx="89">
                  <c:v>109.0</c:v>
                </c:pt>
                <c:pt idx="90">
                  <c:v>110.0</c:v>
                </c:pt>
                <c:pt idx="91">
                  <c:v>115.0</c:v>
                </c:pt>
                <c:pt idx="92">
                  <c:v>116.0</c:v>
                </c:pt>
                <c:pt idx="93">
                  <c:v>119.0</c:v>
                </c:pt>
                <c:pt idx="94">
                  <c:v>120.0</c:v>
                </c:pt>
                <c:pt idx="95">
                  <c:v>122.0</c:v>
                </c:pt>
                <c:pt idx="96">
                  <c:v>123.0</c:v>
                </c:pt>
                <c:pt idx="97">
                  <c:v>124.0</c:v>
                </c:pt>
                <c:pt idx="98">
                  <c:v>125.0</c:v>
                </c:pt>
                <c:pt idx="99">
                  <c:v>131.0</c:v>
                </c:pt>
                <c:pt idx="100">
                  <c:v>132.0</c:v>
                </c:pt>
                <c:pt idx="101">
                  <c:v>136.0</c:v>
                </c:pt>
                <c:pt idx="102">
                  <c:v>137.0</c:v>
                </c:pt>
                <c:pt idx="103">
                  <c:v>143.0</c:v>
                </c:pt>
                <c:pt idx="104">
                  <c:v>144.0</c:v>
                </c:pt>
                <c:pt idx="105">
                  <c:v>149.0</c:v>
                </c:pt>
                <c:pt idx="106">
                  <c:v>150.0</c:v>
                </c:pt>
                <c:pt idx="107">
                  <c:v>154.0</c:v>
                </c:pt>
                <c:pt idx="108">
                  <c:v>155.0</c:v>
                </c:pt>
                <c:pt idx="109">
                  <c:v>156.0</c:v>
                </c:pt>
                <c:pt idx="110">
                  <c:v>157.0</c:v>
                </c:pt>
                <c:pt idx="111">
                  <c:v>163.0</c:v>
                </c:pt>
                <c:pt idx="112">
                  <c:v>164.0</c:v>
                </c:pt>
                <c:pt idx="113">
                  <c:v>168.0</c:v>
                </c:pt>
                <c:pt idx="114">
                  <c:v>169.0</c:v>
                </c:pt>
                <c:pt idx="115">
                  <c:v>174.0</c:v>
                </c:pt>
                <c:pt idx="116">
                  <c:v>175.0</c:v>
                </c:pt>
                <c:pt idx="117">
                  <c:v>177.0</c:v>
                </c:pt>
                <c:pt idx="118">
                  <c:v>178.0</c:v>
                </c:pt>
                <c:pt idx="119">
                  <c:v>179.0</c:v>
                </c:pt>
                <c:pt idx="120">
                  <c:v>181.0</c:v>
                </c:pt>
                <c:pt idx="121">
                  <c:v>182.0</c:v>
                </c:pt>
                <c:pt idx="122">
                  <c:v>184.0</c:v>
                </c:pt>
                <c:pt idx="123">
                  <c:v>185.0</c:v>
                </c:pt>
                <c:pt idx="124">
                  <c:v>186.0</c:v>
                </c:pt>
                <c:pt idx="125">
                  <c:v>187.0</c:v>
                </c:pt>
                <c:pt idx="126">
                  <c:v>874.0</c:v>
                </c:pt>
                <c:pt idx="127">
                  <c:v>875.0</c:v>
                </c:pt>
                <c:pt idx="128">
                  <c:v>996.0</c:v>
                </c:pt>
              </c:numCache>
            </c:numRef>
          </c:xVal>
          <c:yVal>
            <c:numRef>
              <c:f>'[ExaCT SMC Code Analysis Graphs.xlsx]Register Data'!$B$685:$DZ$685</c:f>
              <c:numCache>
                <c:formatCode>General</c:formatCode>
                <c:ptCount val="129"/>
                <c:pt idx="0">
                  <c:v>1587.0</c:v>
                </c:pt>
                <c:pt idx="1">
                  <c:v>1046.0</c:v>
                </c:pt>
                <c:pt idx="2">
                  <c:v>650.0</c:v>
                </c:pt>
                <c:pt idx="3">
                  <c:v>650.0</c:v>
                </c:pt>
                <c:pt idx="4">
                  <c:v>618.0</c:v>
                </c:pt>
                <c:pt idx="5">
                  <c:v>618.0</c:v>
                </c:pt>
                <c:pt idx="6">
                  <c:v>294.0</c:v>
                </c:pt>
                <c:pt idx="7">
                  <c:v>288.0</c:v>
                </c:pt>
                <c:pt idx="8">
                  <c:v>231.0</c:v>
                </c:pt>
                <c:pt idx="9">
                  <c:v>210.0</c:v>
                </c:pt>
                <c:pt idx="10">
                  <c:v>156.0</c:v>
                </c:pt>
                <c:pt idx="11">
                  <c:v>148.0</c:v>
                </c:pt>
                <c:pt idx="12">
                  <c:v>146.0</c:v>
                </c:pt>
                <c:pt idx="13">
                  <c:v>146.0</c:v>
                </c:pt>
                <c:pt idx="14">
                  <c:v>128.0</c:v>
                </c:pt>
                <c:pt idx="15">
                  <c:v>120.0</c:v>
                </c:pt>
                <c:pt idx="16">
                  <c:v>113.0</c:v>
                </c:pt>
                <c:pt idx="17">
                  <c:v>110.0</c:v>
                </c:pt>
                <c:pt idx="18">
                  <c:v>104.0</c:v>
                </c:pt>
                <c:pt idx="19">
                  <c:v>104.0</c:v>
                </c:pt>
                <c:pt idx="20">
                  <c:v>103.0</c:v>
                </c:pt>
                <c:pt idx="21">
                  <c:v>102.0</c:v>
                </c:pt>
                <c:pt idx="22">
                  <c:v>100.0</c:v>
                </c:pt>
                <c:pt idx="23">
                  <c:v>97.0</c:v>
                </c:pt>
                <c:pt idx="24">
                  <c:v>94.0</c:v>
                </c:pt>
                <c:pt idx="25">
                  <c:v>92.0</c:v>
                </c:pt>
                <c:pt idx="26">
                  <c:v>87.0</c:v>
                </c:pt>
                <c:pt idx="27">
                  <c:v>84.0</c:v>
                </c:pt>
                <c:pt idx="28">
                  <c:v>82.0</c:v>
                </c:pt>
                <c:pt idx="29">
                  <c:v>80.0</c:v>
                </c:pt>
                <c:pt idx="30">
                  <c:v>79.0</c:v>
                </c:pt>
                <c:pt idx="31">
                  <c:v>78.0</c:v>
                </c:pt>
                <c:pt idx="32">
                  <c:v>78.0</c:v>
                </c:pt>
                <c:pt idx="33">
                  <c:v>77.0</c:v>
                </c:pt>
                <c:pt idx="34">
                  <c:v>73.0</c:v>
                </c:pt>
                <c:pt idx="35">
                  <c:v>72.0</c:v>
                </c:pt>
                <c:pt idx="36">
                  <c:v>72.0</c:v>
                </c:pt>
                <c:pt idx="37">
                  <c:v>64.0</c:v>
                </c:pt>
                <c:pt idx="38">
                  <c:v>63.0</c:v>
                </c:pt>
                <c:pt idx="39">
                  <c:v>62.0</c:v>
                </c:pt>
                <c:pt idx="40">
                  <c:v>61.0</c:v>
                </c:pt>
                <c:pt idx="41">
                  <c:v>59.0</c:v>
                </c:pt>
                <c:pt idx="42">
                  <c:v>59.0</c:v>
                </c:pt>
                <c:pt idx="43">
                  <c:v>58.0</c:v>
                </c:pt>
                <c:pt idx="44">
                  <c:v>56.0</c:v>
                </c:pt>
                <c:pt idx="45">
                  <c:v>54.0</c:v>
                </c:pt>
                <c:pt idx="46">
                  <c:v>54.0</c:v>
                </c:pt>
                <c:pt idx="47">
                  <c:v>52.0</c:v>
                </c:pt>
                <c:pt idx="48">
                  <c:v>52.0</c:v>
                </c:pt>
                <c:pt idx="49">
                  <c:v>51.0</c:v>
                </c:pt>
                <c:pt idx="50">
                  <c:v>50.0</c:v>
                </c:pt>
                <c:pt idx="51">
                  <c:v>50.0</c:v>
                </c:pt>
                <c:pt idx="52">
                  <c:v>49.0</c:v>
                </c:pt>
                <c:pt idx="53">
                  <c:v>48.0</c:v>
                </c:pt>
                <c:pt idx="54">
                  <c:v>46.0</c:v>
                </c:pt>
                <c:pt idx="55">
                  <c:v>46.0</c:v>
                </c:pt>
                <c:pt idx="56">
                  <c:v>44.0</c:v>
                </c:pt>
                <c:pt idx="57">
                  <c:v>44.0</c:v>
                </c:pt>
                <c:pt idx="58">
                  <c:v>43.0</c:v>
                </c:pt>
                <c:pt idx="59">
                  <c:v>41.0</c:v>
                </c:pt>
                <c:pt idx="60">
                  <c:v>41.0</c:v>
                </c:pt>
                <c:pt idx="61">
                  <c:v>40.0</c:v>
                </c:pt>
                <c:pt idx="62">
                  <c:v>40.0</c:v>
                </c:pt>
                <c:pt idx="63">
                  <c:v>39.0</c:v>
                </c:pt>
                <c:pt idx="64">
                  <c:v>38.0</c:v>
                </c:pt>
                <c:pt idx="65">
                  <c:v>38.0</c:v>
                </c:pt>
                <c:pt idx="66">
                  <c:v>36.0</c:v>
                </c:pt>
                <c:pt idx="67">
                  <c:v>35.0</c:v>
                </c:pt>
                <c:pt idx="68">
                  <c:v>35.0</c:v>
                </c:pt>
                <c:pt idx="69">
                  <c:v>34.0</c:v>
                </c:pt>
                <c:pt idx="70">
                  <c:v>34.0</c:v>
                </c:pt>
                <c:pt idx="71">
                  <c:v>33.0</c:v>
                </c:pt>
                <c:pt idx="72">
                  <c:v>32.0</c:v>
                </c:pt>
                <c:pt idx="73">
                  <c:v>32.0</c:v>
                </c:pt>
                <c:pt idx="74">
                  <c:v>31.0</c:v>
                </c:pt>
                <c:pt idx="75">
                  <c:v>30.0</c:v>
                </c:pt>
                <c:pt idx="76">
                  <c:v>30.0</c:v>
                </c:pt>
                <c:pt idx="77">
                  <c:v>28.0</c:v>
                </c:pt>
                <c:pt idx="78">
                  <c:v>28.0</c:v>
                </c:pt>
                <c:pt idx="79">
                  <c:v>27.0</c:v>
                </c:pt>
                <c:pt idx="80">
                  <c:v>26.0</c:v>
                </c:pt>
                <c:pt idx="81">
                  <c:v>26.0</c:v>
                </c:pt>
                <c:pt idx="82">
                  <c:v>24.0</c:v>
                </c:pt>
                <c:pt idx="83">
                  <c:v>24.0</c:v>
                </c:pt>
                <c:pt idx="84">
                  <c:v>23.0</c:v>
                </c:pt>
                <c:pt idx="85">
                  <c:v>23.0</c:v>
                </c:pt>
                <c:pt idx="86">
                  <c:v>22.0</c:v>
                </c:pt>
                <c:pt idx="87">
                  <c:v>22.0</c:v>
                </c:pt>
                <c:pt idx="88">
                  <c:v>21.0</c:v>
                </c:pt>
                <c:pt idx="89">
                  <c:v>21.0</c:v>
                </c:pt>
                <c:pt idx="90">
                  <c:v>20.0</c:v>
                </c:pt>
                <c:pt idx="91">
                  <c:v>20.0</c:v>
                </c:pt>
                <c:pt idx="92">
                  <c:v>19.0</c:v>
                </c:pt>
                <c:pt idx="93">
                  <c:v>19.0</c:v>
                </c:pt>
                <c:pt idx="94">
                  <c:v>18.0</c:v>
                </c:pt>
                <c:pt idx="95">
                  <c:v>18.0</c:v>
                </c:pt>
                <c:pt idx="96">
                  <c:v>17.0</c:v>
                </c:pt>
                <c:pt idx="97">
                  <c:v>17.0</c:v>
                </c:pt>
                <c:pt idx="98">
                  <c:v>16.0</c:v>
                </c:pt>
                <c:pt idx="99">
                  <c:v>16.0</c:v>
                </c:pt>
                <c:pt idx="100">
                  <c:v>15.0</c:v>
                </c:pt>
                <c:pt idx="101">
                  <c:v>15.0</c:v>
                </c:pt>
                <c:pt idx="102">
                  <c:v>14.0</c:v>
                </c:pt>
                <c:pt idx="103">
                  <c:v>14.0</c:v>
                </c:pt>
                <c:pt idx="104">
                  <c:v>13.0</c:v>
                </c:pt>
                <c:pt idx="105">
                  <c:v>13.0</c:v>
                </c:pt>
                <c:pt idx="106">
                  <c:v>12.0</c:v>
                </c:pt>
                <c:pt idx="107">
                  <c:v>12.0</c:v>
                </c:pt>
                <c:pt idx="108">
                  <c:v>11.0</c:v>
                </c:pt>
                <c:pt idx="109">
                  <c:v>11.0</c:v>
                </c:pt>
                <c:pt idx="110">
                  <c:v>10.0</c:v>
                </c:pt>
                <c:pt idx="111">
                  <c:v>10.0</c:v>
                </c:pt>
                <c:pt idx="112">
                  <c:v>9.0</c:v>
                </c:pt>
                <c:pt idx="113">
                  <c:v>9.0</c:v>
                </c:pt>
                <c:pt idx="114">
                  <c:v>8.0</c:v>
                </c:pt>
                <c:pt idx="115">
                  <c:v>8.0</c:v>
                </c:pt>
                <c:pt idx="116">
                  <c:v>7.0</c:v>
                </c:pt>
                <c:pt idx="117">
                  <c:v>7.0</c:v>
                </c:pt>
                <c:pt idx="118">
                  <c:v>6.0</c:v>
                </c:pt>
                <c:pt idx="119">
                  <c:v>5.0</c:v>
                </c:pt>
                <c:pt idx="120">
                  <c:v>5.0</c:v>
                </c:pt>
                <c:pt idx="121">
                  <c:v>4.0</c:v>
                </c:pt>
                <c:pt idx="122">
                  <c:v>4.0</c:v>
                </c:pt>
                <c:pt idx="123">
                  <c:v>3.0</c:v>
                </c:pt>
                <c:pt idx="124">
                  <c:v>3.0</c:v>
                </c:pt>
                <c:pt idx="125">
                  <c:v>2.0</c:v>
                </c:pt>
                <c:pt idx="126">
                  <c:v>2.0</c:v>
                </c:pt>
                <c:pt idx="127">
                  <c:v>1.0</c:v>
                </c:pt>
                <c:pt idx="128">
                  <c:v>1.0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'[ExaCT SMC Code Analysis Graphs.xlsx]Register Data'!$A$7</c:f>
              <c:strCache>
                <c:ptCount val="1"/>
                <c:pt idx="0">
                  <c:v>71 Species</c:v>
                </c:pt>
              </c:strCache>
            </c:strRef>
          </c:tx>
          <c:marker>
            <c:symbol val="none"/>
          </c:marker>
          <c:xVal>
            <c:numRef>
              <c:f>'[ExaCT SMC Code Analysis Graphs.xlsx]Register Data'!$B$998:$EG$998</c:f>
              <c:numCache>
                <c:formatCode>General</c:formatCode>
                <c:ptCount val="136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  <c:pt idx="4">
                  <c:v>6.0</c:v>
                </c:pt>
                <c:pt idx="5">
                  <c:v>8.0</c:v>
                </c:pt>
                <c:pt idx="6">
                  <c:v>9.0</c:v>
                </c:pt>
                <c:pt idx="7">
                  <c:v>10.0</c:v>
                </c:pt>
                <c:pt idx="8">
                  <c:v>11.0</c:v>
                </c:pt>
                <c:pt idx="9">
                  <c:v>12.0</c:v>
                </c:pt>
                <c:pt idx="10">
                  <c:v>13.0</c:v>
                </c:pt>
                <c:pt idx="11">
                  <c:v>14.0</c:v>
                </c:pt>
                <c:pt idx="12">
                  <c:v>15.0</c:v>
                </c:pt>
                <c:pt idx="13">
                  <c:v>16.0</c:v>
                </c:pt>
                <c:pt idx="14">
                  <c:v>17.0</c:v>
                </c:pt>
                <c:pt idx="15">
                  <c:v>18.0</c:v>
                </c:pt>
                <c:pt idx="16">
                  <c:v>19.0</c:v>
                </c:pt>
                <c:pt idx="17">
                  <c:v>21.0</c:v>
                </c:pt>
                <c:pt idx="18">
                  <c:v>22.0</c:v>
                </c:pt>
                <c:pt idx="19">
                  <c:v>23.0</c:v>
                </c:pt>
                <c:pt idx="20">
                  <c:v>24.0</c:v>
                </c:pt>
                <c:pt idx="21">
                  <c:v>25.0</c:v>
                </c:pt>
                <c:pt idx="22">
                  <c:v>26.0</c:v>
                </c:pt>
                <c:pt idx="23">
                  <c:v>27.0</c:v>
                </c:pt>
                <c:pt idx="24">
                  <c:v>28.0</c:v>
                </c:pt>
                <c:pt idx="25">
                  <c:v>29.0</c:v>
                </c:pt>
                <c:pt idx="26">
                  <c:v>30.0</c:v>
                </c:pt>
                <c:pt idx="27">
                  <c:v>31.0</c:v>
                </c:pt>
                <c:pt idx="28">
                  <c:v>32.0</c:v>
                </c:pt>
                <c:pt idx="29">
                  <c:v>34.0</c:v>
                </c:pt>
                <c:pt idx="30">
                  <c:v>35.0</c:v>
                </c:pt>
                <c:pt idx="31">
                  <c:v>36.0</c:v>
                </c:pt>
                <c:pt idx="32">
                  <c:v>37.0</c:v>
                </c:pt>
                <c:pt idx="33">
                  <c:v>38.0</c:v>
                </c:pt>
                <c:pt idx="34">
                  <c:v>39.0</c:v>
                </c:pt>
                <c:pt idx="35">
                  <c:v>40.0</c:v>
                </c:pt>
                <c:pt idx="36">
                  <c:v>41.0</c:v>
                </c:pt>
                <c:pt idx="37">
                  <c:v>42.0</c:v>
                </c:pt>
                <c:pt idx="38">
                  <c:v>43.0</c:v>
                </c:pt>
                <c:pt idx="39">
                  <c:v>44.0</c:v>
                </c:pt>
                <c:pt idx="40">
                  <c:v>45.0</c:v>
                </c:pt>
                <c:pt idx="41">
                  <c:v>46.0</c:v>
                </c:pt>
                <c:pt idx="42">
                  <c:v>47.0</c:v>
                </c:pt>
                <c:pt idx="43">
                  <c:v>54.0</c:v>
                </c:pt>
                <c:pt idx="44">
                  <c:v>55.0</c:v>
                </c:pt>
                <c:pt idx="45">
                  <c:v>56.0</c:v>
                </c:pt>
                <c:pt idx="46">
                  <c:v>58.0</c:v>
                </c:pt>
                <c:pt idx="47">
                  <c:v>59.0</c:v>
                </c:pt>
                <c:pt idx="48">
                  <c:v>61.0</c:v>
                </c:pt>
                <c:pt idx="49">
                  <c:v>62.0</c:v>
                </c:pt>
                <c:pt idx="50">
                  <c:v>63.0</c:v>
                </c:pt>
                <c:pt idx="51">
                  <c:v>64.0</c:v>
                </c:pt>
                <c:pt idx="52">
                  <c:v>65.0</c:v>
                </c:pt>
                <c:pt idx="53">
                  <c:v>66.0</c:v>
                </c:pt>
                <c:pt idx="54">
                  <c:v>68.0</c:v>
                </c:pt>
                <c:pt idx="55">
                  <c:v>69.0</c:v>
                </c:pt>
                <c:pt idx="56">
                  <c:v>70.0</c:v>
                </c:pt>
                <c:pt idx="57">
                  <c:v>71.0</c:v>
                </c:pt>
                <c:pt idx="58">
                  <c:v>72.0</c:v>
                </c:pt>
                <c:pt idx="59">
                  <c:v>73.0</c:v>
                </c:pt>
                <c:pt idx="60">
                  <c:v>74.0</c:v>
                </c:pt>
                <c:pt idx="61">
                  <c:v>75.0</c:v>
                </c:pt>
                <c:pt idx="62">
                  <c:v>76.0</c:v>
                </c:pt>
                <c:pt idx="63">
                  <c:v>79.0</c:v>
                </c:pt>
                <c:pt idx="64">
                  <c:v>80.0</c:v>
                </c:pt>
                <c:pt idx="65">
                  <c:v>81.0</c:v>
                </c:pt>
                <c:pt idx="66">
                  <c:v>82.0</c:v>
                </c:pt>
                <c:pt idx="67">
                  <c:v>85.0</c:v>
                </c:pt>
                <c:pt idx="68">
                  <c:v>86.0</c:v>
                </c:pt>
                <c:pt idx="69">
                  <c:v>87.0</c:v>
                </c:pt>
                <c:pt idx="70">
                  <c:v>88.0</c:v>
                </c:pt>
                <c:pt idx="71">
                  <c:v>91.0</c:v>
                </c:pt>
                <c:pt idx="72">
                  <c:v>92.0</c:v>
                </c:pt>
                <c:pt idx="73">
                  <c:v>93.0</c:v>
                </c:pt>
                <c:pt idx="74">
                  <c:v>96.0</c:v>
                </c:pt>
                <c:pt idx="75">
                  <c:v>97.0</c:v>
                </c:pt>
                <c:pt idx="76">
                  <c:v>100.0</c:v>
                </c:pt>
                <c:pt idx="77">
                  <c:v>101.0</c:v>
                </c:pt>
                <c:pt idx="78">
                  <c:v>102.0</c:v>
                </c:pt>
                <c:pt idx="79">
                  <c:v>103.0</c:v>
                </c:pt>
                <c:pt idx="80">
                  <c:v>104.0</c:v>
                </c:pt>
                <c:pt idx="81">
                  <c:v>107.0</c:v>
                </c:pt>
                <c:pt idx="82">
                  <c:v>108.0</c:v>
                </c:pt>
                <c:pt idx="83">
                  <c:v>112.0</c:v>
                </c:pt>
                <c:pt idx="84">
                  <c:v>113.0</c:v>
                </c:pt>
                <c:pt idx="85">
                  <c:v>118.0</c:v>
                </c:pt>
                <c:pt idx="86">
                  <c:v>119.0</c:v>
                </c:pt>
                <c:pt idx="87">
                  <c:v>120.0</c:v>
                </c:pt>
                <c:pt idx="88">
                  <c:v>121.0</c:v>
                </c:pt>
                <c:pt idx="89">
                  <c:v>123.0</c:v>
                </c:pt>
                <c:pt idx="90">
                  <c:v>124.0</c:v>
                </c:pt>
                <c:pt idx="91">
                  <c:v>126.0</c:v>
                </c:pt>
                <c:pt idx="92">
                  <c:v>127.0</c:v>
                </c:pt>
                <c:pt idx="93">
                  <c:v>134.0</c:v>
                </c:pt>
                <c:pt idx="94">
                  <c:v>135.0</c:v>
                </c:pt>
                <c:pt idx="95">
                  <c:v>138.0</c:v>
                </c:pt>
                <c:pt idx="96">
                  <c:v>139.0</c:v>
                </c:pt>
                <c:pt idx="97">
                  <c:v>145.0</c:v>
                </c:pt>
                <c:pt idx="98">
                  <c:v>146.0</c:v>
                </c:pt>
                <c:pt idx="99">
                  <c:v>151.0</c:v>
                </c:pt>
                <c:pt idx="100">
                  <c:v>152.0</c:v>
                </c:pt>
                <c:pt idx="101">
                  <c:v>158.0</c:v>
                </c:pt>
                <c:pt idx="102">
                  <c:v>159.0</c:v>
                </c:pt>
                <c:pt idx="103">
                  <c:v>165.0</c:v>
                </c:pt>
                <c:pt idx="104">
                  <c:v>166.0</c:v>
                </c:pt>
                <c:pt idx="105">
                  <c:v>170.0</c:v>
                </c:pt>
                <c:pt idx="106">
                  <c:v>171.0</c:v>
                </c:pt>
                <c:pt idx="107">
                  <c:v>173.0</c:v>
                </c:pt>
                <c:pt idx="108">
                  <c:v>174.0</c:v>
                </c:pt>
                <c:pt idx="109">
                  <c:v>182.0</c:v>
                </c:pt>
                <c:pt idx="110">
                  <c:v>183.0</c:v>
                </c:pt>
                <c:pt idx="111">
                  <c:v>185.0</c:v>
                </c:pt>
                <c:pt idx="112">
                  <c:v>186.0</c:v>
                </c:pt>
                <c:pt idx="113">
                  <c:v>192.0</c:v>
                </c:pt>
                <c:pt idx="114">
                  <c:v>193.0</c:v>
                </c:pt>
                <c:pt idx="115">
                  <c:v>199.0</c:v>
                </c:pt>
                <c:pt idx="116">
                  <c:v>200.0</c:v>
                </c:pt>
                <c:pt idx="117">
                  <c:v>209.0</c:v>
                </c:pt>
                <c:pt idx="118">
                  <c:v>210.0</c:v>
                </c:pt>
                <c:pt idx="119">
                  <c:v>212.0</c:v>
                </c:pt>
                <c:pt idx="120">
                  <c:v>213.0</c:v>
                </c:pt>
                <c:pt idx="121">
                  <c:v>215.0</c:v>
                </c:pt>
                <c:pt idx="122">
                  <c:v>216.0</c:v>
                </c:pt>
                <c:pt idx="123">
                  <c:v>219.0</c:v>
                </c:pt>
                <c:pt idx="124">
                  <c:v>220.0</c:v>
                </c:pt>
                <c:pt idx="125">
                  <c:v>225.0</c:v>
                </c:pt>
                <c:pt idx="126">
                  <c:v>226.0</c:v>
                </c:pt>
                <c:pt idx="127">
                  <c:v>233.0</c:v>
                </c:pt>
                <c:pt idx="128">
                  <c:v>234.0</c:v>
                </c:pt>
                <c:pt idx="129">
                  <c:v>238.0</c:v>
                </c:pt>
                <c:pt idx="130">
                  <c:v>239.0</c:v>
                </c:pt>
                <c:pt idx="131">
                  <c:v>240.0</c:v>
                </c:pt>
                <c:pt idx="132">
                  <c:v>241.0</c:v>
                </c:pt>
                <c:pt idx="133">
                  <c:v>1248.0</c:v>
                </c:pt>
                <c:pt idx="134">
                  <c:v>1249.0</c:v>
                </c:pt>
                <c:pt idx="135">
                  <c:v>1392.0</c:v>
                </c:pt>
              </c:numCache>
            </c:numRef>
          </c:xVal>
          <c:yVal>
            <c:numRef>
              <c:f>'[ExaCT SMC Code Analysis Graphs.xlsx]Register Data'!$B$999:$EG$999</c:f>
              <c:numCache>
                <c:formatCode>General</c:formatCode>
                <c:ptCount val="136"/>
                <c:pt idx="0">
                  <c:v>2279.0</c:v>
                </c:pt>
                <c:pt idx="1">
                  <c:v>1513.0</c:v>
                </c:pt>
                <c:pt idx="2">
                  <c:v>938.0</c:v>
                </c:pt>
                <c:pt idx="3">
                  <c:v>938.0</c:v>
                </c:pt>
                <c:pt idx="4">
                  <c:v>934.0</c:v>
                </c:pt>
                <c:pt idx="5">
                  <c:v>934.0</c:v>
                </c:pt>
                <c:pt idx="6">
                  <c:v>432.0</c:v>
                </c:pt>
                <c:pt idx="7">
                  <c:v>374.0</c:v>
                </c:pt>
                <c:pt idx="8">
                  <c:v>310.0</c:v>
                </c:pt>
                <c:pt idx="9">
                  <c:v>250.0</c:v>
                </c:pt>
                <c:pt idx="10">
                  <c:v>216.0</c:v>
                </c:pt>
                <c:pt idx="11">
                  <c:v>215.0</c:v>
                </c:pt>
                <c:pt idx="12">
                  <c:v>194.0</c:v>
                </c:pt>
                <c:pt idx="13">
                  <c:v>186.0</c:v>
                </c:pt>
                <c:pt idx="14">
                  <c:v>158.0</c:v>
                </c:pt>
                <c:pt idx="15">
                  <c:v>146.0</c:v>
                </c:pt>
                <c:pt idx="16">
                  <c:v>144.0</c:v>
                </c:pt>
                <c:pt idx="17">
                  <c:v>144.0</c:v>
                </c:pt>
                <c:pt idx="18">
                  <c:v>128.0</c:v>
                </c:pt>
                <c:pt idx="19">
                  <c:v>126.0</c:v>
                </c:pt>
                <c:pt idx="20">
                  <c:v>126.0</c:v>
                </c:pt>
                <c:pt idx="21">
                  <c:v>125.0</c:v>
                </c:pt>
                <c:pt idx="22">
                  <c:v>124.0</c:v>
                </c:pt>
                <c:pt idx="23">
                  <c:v>124.0</c:v>
                </c:pt>
                <c:pt idx="24">
                  <c:v>120.0</c:v>
                </c:pt>
                <c:pt idx="25">
                  <c:v>118.0</c:v>
                </c:pt>
                <c:pt idx="26">
                  <c:v>114.0</c:v>
                </c:pt>
                <c:pt idx="27">
                  <c:v>113.0</c:v>
                </c:pt>
                <c:pt idx="28">
                  <c:v>108.0</c:v>
                </c:pt>
                <c:pt idx="29">
                  <c:v>108.0</c:v>
                </c:pt>
                <c:pt idx="30">
                  <c:v>107.0</c:v>
                </c:pt>
                <c:pt idx="31">
                  <c:v>105.0</c:v>
                </c:pt>
                <c:pt idx="32">
                  <c:v>100.0</c:v>
                </c:pt>
                <c:pt idx="33">
                  <c:v>97.0</c:v>
                </c:pt>
                <c:pt idx="34">
                  <c:v>96.0</c:v>
                </c:pt>
                <c:pt idx="35">
                  <c:v>88.0</c:v>
                </c:pt>
                <c:pt idx="36">
                  <c:v>86.0</c:v>
                </c:pt>
                <c:pt idx="37">
                  <c:v>79.0</c:v>
                </c:pt>
                <c:pt idx="38">
                  <c:v>78.0</c:v>
                </c:pt>
                <c:pt idx="39">
                  <c:v>78.0</c:v>
                </c:pt>
                <c:pt idx="40">
                  <c:v>74.0</c:v>
                </c:pt>
                <c:pt idx="41">
                  <c:v>74.0</c:v>
                </c:pt>
                <c:pt idx="42">
                  <c:v>72.0</c:v>
                </c:pt>
                <c:pt idx="43">
                  <c:v>72.0</c:v>
                </c:pt>
                <c:pt idx="44">
                  <c:v>64.0</c:v>
                </c:pt>
                <c:pt idx="45">
                  <c:v>63.0</c:v>
                </c:pt>
                <c:pt idx="46">
                  <c:v>63.0</c:v>
                </c:pt>
                <c:pt idx="47">
                  <c:v>62.0</c:v>
                </c:pt>
                <c:pt idx="48">
                  <c:v>62.0</c:v>
                </c:pt>
                <c:pt idx="49">
                  <c:v>61.0</c:v>
                </c:pt>
                <c:pt idx="50">
                  <c:v>60.0</c:v>
                </c:pt>
                <c:pt idx="51">
                  <c:v>60.0</c:v>
                </c:pt>
                <c:pt idx="52">
                  <c:v>59.0</c:v>
                </c:pt>
                <c:pt idx="53">
                  <c:v>58.0</c:v>
                </c:pt>
                <c:pt idx="54">
                  <c:v>58.0</c:v>
                </c:pt>
                <c:pt idx="55">
                  <c:v>56.0</c:v>
                </c:pt>
                <c:pt idx="56">
                  <c:v>56.0</c:v>
                </c:pt>
                <c:pt idx="57">
                  <c:v>53.0</c:v>
                </c:pt>
                <c:pt idx="58">
                  <c:v>49.0</c:v>
                </c:pt>
                <c:pt idx="59">
                  <c:v>49.0</c:v>
                </c:pt>
                <c:pt idx="60">
                  <c:v>48.0</c:v>
                </c:pt>
                <c:pt idx="61">
                  <c:v>48.0</c:v>
                </c:pt>
                <c:pt idx="62">
                  <c:v>44.0</c:v>
                </c:pt>
                <c:pt idx="63">
                  <c:v>44.0</c:v>
                </c:pt>
                <c:pt idx="64">
                  <c:v>43.0</c:v>
                </c:pt>
                <c:pt idx="65">
                  <c:v>42.0</c:v>
                </c:pt>
                <c:pt idx="66">
                  <c:v>40.0</c:v>
                </c:pt>
                <c:pt idx="67">
                  <c:v>40.0</c:v>
                </c:pt>
                <c:pt idx="68">
                  <c:v>39.0</c:v>
                </c:pt>
                <c:pt idx="69">
                  <c:v>39.0</c:v>
                </c:pt>
                <c:pt idx="70">
                  <c:v>38.0</c:v>
                </c:pt>
                <c:pt idx="71">
                  <c:v>38.0</c:v>
                </c:pt>
                <c:pt idx="72">
                  <c:v>37.0</c:v>
                </c:pt>
                <c:pt idx="73">
                  <c:v>36.0</c:v>
                </c:pt>
                <c:pt idx="74">
                  <c:v>36.0</c:v>
                </c:pt>
                <c:pt idx="75">
                  <c:v>34.0</c:v>
                </c:pt>
                <c:pt idx="76">
                  <c:v>34.0</c:v>
                </c:pt>
                <c:pt idx="77">
                  <c:v>32.0</c:v>
                </c:pt>
                <c:pt idx="78">
                  <c:v>31.0</c:v>
                </c:pt>
                <c:pt idx="79">
                  <c:v>31.0</c:v>
                </c:pt>
                <c:pt idx="80">
                  <c:v>30.0</c:v>
                </c:pt>
                <c:pt idx="81">
                  <c:v>30.0</c:v>
                </c:pt>
                <c:pt idx="82">
                  <c:v>29.0</c:v>
                </c:pt>
                <c:pt idx="83">
                  <c:v>29.0</c:v>
                </c:pt>
                <c:pt idx="84">
                  <c:v>28.0</c:v>
                </c:pt>
                <c:pt idx="85">
                  <c:v>28.0</c:v>
                </c:pt>
                <c:pt idx="86">
                  <c:v>27.0</c:v>
                </c:pt>
                <c:pt idx="87">
                  <c:v>26.0</c:v>
                </c:pt>
                <c:pt idx="88">
                  <c:v>24.0</c:v>
                </c:pt>
                <c:pt idx="89">
                  <c:v>24.0</c:v>
                </c:pt>
                <c:pt idx="90">
                  <c:v>23.0</c:v>
                </c:pt>
                <c:pt idx="91">
                  <c:v>23.0</c:v>
                </c:pt>
                <c:pt idx="92">
                  <c:v>22.0</c:v>
                </c:pt>
                <c:pt idx="93">
                  <c:v>22.0</c:v>
                </c:pt>
                <c:pt idx="94">
                  <c:v>21.0</c:v>
                </c:pt>
                <c:pt idx="95">
                  <c:v>21.0</c:v>
                </c:pt>
                <c:pt idx="96">
                  <c:v>20.0</c:v>
                </c:pt>
                <c:pt idx="97">
                  <c:v>20.0</c:v>
                </c:pt>
                <c:pt idx="98">
                  <c:v>19.0</c:v>
                </c:pt>
                <c:pt idx="99">
                  <c:v>19.0</c:v>
                </c:pt>
                <c:pt idx="100">
                  <c:v>18.0</c:v>
                </c:pt>
                <c:pt idx="101">
                  <c:v>18.0</c:v>
                </c:pt>
                <c:pt idx="102">
                  <c:v>17.0</c:v>
                </c:pt>
                <c:pt idx="103">
                  <c:v>17.0</c:v>
                </c:pt>
                <c:pt idx="104">
                  <c:v>16.0</c:v>
                </c:pt>
                <c:pt idx="105">
                  <c:v>16.0</c:v>
                </c:pt>
                <c:pt idx="106">
                  <c:v>15.0</c:v>
                </c:pt>
                <c:pt idx="107">
                  <c:v>15.0</c:v>
                </c:pt>
                <c:pt idx="108">
                  <c:v>14.0</c:v>
                </c:pt>
                <c:pt idx="109">
                  <c:v>14.0</c:v>
                </c:pt>
                <c:pt idx="110">
                  <c:v>13.0</c:v>
                </c:pt>
                <c:pt idx="111">
                  <c:v>13.0</c:v>
                </c:pt>
                <c:pt idx="112">
                  <c:v>12.0</c:v>
                </c:pt>
                <c:pt idx="113">
                  <c:v>12.0</c:v>
                </c:pt>
                <c:pt idx="114">
                  <c:v>11.0</c:v>
                </c:pt>
                <c:pt idx="115">
                  <c:v>11.0</c:v>
                </c:pt>
                <c:pt idx="116">
                  <c:v>10.0</c:v>
                </c:pt>
                <c:pt idx="117">
                  <c:v>10.0</c:v>
                </c:pt>
                <c:pt idx="118">
                  <c:v>9.0</c:v>
                </c:pt>
                <c:pt idx="119">
                  <c:v>9.0</c:v>
                </c:pt>
                <c:pt idx="120">
                  <c:v>8.0</c:v>
                </c:pt>
                <c:pt idx="121">
                  <c:v>8.0</c:v>
                </c:pt>
                <c:pt idx="122">
                  <c:v>7.0</c:v>
                </c:pt>
                <c:pt idx="123">
                  <c:v>7.0</c:v>
                </c:pt>
                <c:pt idx="124">
                  <c:v>6.0</c:v>
                </c:pt>
                <c:pt idx="125">
                  <c:v>6.0</c:v>
                </c:pt>
                <c:pt idx="126">
                  <c:v>5.0</c:v>
                </c:pt>
                <c:pt idx="127">
                  <c:v>5.0</c:v>
                </c:pt>
                <c:pt idx="128">
                  <c:v>4.0</c:v>
                </c:pt>
                <c:pt idx="129">
                  <c:v>4.0</c:v>
                </c:pt>
                <c:pt idx="130">
                  <c:v>3.0</c:v>
                </c:pt>
                <c:pt idx="131">
                  <c:v>3.0</c:v>
                </c:pt>
                <c:pt idx="132">
                  <c:v>2.0</c:v>
                </c:pt>
                <c:pt idx="133">
                  <c:v>2.0</c:v>
                </c:pt>
                <c:pt idx="134">
                  <c:v>1.0</c:v>
                </c:pt>
                <c:pt idx="135">
                  <c:v>1.0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'[ExaCT SMC Code Analysis Graphs.xlsx]Register Data'!$A$8</c:f>
              <c:strCache>
                <c:ptCount val="1"/>
                <c:pt idx="0">
                  <c:v>107 Species</c:v>
                </c:pt>
              </c:strCache>
            </c:strRef>
          </c:tx>
          <c:marker>
            <c:symbol val="none"/>
          </c:marker>
          <c:xVal>
            <c:numRef>
              <c:f>'[ExaCT SMC Code Analysis Graphs.xlsx]Register Data'!$B$1312:$DX$1312</c:f>
              <c:numCache>
                <c:formatCode>General</c:formatCode>
                <c:ptCount val="127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30.0</c:v>
                </c:pt>
                <c:pt idx="27">
                  <c:v>31.0</c:v>
                </c:pt>
                <c:pt idx="28">
                  <c:v>32.0</c:v>
                </c:pt>
                <c:pt idx="29">
                  <c:v>33.0</c:v>
                </c:pt>
                <c:pt idx="30">
                  <c:v>34.0</c:v>
                </c:pt>
                <c:pt idx="31">
                  <c:v>35.0</c:v>
                </c:pt>
                <c:pt idx="32">
                  <c:v>36.0</c:v>
                </c:pt>
                <c:pt idx="33">
                  <c:v>37.0</c:v>
                </c:pt>
                <c:pt idx="34">
                  <c:v>38.0</c:v>
                </c:pt>
                <c:pt idx="35">
                  <c:v>39.0</c:v>
                </c:pt>
                <c:pt idx="36">
                  <c:v>40.0</c:v>
                </c:pt>
                <c:pt idx="37">
                  <c:v>41.0</c:v>
                </c:pt>
                <c:pt idx="38">
                  <c:v>45.0</c:v>
                </c:pt>
                <c:pt idx="39">
                  <c:v>46.0</c:v>
                </c:pt>
                <c:pt idx="40">
                  <c:v>47.0</c:v>
                </c:pt>
                <c:pt idx="41">
                  <c:v>48.0</c:v>
                </c:pt>
                <c:pt idx="42">
                  <c:v>49.0</c:v>
                </c:pt>
                <c:pt idx="43">
                  <c:v>50.0</c:v>
                </c:pt>
                <c:pt idx="44">
                  <c:v>51.0</c:v>
                </c:pt>
                <c:pt idx="45">
                  <c:v>52.0</c:v>
                </c:pt>
                <c:pt idx="46">
                  <c:v>53.0</c:v>
                </c:pt>
                <c:pt idx="47">
                  <c:v>54.0</c:v>
                </c:pt>
                <c:pt idx="48">
                  <c:v>58.0</c:v>
                </c:pt>
                <c:pt idx="49">
                  <c:v>59.0</c:v>
                </c:pt>
                <c:pt idx="50">
                  <c:v>60.0</c:v>
                </c:pt>
                <c:pt idx="51">
                  <c:v>62.0</c:v>
                </c:pt>
                <c:pt idx="52">
                  <c:v>63.0</c:v>
                </c:pt>
                <c:pt idx="53">
                  <c:v>64.0</c:v>
                </c:pt>
                <c:pt idx="54">
                  <c:v>65.0</c:v>
                </c:pt>
                <c:pt idx="55">
                  <c:v>66.0</c:v>
                </c:pt>
                <c:pt idx="56">
                  <c:v>67.0</c:v>
                </c:pt>
                <c:pt idx="57">
                  <c:v>71.0</c:v>
                </c:pt>
                <c:pt idx="58">
                  <c:v>72.0</c:v>
                </c:pt>
                <c:pt idx="59">
                  <c:v>76.0</c:v>
                </c:pt>
                <c:pt idx="60">
                  <c:v>77.0</c:v>
                </c:pt>
                <c:pt idx="61">
                  <c:v>79.0</c:v>
                </c:pt>
                <c:pt idx="62">
                  <c:v>80.0</c:v>
                </c:pt>
                <c:pt idx="63">
                  <c:v>81.0</c:v>
                </c:pt>
                <c:pt idx="64">
                  <c:v>86.0</c:v>
                </c:pt>
                <c:pt idx="65">
                  <c:v>87.0</c:v>
                </c:pt>
                <c:pt idx="66">
                  <c:v>88.0</c:v>
                </c:pt>
                <c:pt idx="67">
                  <c:v>89.0</c:v>
                </c:pt>
                <c:pt idx="68">
                  <c:v>94.0</c:v>
                </c:pt>
                <c:pt idx="69">
                  <c:v>95.0</c:v>
                </c:pt>
                <c:pt idx="70">
                  <c:v>99.0</c:v>
                </c:pt>
                <c:pt idx="71">
                  <c:v>100.0</c:v>
                </c:pt>
                <c:pt idx="72">
                  <c:v>104.0</c:v>
                </c:pt>
                <c:pt idx="73">
                  <c:v>105.0</c:v>
                </c:pt>
                <c:pt idx="74">
                  <c:v>107.0</c:v>
                </c:pt>
                <c:pt idx="75">
                  <c:v>108.0</c:v>
                </c:pt>
                <c:pt idx="76">
                  <c:v>109.0</c:v>
                </c:pt>
                <c:pt idx="77">
                  <c:v>110.0</c:v>
                </c:pt>
                <c:pt idx="78">
                  <c:v>112.0</c:v>
                </c:pt>
                <c:pt idx="79">
                  <c:v>113.0</c:v>
                </c:pt>
                <c:pt idx="80">
                  <c:v>121.0</c:v>
                </c:pt>
                <c:pt idx="81">
                  <c:v>122.0</c:v>
                </c:pt>
                <c:pt idx="82">
                  <c:v>123.0</c:v>
                </c:pt>
                <c:pt idx="83">
                  <c:v>124.0</c:v>
                </c:pt>
                <c:pt idx="84">
                  <c:v>127.0</c:v>
                </c:pt>
                <c:pt idx="85">
                  <c:v>128.0</c:v>
                </c:pt>
                <c:pt idx="86">
                  <c:v>133.0</c:v>
                </c:pt>
                <c:pt idx="87">
                  <c:v>134.0</c:v>
                </c:pt>
                <c:pt idx="88">
                  <c:v>140.0</c:v>
                </c:pt>
                <c:pt idx="89">
                  <c:v>141.0</c:v>
                </c:pt>
                <c:pt idx="90">
                  <c:v>147.0</c:v>
                </c:pt>
                <c:pt idx="91">
                  <c:v>148.0</c:v>
                </c:pt>
                <c:pt idx="92">
                  <c:v>156.0</c:v>
                </c:pt>
                <c:pt idx="93">
                  <c:v>157.0</c:v>
                </c:pt>
                <c:pt idx="94">
                  <c:v>163.0</c:v>
                </c:pt>
                <c:pt idx="95">
                  <c:v>164.0</c:v>
                </c:pt>
                <c:pt idx="96">
                  <c:v>178.0</c:v>
                </c:pt>
                <c:pt idx="97">
                  <c:v>179.0</c:v>
                </c:pt>
                <c:pt idx="98">
                  <c:v>190.0</c:v>
                </c:pt>
                <c:pt idx="99">
                  <c:v>191.0</c:v>
                </c:pt>
                <c:pt idx="100">
                  <c:v>203.0</c:v>
                </c:pt>
                <c:pt idx="101">
                  <c:v>204.0</c:v>
                </c:pt>
                <c:pt idx="102">
                  <c:v>210.0</c:v>
                </c:pt>
                <c:pt idx="103">
                  <c:v>211.0</c:v>
                </c:pt>
                <c:pt idx="104">
                  <c:v>221.0</c:v>
                </c:pt>
                <c:pt idx="105">
                  <c:v>222.0</c:v>
                </c:pt>
                <c:pt idx="106">
                  <c:v>229.0</c:v>
                </c:pt>
                <c:pt idx="107">
                  <c:v>230.0</c:v>
                </c:pt>
                <c:pt idx="108">
                  <c:v>239.0</c:v>
                </c:pt>
                <c:pt idx="109">
                  <c:v>240.0</c:v>
                </c:pt>
                <c:pt idx="110">
                  <c:v>247.0</c:v>
                </c:pt>
                <c:pt idx="111">
                  <c:v>248.0</c:v>
                </c:pt>
                <c:pt idx="112">
                  <c:v>267.0</c:v>
                </c:pt>
                <c:pt idx="113">
                  <c:v>268.0</c:v>
                </c:pt>
                <c:pt idx="114">
                  <c:v>282.0</c:v>
                </c:pt>
                <c:pt idx="115">
                  <c:v>283.0</c:v>
                </c:pt>
                <c:pt idx="116">
                  <c:v>290.0</c:v>
                </c:pt>
                <c:pt idx="117">
                  <c:v>291.0</c:v>
                </c:pt>
                <c:pt idx="118">
                  <c:v>306.0</c:v>
                </c:pt>
                <c:pt idx="119">
                  <c:v>307.0</c:v>
                </c:pt>
                <c:pt idx="120">
                  <c:v>322.0</c:v>
                </c:pt>
                <c:pt idx="121">
                  <c:v>323.0</c:v>
                </c:pt>
                <c:pt idx="122">
                  <c:v>344.0</c:v>
                </c:pt>
                <c:pt idx="123">
                  <c:v>345.0</c:v>
                </c:pt>
                <c:pt idx="124">
                  <c:v>1101.0</c:v>
                </c:pt>
                <c:pt idx="125">
                  <c:v>1102.0</c:v>
                </c:pt>
                <c:pt idx="126">
                  <c:v>1728.0</c:v>
                </c:pt>
              </c:numCache>
            </c:numRef>
          </c:xVal>
          <c:yVal>
            <c:numRef>
              <c:f>'[ExaCT SMC Code Analysis Graphs.xlsx]Register Data'!$B$1313:$DX$1313</c:f>
              <c:numCache>
                <c:formatCode>General</c:formatCode>
                <c:ptCount val="127"/>
                <c:pt idx="0">
                  <c:v>2496.0</c:v>
                </c:pt>
                <c:pt idx="1">
                  <c:v>1230.0</c:v>
                </c:pt>
                <c:pt idx="2">
                  <c:v>1194.0</c:v>
                </c:pt>
                <c:pt idx="3">
                  <c:v>1058.0</c:v>
                </c:pt>
                <c:pt idx="4">
                  <c:v>922.0</c:v>
                </c:pt>
                <c:pt idx="5">
                  <c:v>685.0</c:v>
                </c:pt>
                <c:pt idx="6">
                  <c:v>508.0</c:v>
                </c:pt>
                <c:pt idx="7">
                  <c:v>508.0</c:v>
                </c:pt>
                <c:pt idx="8">
                  <c:v>503.0</c:v>
                </c:pt>
                <c:pt idx="9">
                  <c:v>302.0</c:v>
                </c:pt>
                <c:pt idx="10">
                  <c:v>274.0</c:v>
                </c:pt>
                <c:pt idx="11">
                  <c:v>254.0</c:v>
                </c:pt>
                <c:pt idx="12">
                  <c:v>236.0</c:v>
                </c:pt>
                <c:pt idx="13">
                  <c:v>210.0</c:v>
                </c:pt>
                <c:pt idx="14">
                  <c:v>181.0</c:v>
                </c:pt>
                <c:pt idx="15">
                  <c:v>174.0</c:v>
                </c:pt>
                <c:pt idx="16">
                  <c:v>166.0</c:v>
                </c:pt>
                <c:pt idx="17">
                  <c:v>150.0</c:v>
                </c:pt>
                <c:pt idx="18">
                  <c:v>148.0</c:v>
                </c:pt>
                <c:pt idx="19">
                  <c:v>136.0</c:v>
                </c:pt>
                <c:pt idx="20">
                  <c:v>122.0</c:v>
                </c:pt>
                <c:pt idx="21">
                  <c:v>120.0</c:v>
                </c:pt>
                <c:pt idx="22">
                  <c:v>112.0</c:v>
                </c:pt>
                <c:pt idx="23">
                  <c:v>111.0</c:v>
                </c:pt>
                <c:pt idx="24">
                  <c:v>110.0</c:v>
                </c:pt>
                <c:pt idx="25">
                  <c:v>108.0</c:v>
                </c:pt>
                <c:pt idx="26">
                  <c:v>108.0</c:v>
                </c:pt>
                <c:pt idx="27">
                  <c:v>104.0</c:v>
                </c:pt>
                <c:pt idx="28">
                  <c:v>102.0</c:v>
                </c:pt>
                <c:pt idx="29">
                  <c:v>93.0</c:v>
                </c:pt>
                <c:pt idx="30">
                  <c:v>87.0</c:v>
                </c:pt>
                <c:pt idx="31">
                  <c:v>86.0</c:v>
                </c:pt>
                <c:pt idx="32">
                  <c:v>86.0</c:v>
                </c:pt>
                <c:pt idx="33">
                  <c:v>82.0</c:v>
                </c:pt>
                <c:pt idx="34">
                  <c:v>76.0</c:v>
                </c:pt>
                <c:pt idx="35">
                  <c:v>76.0</c:v>
                </c:pt>
                <c:pt idx="36">
                  <c:v>73.0</c:v>
                </c:pt>
                <c:pt idx="37">
                  <c:v>72.0</c:v>
                </c:pt>
                <c:pt idx="38">
                  <c:v>72.0</c:v>
                </c:pt>
                <c:pt idx="39">
                  <c:v>71.0</c:v>
                </c:pt>
                <c:pt idx="40">
                  <c:v>70.0</c:v>
                </c:pt>
                <c:pt idx="41">
                  <c:v>67.0</c:v>
                </c:pt>
                <c:pt idx="42">
                  <c:v>66.0</c:v>
                </c:pt>
                <c:pt idx="43">
                  <c:v>65.0</c:v>
                </c:pt>
                <c:pt idx="44">
                  <c:v>60.0</c:v>
                </c:pt>
                <c:pt idx="45">
                  <c:v>59.0</c:v>
                </c:pt>
                <c:pt idx="46">
                  <c:v>58.0</c:v>
                </c:pt>
                <c:pt idx="47">
                  <c:v>54.0</c:v>
                </c:pt>
                <c:pt idx="48">
                  <c:v>54.0</c:v>
                </c:pt>
                <c:pt idx="49">
                  <c:v>51.0</c:v>
                </c:pt>
                <c:pt idx="50">
                  <c:v>50.0</c:v>
                </c:pt>
                <c:pt idx="51">
                  <c:v>50.0</c:v>
                </c:pt>
                <c:pt idx="52">
                  <c:v>46.0</c:v>
                </c:pt>
                <c:pt idx="53">
                  <c:v>46.0</c:v>
                </c:pt>
                <c:pt idx="54">
                  <c:v>44.0</c:v>
                </c:pt>
                <c:pt idx="55">
                  <c:v>44.0</c:v>
                </c:pt>
                <c:pt idx="56">
                  <c:v>42.0</c:v>
                </c:pt>
                <c:pt idx="57">
                  <c:v>42.0</c:v>
                </c:pt>
                <c:pt idx="58">
                  <c:v>40.0</c:v>
                </c:pt>
                <c:pt idx="59">
                  <c:v>40.0</c:v>
                </c:pt>
                <c:pt idx="60">
                  <c:v>38.0</c:v>
                </c:pt>
                <c:pt idx="61">
                  <c:v>38.0</c:v>
                </c:pt>
                <c:pt idx="62">
                  <c:v>37.0</c:v>
                </c:pt>
                <c:pt idx="63">
                  <c:v>36.0</c:v>
                </c:pt>
                <c:pt idx="64">
                  <c:v>36.0</c:v>
                </c:pt>
                <c:pt idx="65">
                  <c:v>35.0</c:v>
                </c:pt>
                <c:pt idx="66">
                  <c:v>35.0</c:v>
                </c:pt>
                <c:pt idx="67">
                  <c:v>34.0</c:v>
                </c:pt>
                <c:pt idx="68">
                  <c:v>34.0</c:v>
                </c:pt>
                <c:pt idx="69">
                  <c:v>32.0</c:v>
                </c:pt>
                <c:pt idx="70">
                  <c:v>32.0</c:v>
                </c:pt>
                <c:pt idx="71">
                  <c:v>30.0</c:v>
                </c:pt>
                <c:pt idx="72">
                  <c:v>30.0</c:v>
                </c:pt>
                <c:pt idx="73">
                  <c:v>28.0</c:v>
                </c:pt>
                <c:pt idx="74">
                  <c:v>28.0</c:v>
                </c:pt>
                <c:pt idx="75">
                  <c:v>26.0</c:v>
                </c:pt>
                <c:pt idx="76">
                  <c:v>26.0</c:v>
                </c:pt>
                <c:pt idx="77">
                  <c:v>25.0</c:v>
                </c:pt>
                <c:pt idx="78">
                  <c:v>25.0</c:v>
                </c:pt>
                <c:pt idx="79">
                  <c:v>24.0</c:v>
                </c:pt>
                <c:pt idx="80">
                  <c:v>24.0</c:v>
                </c:pt>
                <c:pt idx="81">
                  <c:v>23.0</c:v>
                </c:pt>
                <c:pt idx="82">
                  <c:v>23.0</c:v>
                </c:pt>
                <c:pt idx="83">
                  <c:v>22.0</c:v>
                </c:pt>
                <c:pt idx="84">
                  <c:v>22.0</c:v>
                </c:pt>
                <c:pt idx="85">
                  <c:v>21.0</c:v>
                </c:pt>
                <c:pt idx="86">
                  <c:v>21.0</c:v>
                </c:pt>
                <c:pt idx="87">
                  <c:v>20.0</c:v>
                </c:pt>
                <c:pt idx="88">
                  <c:v>20.0</c:v>
                </c:pt>
                <c:pt idx="89">
                  <c:v>19.0</c:v>
                </c:pt>
                <c:pt idx="90">
                  <c:v>19.0</c:v>
                </c:pt>
                <c:pt idx="91">
                  <c:v>18.0</c:v>
                </c:pt>
                <c:pt idx="92">
                  <c:v>18.0</c:v>
                </c:pt>
                <c:pt idx="93">
                  <c:v>17.0</c:v>
                </c:pt>
                <c:pt idx="94">
                  <c:v>17.0</c:v>
                </c:pt>
                <c:pt idx="95">
                  <c:v>16.0</c:v>
                </c:pt>
                <c:pt idx="96">
                  <c:v>16.0</c:v>
                </c:pt>
                <c:pt idx="97">
                  <c:v>15.0</c:v>
                </c:pt>
                <c:pt idx="98">
                  <c:v>15.0</c:v>
                </c:pt>
                <c:pt idx="99">
                  <c:v>14.0</c:v>
                </c:pt>
                <c:pt idx="100">
                  <c:v>14.0</c:v>
                </c:pt>
                <c:pt idx="101">
                  <c:v>13.0</c:v>
                </c:pt>
                <c:pt idx="102">
                  <c:v>13.0</c:v>
                </c:pt>
                <c:pt idx="103">
                  <c:v>12.0</c:v>
                </c:pt>
                <c:pt idx="104">
                  <c:v>12.0</c:v>
                </c:pt>
                <c:pt idx="105">
                  <c:v>11.0</c:v>
                </c:pt>
                <c:pt idx="106">
                  <c:v>11.0</c:v>
                </c:pt>
                <c:pt idx="107">
                  <c:v>10.0</c:v>
                </c:pt>
                <c:pt idx="108">
                  <c:v>10.0</c:v>
                </c:pt>
                <c:pt idx="109">
                  <c:v>9.0</c:v>
                </c:pt>
                <c:pt idx="110">
                  <c:v>9.0</c:v>
                </c:pt>
                <c:pt idx="111">
                  <c:v>8.0</c:v>
                </c:pt>
                <c:pt idx="112">
                  <c:v>8.0</c:v>
                </c:pt>
                <c:pt idx="113">
                  <c:v>7.0</c:v>
                </c:pt>
                <c:pt idx="114">
                  <c:v>7.0</c:v>
                </c:pt>
                <c:pt idx="115">
                  <c:v>6.0</c:v>
                </c:pt>
                <c:pt idx="116">
                  <c:v>6.0</c:v>
                </c:pt>
                <c:pt idx="117">
                  <c:v>5.0</c:v>
                </c:pt>
                <c:pt idx="118">
                  <c:v>5.0</c:v>
                </c:pt>
                <c:pt idx="119">
                  <c:v>4.0</c:v>
                </c:pt>
                <c:pt idx="120">
                  <c:v>4.0</c:v>
                </c:pt>
                <c:pt idx="121">
                  <c:v>3.0</c:v>
                </c:pt>
                <c:pt idx="122">
                  <c:v>3.0</c:v>
                </c:pt>
                <c:pt idx="123">
                  <c:v>2.0</c:v>
                </c:pt>
                <c:pt idx="124">
                  <c:v>2.0</c:v>
                </c:pt>
                <c:pt idx="125">
                  <c:v>1.0</c:v>
                </c:pt>
                <c:pt idx="126">
                  <c:v>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7858648"/>
        <c:axId val="-2067852328"/>
      </c:scatterChart>
      <c:valAx>
        <c:axId val="-2067858648"/>
        <c:scaling>
          <c:logBase val="4.0"/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Variable Rank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67852328"/>
        <c:crosses val="autoZero"/>
        <c:crossBetween val="midCat"/>
      </c:valAx>
      <c:valAx>
        <c:axId val="-2067852328"/>
        <c:scaling>
          <c:logBase val="4.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Accesses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67858648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'[ExaCT CNS Code Analysis Graphs.xlsx]Cache Blocking'!$BQ$23</c:f>
              <c:strCache>
                <c:ptCount val="1"/>
                <c:pt idx="0">
                  <c:v>Baseline</c:v>
                </c:pt>
              </c:strCache>
            </c:strRef>
          </c:tx>
          <c:xVal>
            <c:numRef>
              <c:f>'[ExaCT CNS Code Analysis Graphs.xlsx]Cache Blocking'!$BR$8:$CF$8</c:f>
              <c:numCache>
                <c:formatCode>0.00</c:formatCode>
                <c:ptCount val="15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  <c:pt idx="10">
                  <c:v>1024.0</c:v>
                </c:pt>
                <c:pt idx="11">
                  <c:v>2048.0</c:v>
                </c:pt>
                <c:pt idx="12">
                  <c:v>4096.0</c:v>
                </c:pt>
                <c:pt idx="13">
                  <c:v>8192.0</c:v>
                </c:pt>
                <c:pt idx="14">
                  <c:v>16384.0</c:v>
                </c:pt>
              </c:numCache>
            </c:numRef>
          </c:xVal>
          <c:yVal>
            <c:numRef>
              <c:f>'[ExaCT CNS Code Analysis Graphs.xlsx]Cache Blocking'!$BR$23:$CF$23</c:f>
              <c:numCache>
                <c:formatCode>0.00</c:formatCode>
                <c:ptCount val="15"/>
                <c:pt idx="0">
                  <c:v>4.399158170318168</c:v>
                </c:pt>
                <c:pt idx="1">
                  <c:v>3.458080605756264</c:v>
                </c:pt>
                <c:pt idx="2">
                  <c:v>3.458080605756264</c:v>
                </c:pt>
                <c:pt idx="3">
                  <c:v>3.458080605756264</c:v>
                </c:pt>
                <c:pt idx="4">
                  <c:v>3.458080605756264</c:v>
                </c:pt>
                <c:pt idx="5">
                  <c:v>3.458080605756264</c:v>
                </c:pt>
                <c:pt idx="6">
                  <c:v>3.388104924026564</c:v>
                </c:pt>
                <c:pt idx="7">
                  <c:v>2.848707633454266</c:v>
                </c:pt>
                <c:pt idx="8">
                  <c:v>2.481738728114967</c:v>
                </c:pt>
                <c:pt idx="9">
                  <c:v>2.481738728114967</c:v>
                </c:pt>
                <c:pt idx="10">
                  <c:v>2.481738728114967</c:v>
                </c:pt>
                <c:pt idx="11">
                  <c:v>2.481738728114967</c:v>
                </c:pt>
                <c:pt idx="12">
                  <c:v>2.32415520811587</c:v>
                </c:pt>
                <c:pt idx="13">
                  <c:v>2.245360626971275</c:v>
                </c:pt>
                <c:pt idx="14">
                  <c:v>1.837107085023669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'[ExaCT CNS Code Analysis Graphs.xlsx]Cache Blocking'!$BQ$24</c:f>
              <c:strCache>
                <c:ptCount val="1"/>
                <c:pt idx="0">
                  <c:v>  + Best Blocking</c:v>
                </c:pt>
              </c:strCache>
            </c:strRef>
          </c:tx>
          <c:xVal>
            <c:numRef>
              <c:f>'[ExaCT CNS Code Analysis Graphs.xlsx]Cache Blocking'!$BR$8:$CF$8</c:f>
              <c:numCache>
                <c:formatCode>0.00</c:formatCode>
                <c:ptCount val="15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  <c:pt idx="10">
                  <c:v>1024.0</c:v>
                </c:pt>
                <c:pt idx="11">
                  <c:v>2048.0</c:v>
                </c:pt>
                <c:pt idx="12">
                  <c:v>4096.0</c:v>
                </c:pt>
                <c:pt idx="13">
                  <c:v>8192.0</c:v>
                </c:pt>
                <c:pt idx="14">
                  <c:v>16384.0</c:v>
                </c:pt>
              </c:numCache>
            </c:numRef>
          </c:xVal>
          <c:yVal>
            <c:numRef>
              <c:f>'[ExaCT CNS Code Analysis Graphs.xlsx]Cache Blocking'!$BR$24:$CF$24</c:f>
              <c:numCache>
                <c:formatCode>0.00</c:formatCode>
                <c:ptCount val="15"/>
                <c:pt idx="0">
                  <c:v>4.399158170318168</c:v>
                </c:pt>
                <c:pt idx="1">
                  <c:v>3.458080605756264</c:v>
                </c:pt>
                <c:pt idx="2">
                  <c:v>3.458080605756264</c:v>
                </c:pt>
                <c:pt idx="3">
                  <c:v>3.458080605756264</c:v>
                </c:pt>
                <c:pt idx="4">
                  <c:v>2.591283790264792</c:v>
                </c:pt>
                <c:pt idx="5">
                  <c:v>2.13143150541942</c:v>
                </c:pt>
                <c:pt idx="6">
                  <c:v>1.86013327089199</c:v>
                </c:pt>
                <c:pt idx="7">
                  <c:v>1.724481332483228</c:v>
                </c:pt>
                <c:pt idx="8">
                  <c:v>1.656655363278848</c:v>
                </c:pt>
                <c:pt idx="9">
                  <c:v>1.588829394074467</c:v>
                </c:pt>
                <c:pt idx="10">
                  <c:v>1.554919230617323</c:v>
                </c:pt>
                <c:pt idx="11">
                  <c:v>1.521003424870086</c:v>
                </c:pt>
                <c:pt idx="12">
                  <c:v>1.504048343141514</c:v>
                </c:pt>
                <c:pt idx="13">
                  <c:v>1.487093261412942</c:v>
                </c:pt>
                <c:pt idx="14">
                  <c:v>1.47861289940361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'[ExaCT CNS Code Analysis Graphs.xlsx]Cache Blocking'!$BQ$25</c:f>
              <c:strCache>
                <c:ptCount val="1"/>
                <c:pt idx="0">
                  <c:v>  + Best Fusion</c:v>
                </c:pt>
              </c:strCache>
            </c:strRef>
          </c:tx>
          <c:xVal>
            <c:numRef>
              <c:f>'[ExaCT CNS Code Analysis Graphs.xlsx]Cache Blocking'!$BR$8:$CF$8</c:f>
              <c:numCache>
                <c:formatCode>0.00</c:formatCode>
                <c:ptCount val="15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  <c:pt idx="10">
                  <c:v>1024.0</c:v>
                </c:pt>
                <c:pt idx="11">
                  <c:v>2048.0</c:v>
                </c:pt>
                <c:pt idx="12">
                  <c:v>4096.0</c:v>
                </c:pt>
                <c:pt idx="13">
                  <c:v>8192.0</c:v>
                </c:pt>
                <c:pt idx="14">
                  <c:v>16384.0</c:v>
                </c:pt>
              </c:numCache>
            </c:numRef>
          </c:xVal>
          <c:yVal>
            <c:numRef>
              <c:f>'[ExaCT CNS Code Analysis Graphs.xlsx]Cache Blocking'!$BR$25:$CF$25</c:f>
              <c:numCache>
                <c:formatCode>0.00</c:formatCode>
                <c:ptCount val="15"/>
                <c:pt idx="0">
                  <c:v>4.399158170318168</c:v>
                </c:pt>
                <c:pt idx="1">
                  <c:v>3.458080605756264</c:v>
                </c:pt>
                <c:pt idx="2">
                  <c:v>3.458080605756264</c:v>
                </c:pt>
                <c:pt idx="3">
                  <c:v>3.458080605756264</c:v>
                </c:pt>
                <c:pt idx="4">
                  <c:v>2.591283790264792</c:v>
                </c:pt>
                <c:pt idx="5">
                  <c:v>2.13143150541942</c:v>
                </c:pt>
                <c:pt idx="6">
                  <c:v>1.86013327089199</c:v>
                </c:pt>
                <c:pt idx="7">
                  <c:v>0.642603133921288</c:v>
                </c:pt>
                <c:pt idx="8">
                  <c:v>0.364330936361055</c:v>
                </c:pt>
                <c:pt idx="9">
                  <c:v>0.317952236767682</c:v>
                </c:pt>
                <c:pt idx="10">
                  <c:v>0.27157353717431</c:v>
                </c:pt>
                <c:pt idx="11">
                  <c:v>0.259978862275967</c:v>
                </c:pt>
                <c:pt idx="12">
                  <c:v>0.248384187377624</c:v>
                </c:pt>
                <c:pt idx="13">
                  <c:v>0.242586849928453</c:v>
                </c:pt>
                <c:pt idx="14">
                  <c:v>0.236789512479281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9819320"/>
        <c:axId val="-2069781336"/>
      </c:scatterChart>
      <c:valAx>
        <c:axId val="-2069819320"/>
        <c:scaling>
          <c:logBase val="2.0"/>
          <c:orientation val="minMax"/>
          <c:min val="2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Cache Size (kB)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-2069781336"/>
        <c:crosses val="autoZero"/>
        <c:crossBetween val="midCat"/>
      </c:valAx>
      <c:valAx>
        <c:axId val="-2069781336"/>
        <c:scaling>
          <c:orientation val="minMax"/>
          <c:max val="4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Bytes per Flop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-206981932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 dirty="0" smtClean="0"/>
              <a:t>Estimated </a:t>
            </a:r>
            <a:r>
              <a:rPr lang="en-US" sz="2400" dirty="0"/>
              <a:t>Performance</a:t>
            </a:r>
            <a:r>
              <a:rPr lang="en-US" sz="2400" baseline="0" dirty="0"/>
              <a:t> Improvements</a:t>
            </a:r>
            <a:r>
              <a:rPr lang="en-US" sz="2400" dirty="0"/>
              <a:t>  </a:t>
            </a:r>
          </a:p>
        </c:rich>
      </c:tx>
      <c:layout>
        <c:manualLayout>
          <c:xMode val="edge"/>
          <c:yMode val="edge"/>
          <c:x val="0.0943971098927658"/>
          <c:y val="0.020689655172413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9388396321219"/>
          <c:y val="0.127356140827224"/>
          <c:w val="0.559172147100352"/>
          <c:h val="0.7335945334419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[PerfProjections.xlsx]Tflops!$AF$162</c:f>
              <c:strCache>
                <c:ptCount val="1"/>
                <c:pt idx="0">
                  <c:v>Baseline</c:v>
                </c:pt>
              </c:strCache>
            </c:strRef>
          </c:tx>
          <c:invertIfNegative val="0"/>
          <c:cat>
            <c:numRef>
              <c:f>[PerfProjections.xlsx]Tflops!$AE$163:$AE$167</c:f>
              <c:numCache>
                <c:formatCode>General</c:formatCode>
                <c:ptCount val="5"/>
                <c:pt idx="0">
                  <c:v>9.0</c:v>
                </c:pt>
                <c:pt idx="1">
                  <c:v>21.0</c:v>
                </c:pt>
                <c:pt idx="2">
                  <c:v>53.0</c:v>
                </c:pt>
                <c:pt idx="3">
                  <c:v>71.0</c:v>
                </c:pt>
                <c:pt idx="4">
                  <c:v>107.0</c:v>
                </c:pt>
              </c:numCache>
            </c:numRef>
          </c:cat>
          <c:val>
            <c:numRef>
              <c:f>[PerfProjections.xlsx]Tflops!$AF$163:$AF$167</c:f>
              <c:numCache>
                <c:formatCode>General</c:formatCode>
                <c:ptCount val="5"/>
                <c:pt idx="0">
                  <c:v>0.647832</c:v>
                </c:pt>
                <c:pt idx="1">
                  <c:v>0.666194</c:v>
                </c:pt>
                <c:pt idx="2">
                  <c:v>0.564881</c:v>
                </c:pt>
                <c:pt idx="3">
                  <c:v>0.566538</c:v>
                </c:pt>
                <c:pt idx="4">
                  <c:v>0.532832</c:v>
                </c:pt>
              </c:numCache>
            </c:numRef>
          </c:val>
        </c:ser>
        <c:ser>
          <c:idx val="1"/>
          <c:order val="1"/>
          <c:tx>
            <c:strRef>
              <c:f>[PerfProjections.xlsx]Tflops!$AG$162</c:f>
              <c:strCache>
                <c:ptCount val="1"/>
                <c:pt idx="0">
                  <c:v>+Cache blocking</c:v>
                </c:pt>
              </c:strCache>
            </c:strRef>
          </c:tx>
          <c:invertIfNegative val="0"/>
          <c:cat>
            <c:numRef>
              <c:f>[PerfProjections.xlsx]Tflops!$AE$163:$AE$167</c:f>
              <c:numCache>
                <c:formatCode>General</c:formatCode>
                <c:ptCount val="5"/>
                <c:pt idx="0">
                  <c:v>9.0</c:v>
                </c:pt>
                <c:pt idx="1">
                  <c:v>21.0</c:v>
                </c:pt>
                <c:pt idx="2">
                  <c:v>53.0</c:v>
                </c:pt>
                <c:pt idx="3">
                  <c:v>71.0</c:v>
                </c:pt>
                <c:pt idx="4">
                  <c:v>107.0</c:v>
                </c:pt>
              </c:numCache>
            </c:numRef>
          </c:cat>
          <c:val>
            <c:numRef>
              <c:f>[PerfProjections.xlsx]Tflops!$AG$163:$AG$167</c:f>
              <c:numCache>
                <c:formatCode>General</c:formatCode>
                <c:ptCount val="5"/>
                <c:pt idx="0">
                  <c:v>0.233323</c:v>
                </c:pt>
                <c:pt idx="1">
                  <c:v>0.195437</c:v>
                </c:pt>
                <c:pt idx="2">
                  <c:v>0.264552</c:v>
                </c:pt>
                <c:pt idx="3">
                  <c:v>0.229661</c:v>
                </c:pt>
                <c:pt idx="4">
                  <c:v>0.265593</c:v>
                </c:pt>
              </c:numCache>
            </c:numRef>
          </c:val>
        </c:ser>
        <c:ser>
          <c:idx val="2"/>
          <c:order val="2"/>
          <c:tx>
            <c:strRef>
              <c:f>[PerfProjections.xlsx]Tflops!$AH$162</c:f>
              <c:strCache>
                <c:ptCount val="1"/>
                <c:pt idx="0">
                  <c:v>+Loop fusion</c:v>
                </c:pt>
              </c:strCache>
            </c:strRef>
          </c:tx>
          <c:invertIfNegative val="0"/>
          <c:cat>
            <c:numRef>
              <c:f>[PerfProjections.xlsx]Tflops!$AE$163:$AE$167</c:f>
              <c:numCache>
                <c:formatCode>General</c:formatCode>
                <c:ptCount val="5"/>
                <c:pt idx="0">
                  <c:v>9.0</c:v>
                </c:pt>
                <c:pt idx="1">
                  <c:v>21.0</c:v>
                </c:pt>
                <c:pt idx="2">
                  <c:v>53.0</c:v>
                </c:pt>
                <c:pt idx="3">
                  <c:v>71.0</c:v>
                </c:pt>
                <c:pt idx="4">
                  <c:v>107.0</c:v>
                </c:pt>
              </c:numCache>
            </c:numRef>
          </c:cat>
          <c:val>
            <c:numRef>
              <c:f>[PerfProjections.xlsx]Tflops!$AH$163:$AH$167</c:f>
              <c:numCache>
                <c:formatCode>General</c:formatCode>
                <c:ptCount val="5"/>
                <c:pt idx="0">
                  <c:v>0.397895</c:v>
                </c:pt>
                <c:pt idx="1">
                  <c:v>0.316459</c:v>
                </c:pt>
                <c:pt idx="2">
                  <c:v>0.199067</c:v>
                </c:pt>
                <c:pt idx="3">
                  <c:v>0.227711</c:v>
                </c:pt>
                <c:pt idx="4">
                  <c:v>0.1452</c:v>
                </c:pt>
              </c:numCache>
            </c:numRef>
          </c:val>
        </c:ser>
        <c:ser>
          <c:idx val="3"/>
          <c:order val="3"/>
          <c:tx>
            <c:strRef>
              <c:f>[PerfProjections.xlsx]Tflops!$AI$162</c:f>
              <c:strCache>
                <c:ptCount val="1"/>
                <c:pt idx="0">
                  <c:v>+Fast memory (4 TB/s)</c:v>
                </c:pt>
              </c:strCache>
            </c:strRef>
          </c:tx>
          <c:invertIfNegative val="0"/>
          <c:cat>
            <c:numRef>
              <c:f>[PerfProjections.xlsx]Tflops!$AE$163:$AE$167</c:f>
              <c:numCache>
                <c:formatCode>General</c:formatCode>
                <c:ptCount val="5"/>
                <c:pt idx="0">
                  <c:v>9.0</c:v>
                </c:pt>
                <c:pt idx="1">
                  <c:v>21.0</c:v>
                </c:pt>
                <c:pt idx="2">
                  <c:v>53.0</c:v>
                </c:pt>
                <c:pt idx="3">
                  <c:v>71.0</c:v>
                </c:pt>
                <c:pt idx="4">
                  <c:v>107.0</c:v>
                </c:pt>
              </c:numCache>
            </c:numRef>
          </c:cat>
          <c:val>
            <c:numRef>
              <c:f>[PerfProjections.xlsx]Tflops!$AI$163:$AI$167</c:f>
              <c:numCache>
                <c:formatCode>General</c:formatCode>
                <c:ptCount val="5"/>
                <c:pt idx="0">
                  <c:v>1.86257</c:v>
                </c:pt>
                <c:pt idx="1">
                  <c:v>1.34397</c:v>
                </c:pt>
                <c:pt idx="2">
                  <c:v>1.0666</c:v>
                </c:pt>
                <c:pt idx="3">
                  <c:v>1.0264</c:v>
                </c:pt>
                <c:pt idx="4">
                  <c:v>1.245165</c:v>
                </c:pt>
              </c:numCache>
            </c:numRef>
          </c:val>
        </c:ser>
        <c:ser>
          <c:idx val="4"/>
          <c:order val="4"/>
          <c:tx>
            <c:strRef>
              <c:f>[PerfProjections.xlsx]Tflops!$AJ$162</c:f>
              <c:strCache>
                <c:ptCount val="1"/>
                <c:pt idx="0">
                  <c:v>+Fast-div</c:v>
                </c:pt>
              </c:strCache>
            </c:strRef>
          </c:tx>
          <c:invertIfNegative val="0"/>
          <c:cat>
            <c:numRef>
              <c:f>[PerfProjections.xlsx]Tflops!$AE$163:$AE$167</c:f>
              <c:numCache>
                <c:formatCode>General</c:formatCode>
                <c:ptCount val="5"/>
                <c:pt idx="0">
                  <c:v>9.0</c:v>
                </c:pt>
                <c:pt idx="1">
                  <c:v>21.0</c:v>
                </c:pt>
                <c:pt idx="2">
                  <c:v>53.0</c:v>
                </c:pt>
                <c:pt idx="3">
                  <c:v>71.0</c:v>
                </c:pt>
                <c:pt idx="4">
                  <c:v>107.0</c:v>
                </c:pt>
              </c:numCache>
            </c:numRef>
          </c:cat>
          <c:val>
            <c:numRef>
              <c:f>[PerfProjections.xlsx]Tflops!$AJ$163:$AJ$167</c:f>
              <c:numCache>
                <c:formatCode>General</c:formatCode>
                <c:ptCount val="5"/>
                <c:pt idx="0">
                  <c:v>0.24796</c:v>
                </c:pt>
                <c:pt idx="1">
                  <c:v>0.24098</c:v>
                </c:pt>
                <c:pt idx="2">
                  <c:v>0.14632</c:v>
                </c:pt>
                <c:pt idx="3">
                  <c:v>0.15417</c:v>
                </c:pt>
                <c:pt idx="4">
                  <c:v>0.0608399999999998</c:v>
                </c:pt>
              </c:numCache>
            </c:numRef>
          </c:val>
        </c:ser>
        <c:ser>
          <c:idx val="5"/>
          <c:order val="5"/>
          <c:tx>
            <c:strRef>
              <c:f>[PerfProjections.xlsx]Tflops!$AK$162</c:f>
              <c:strCache>
                <c:ptCount val="1"/>
                <c:pt idx="0">
                  <c:v>+Fast-exp</c:v>
                </c:pt>
              </c:strCache>
            </c:strRef>
          </c:tx>
          <c:invertIfNegative val="0"/>
          <c:cat>
            <c:numRef>
              <c:f>[PerfProjections.xlsx]Tflops!$AE$163:$AE$167</c:f>
              <c:numCache>
                <c:formatCode>General</c:formatCode>
                <c:ptCount val="5"/>
                <c:pt idx="0">
                  <c:v>9.0</c:v>
                </c:pt>
                <c:pt idx="1">
                  <c:v>21.0</c:v>
                </c:pt>
                <c:pt idx="2">
                  <c:v>53.0</c:v>
                </c:pt>
                <c:pt idx="3">
                  <c:v>71.0</c:v>
                </c:pt>
                <c:pt idx="4">
                  <c:v>107.0</c:v>
                </c:pt>
              </c:numCache>
            </c:numRef>
          </c:cat>
          <c:val>
            <c:numRef>
              <c:f>[PerfProjections.xlsx]Tflops!$AK$163:$AK$167</c:f>
              <c:numCache>
                <c:formatCode>General</c:formatCode>
                <c:ptCount val="5"/>
                <c:pt idx="0">
                  <c:v>0.73538</c:v>
                </c:pt>
                <c:pt idx="1">
                  <c:v>0.98528</c:v>
                </c:pt>
                <c:pt idx="2">
                  <c:v>1.04579</c:v>
                </c:pt>
                <c:pt idx="3">
                  <c:v>1.04666</c:v>
                </c:pt>
                <c:pt idx="4">
                  <c:v>0.94231</c:v>
                </c:pt>
              </c:numCache>
            </c:numRef>
          </c:val>
        </c:ser>
        <c:ser>
          <c:idx val="6"/>
          <c:order val="6"/>
          <c:tx>
            <c:strRef>
              <c:f>[PerfProjections.xlsx]Tflops!$AL$162</c:f>
              <c:strCache>
                <c:ptCount val="1"/>
                <c:pt idx="0">
                  <c:v>+Fast NIC (400 GB/s)</c:v>
                </c:pt>
              </c:strCache>
            </c:strRef>
          </c:tx>
          <c:invertIfNegative val="0"/>
          <c:cat>
            <c:numRef>
              <c:f>[PerfProjections.xlsx]Tflops!$AE$163:$AE$167</c:f>
              <c:numCache>
                <c:formatCode>General</c:formatCode>
                <c:ptCount val="5"/>
                <c:pt idx="0">
                  <c:v>9.0</c:v>
                </c:pt>
                <c:pt idx="1">
                  <c:v>21.0</c:v>
                </c:pt>
                <c:pt idx="2">
                  <c:v>53.0</c:v>
                </c:pt>
                <c:pt idx="3">
                  <c:v>71.0</c:v>
                </c:pt>
                <c:pt idx="4">
                  <c:v>107.0</c:v>
                </c:pt>
              </c:numCache>
            </c:numRef>
          </c:cat>
          <c:val>
            <c:numRef>
              <c:f>[PerfProjections.xlsx]Tflops!$AL$163:$AL$167</c:f>
              <c:numCache>
                <c:formatCode>General</c:formatCode>
                <c:ptCount val="5"/>
                <c:pt idx="0">
                  <c:v>0.3468</c:v>
                </c:pt>
                <c:pt idx="1">
                  <c:v>0.25061</c:v>
                </c:pt>
                <c:pt idx="2">
                  <c:v>0.17067</c:v>
                </c:pt>
                <c:pt idx="3">
                  <c:v>0.16393</c:v>
                </c:pt>
                <c:pt idx="4">
                  <c:v>0.16902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68031112"/>
        <c:axId val="-2068039288"/>
      </c:barChart>
      <c:catAx>
        <c:axId val="-2068031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Number of Species</a:t>
                </a:r>
              </a:p>
            </c:rich>
          </c:tx>
          <c:layout>
            <c:manualLayout>
              <c:xMode val="edge"/>
              <c:yMode val="edge"/>
              <c:x val="0.260334804676071"/>
              <c:y val="0.9406898361842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68039288"/>
        <c:crosses val="autoZero"/>
        <c:auto val="1"/>
        <c:lblAlgn val="ctr"/>
        <c:lblOffset val="100"/>
        <c:noMultiLvlLbl val="0"/>
      </c:catAx>
      <c:valAx>
        <c:axId val="-20680392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Teraflops</a:t>
                </a:r>
              </a:p>
            </c:rich>
          </c:tx>
          <c:layout>
            <c:manualLayout>
              <c:xMode val="edge"/>
              <c:yMode val="edge"/>
              <c:x val="0.0"/>
              <c:y val="0.38553262738709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680311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5329525650974"/>
          <c:y val="0.292853470902344"/>
          <c:w val="0.334670474349026"/>
          <c:h val="0.582109150149335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79852999024222"/>
          <c:y val="0.0589715550418367"/>
          <c:w val="0.746355232042355"/>
          <c:h val="0.79519945638832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[NVRAM_smc.xlsx]accessRate!$U$3</c:f>
              <c:strCache>
                <c:ptCount val="1"/>
                <c:pt idx="0">
                  <c:v>Read/Write Ratio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strRef>
              <c:f>[NVRAM_smc.xlsx]accessRate!$M$4:$M$67</c:f>
              <c:strCache>
                <c:ptCount val="64"/>
                <c:pt idx="0">
                  <c:v>U.iryn</c:v>
                </c:pt>
                <c:pt idx="1">
                  <c:v>Q.qu</c:v>
                </c:pt>
                <c:pt idx="2">
                  <c:v>Q.qv</c:v>
                </c:pt>
                <c:pt idx="3">
                  <c:v>Q.qw</c:v>
                </c:pt>
                <c:pt idx="4">
                  <c:v>U.iene</c:v>
                </c:pt>
                <c:pt idx="5">
                  <c:v>U.imx</c:v>
                </c:pt>
                <c:pt idx="6">
                  <c:v>U.imy</c:v>
                </c:pt>
                <c:pt idx="7">
                  <c:v>U.imz</c:v>
                </c:pt>
                <c:pt idx="8">
                  <c:v>mu</c:v>
                </c:pt>
                <c:pt idx="9">
                  <c:v>Unew.iryn</c:v>
                </c:pt>
                <c:pt idx="10">
                  <c:v>Q.qpres</c:v>
                </c:pt>
                <c:pt idx="11">
                  <c:v>Q.qyn</c:v>
                </c:pt>
                <c:pt idx="12">
                  <c:v>Unew.iene</c:v>
                </c:pt>
                <c:pt idx="13">
                  <c:v>Unew.imx</c:v>
                </c:pt>
                <c:pt idx="14">
                  <c:v>Unew.imy</c:v>
                </c:pt>
                <c:pt idx="15">
                  <c:v>Unew.imz</c:v>
                </c:pt>
                <c:pt idx="16">
                  <c:v>Q.qtemp</c:v>
                </c:pt>
                <c:pt idx="17">
                  <c:v>Q.qxn</c:v>
                </c:pt>
                <c:pt idx="18">
                  <c:v>Ddiag.n</c:v>
                </c:pt>
                <c:pt idx="19">
                  <c:v>Q.qhn</c:v>
                </c:pt>
                <c:pt idx="20">
                  <c:v>vsm</c:v>
                </c:pt>
                <c:pt idx="21">
                  <c:v>dpy.n</c:v>
                </c:pt>
                <c:pt idx="22">
                  <c:v>dxe.n</c:v>
                </c:pt>
                <c:pt idx="23">
                  <c:v>lam</c:v>
                </c:pt>
                <c:pt idx="24">
                  <c:v>ux</c:v>
                </c:pt>
                <c:pt idx="25">
                  <c:v>vsp</c:v>
                </c:pt>
                <c:pt idx="26">
                  <c:v>vy</c:v>
                </c:pt>
                <c:pt idx="27">
                  <c:v>wz</c:v>
                </c:pt>
                <c:pt idx="28">
                  <c:v>U.irho</c:v>
                </c:pt>
                <c:pt idx="29">
                  <c:v>dpe</c:v>
                </c:pt>
                <c:pt idx="30">
                  <c:v>uy</c:v>
                </c:pt>
                <c:pt idx="31">
                  <c:v>uz</c:v>
                </c:pt>
                <c:pt idx="32">
                  <c:v>vx</c:v>
                </c:pt>
                <c:pt idx="33">
                  <c:v>vz</c:v>
                </c:pt>
                <c:pt idx="34">
                  <c:v>wx</c:v>
                </c:pt>
                <c:pt idx="35">
                  <c:v>wy</c:v>
                </c:pt>
                <c:pt idx="36">
                  <c:v>Q.qrho</c:v>
                </c:pt>
                <c:pt idx="37">
                  <c:v>Unew.irho</c:v>
                </c:pt>
                <c:pt idx="38">
                  <c:v>Fdif.imx</c:v>
                </c:pt>
                <c:pt idx="39">
                  <c:v>Fdif.imy</c:v>
                </c:pt>
                <c:pt idx="40">
                  <c:v>Fdif.imz</c:v>
                </c:pt>
                <c:pt idx="41">
                  <c:v>Fdif.iene</c:v>
                </c:pt>
                <c:pt idx="42">
                  <c:v>Fdif.irho</c:v>
                </c:pt>
                <c:pt idx="43">
                  <c:v>Fdif.iryn</c:v>
                </c:pt>
                <c:pt idx="44">
                  <c:v>Fhyp.iene</c:v>
                </c:pt>
                <c:pt idx="45">
                  <c:v>Fhyp.imx</c:v>
                </c:pt>
                <c:pt idx="46">
                  <c:v>Fhyp.imy</c:v>
                </c:pt>
                <c:pt idx="47">
                  <c:v>Fhyp.imz</c:v>
                </c:pt>
                <c:pt idx="48">
                  <c:v>Fhyp.irho</c:v>
                </c:pt>
                <c:pt idx="49">
                  <c:v>Fhyp.iryn</c:v>
                </c:pt>
                <c:pt idx="50">
                  <c:v>Hg.iene</c:v>
                </c:pt>
                <c:pt idx="51">
                  <c:v>Hg.imx</c:v>
                </c:pt>
                <c:pt idx="52">
                  <c:v>Hg.imy</c:v>
                </c:pt>
                <c:pt idx="53">
                  <c:v>Hg.imz</c:v>
                </c:pt>
                <c:pt idx="54">
                  <c:v>Hg.iryn</c:v>
                </c:pt>
                <c:pt idx="55">
                  <c:v>Uprime.iene</c:v>
                </c:pt>
                <c:pt idx="56">
                  <c:v>Uprime.imx</c:v>
                </c:pt>
                <c:pt idx="57">
                  <c:v>Uprime.imy</c:v>
                </c:pt>
                <c:pt idx="58">
                  <c:v>Uprime.imz</c:v>
                </c:pt>
                <c:pt idx="59">
                  <c:v>Uprime.irho</c:v>
                </c:pt>
                <c:pt idx="60">
                  <c:v>Uprime.iryn</c:v>
                </c:pt>
                <c:pt idx="61">
                  <c:v>Uprime.qyn</c:v>
                </c:pt>
                <c:pt idx="62">
                  <c:v>xi</c:v>
                </c:pt>
                <c:pt idx="63">
                  <c:v>Q.qe</c:v>
                </c:pt>
              </c:strCache>
            </c:strRef>
          </c:cat>
          <c:val>
            <c:numRef>
              <c:f>[NVRAM_smc.xlsx]accessRate!$N$4:$N$67</c:f>
              <c:numCache>
                <c:formatCode>General</c:formatCode>
                <c:ptCount val="64"/>
                <c:pt idx="0">
                  <c:v>9.0</c:v>
                </c:pt>
                <c:pt idx="1">
                  <c:v>8.333333333333333</c:v>
                </c:pt>
                <c:pt idx="2">
                  <c:v>8.333333333333333</c:v>
                </c:pt>
                <c:pt idx="3">
                  <c:v>8.333333333333333</c:v>
                </c:pt>
                <c:pt idx="4">
                  <c:v>8.0</c:v>
                </c:pt>
                <c:pt idx="5">
                  <c:v>8.0</c:v>
                </c:pt>
                <c:pt idx="6">
                  <c:v>8.0</c:v>
                </c:pt>
                <c:pt idx="7">
                  <c:v>8.0</c:v>
                </c:pt>
                <c:pt idx="8">
                  <c:v>8.0</c:v>
                </c:pt>
                <c:pt idx="9">
                  <c:v>7.388888888888887</c:v>
                </c:pt>
                <c:pt idx="10">
                  <c:v>7.333333333333332</c:v>
                </c:pt>
                <c:pt idx="11">
                  <c:v>6.0</c:v>
                </c:pt>
                <c:pt idx="12">
                  <c:v>5.5</c:v>
                </c:pt>
                <c:pt idx="13">
                  <c:v>5.5</c:v>
                </c:pt>
                <c:pt idx="14">
                  <c:v>5.5</c:v>
                </c:pt>
                <c:pt idx="15">
                  <c:v>5.5</c:v>
                </c:pt>
                <c:pt idx="16">
                  <c:v>5.333333333333332</c:v>
                </c:pt>
                <c:pt idx="17">
                  <c:v>5.333333333333332</c:v>
                </c:pt>
                <c:pt idx="18">
                  <c:v>4.0</c:v>
                </c:pt>
                <c:pt idx="19">
                  <c:v>4.0</c:v>
                </c:pt>
                <c:pt idx="20">
                  <c:v>4.0</c:v>
                </c:pt>
                <c:pt idx="21">
                  <c:v>3.0</c:v>
                </c:pt>
                <c:pt idx="22">
                  <c:v>3.0</c:v>
                </c:pt>
                <c:pt idx="23">
                  <c:v>3.0</c:v>
                </c:pt>
                <c:pt idx="24">
                  <c:v>3.0</c:v>
                </c:pt>
                <c:pt idx="25">
                  <c:v>3.0</c:v>
                </c:pt>
                <c:pt idx="26">
                  <c:v>3.0</c:v>
                </c:pt>
                <c:pt idx="27">
                  <c:v>3.0</c:v>
                </c:pt>
                <c:pt idx="28">
                  <c:v>2.5</c:v>
                </c:pt>
                <c:pt idx="29">
                  <c:v>2.0</c:v>
                </c:pt>
                <c:pt idx="30">
                  <c:v>2.0</c:v>
                </c:pt>
                <c:pt idx="31">
                  <c:v>2.0</c:v>
                </c:pt>
                <c:pt idx="32">
                  <c:v>2.0</c:v>
                </c:pt>
                <c:pt idx="33">
                  <c:v>2.0</c:v>
                </c:pt>
                <c:pt idx="34">
                  <c:v>2.0</c:v>
                </c:pt>
                <c:pt idx="35">
                  <c:v>2.0</c:v>
                </c:pt>
                <c:pt idx="36">
                  <c:v>1.333333333333333</c:v>
                </c:pt>
                <c:pt idx="37">
                  <c:v>1.25</c:v>
                </c:pt>
                <c:pt idx="38">
                  <c:v>1.142857142857143</c:v>
                </c:pt>
                <c:pt idx="39">
                  <c:v>1.142857142857143</c:v>
                </c:pt>
                <c:pt idx="40">
                  <c:v>1.142857142857143</c:v>
                </c:pt>
                <c:pt idx="41">
                  <c:v>1.0</c:v>
                </c:pt>
                <c:pt idx="42">
                  <c:v>1.0</c:v>
                </c:pt>
                <c:pt idx="43">
                  <c:v>1.0</c:v>
                </c:pt>
                <c:pt idx="44">
                  <c:v>1.0</c:v>
                </c:pt>
                <c:pt idx="45">
                  <c:v>1.0</c:v>
                </c:pt>
                <c:pt idx="46">
                  <c:v>1.0</c:v>
                </c:pt>
                <c:pt idx="47">
                  <c:v>1.0</c:v>
                </c:pt>
                <c:pt idx="48">
                  <c:v>1.0</c:v>
                </c:pt>
                <c:pt idx="49">
                  <c:v>1.0</c:v>
                </c:pt>
                <c:pt idx="50">
                  <c:v>1.0</c:v>
                </c:pt>
                <c:pt idx="51">
                  <c:v>1.0</c:v>
                </c:pt>
                <c:pt idx="52">
                  <c:v>1.0</c:v>
                </c:pt>
                <c:pt idx="53">
                  <c:v>1.0</c:v>
                </c:pt>
                <c:pt idx="54">
                  <c:v>1.0</c:v>
                </c:pt>
                <c:pt idx="55">
                  <c:v>1.0</c:v>
                </c:pt>
                <c:pt idx="56">
                  <c:v>1.0</c:v>
                </c:pt>
                <c:pt idx="57">
                  <c:v>1.0</c:v>
                </c:pt>
                <c:pt idx="58">
                  <c:v>1.0</c:v>
                </c:pt>
                <c:pt idx="59">
                  <c:v>1.0</c:v>
                </c:pt>
                <c:pt idx="60">
                  <c:v>1.0</c:v>
                </c:pt>
                <c:pt idx="61">
                  <c:v>1.0</c:v>
                </c:pt>
                <c:pt idx="62">
                  <c:v>1.0</c:v>
                </c:pt>
                <c:pt idx="63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9029768"/>
        <c:axId val="-2069026552"/>
      </c:barChart>
      <c:scatterChart>
        <c:scatterStyle val="lineMarker"/>
        <c:varyColors val="0"/>
        <c:ser>
          <c:idx val="2"/>
          <c:order val="1"/>
          <c:tx>
            <c:strRef>
              <c:f>[NVRAM_smc.xlsx]accessRate!$P$3</c:f>
              <c:strCache>
                <c:ptCount val="1"/>
                <c:pt idx="0">
                  <c:v>Write Access Rate</c:v>
                </c:pt>
              </c:strCache>
            </c:strRef>
          </c:tx>
          <c:spPr>
            <a:ln w="47625">
              <a:noFill/>
            </a:ln>
          </c:spPr>
          <c:marker>
            <c:spPr>
              <a:solidFill>
                <a:srgbClr val="FFFF00"/>
              </a:solidFill>
              <a:ln>
                <a:solidFill>
                  <a:srgbClr val="FF6600"/>
                </a:solidFill>
              </a:ln>
            </c:spPr>
          </c:marker>
          <c:xVal>
            <c:strRef>
              <c:f>[NVRAM_smc.xlsx]accessRate!$M$4:$M$67</c:f>
              <c:strCache>
                <c:ptCount val="64"/>
                <c:pt idx="0">
                  <c:v>U.iryn</c:v>
                </c:pt>
                <c:pt idx="1">
                  <c:v>Q.qu</c:v>
                </c:pt>
                <c:pt idx="2">
                  <c:v>Q.qv</c:v>
                </c:pt>
                <c:pt idx="3">
                  <c:v>Q.qw</c:v>
                </c:pt>
                <c:pt idx="4">
                  <c:v>U.iene</c:v>
                </c:pt>
                <c:pt idx="5">
                  <c:v>U.imx</c:v>
                </c:pt>
                <c:pt idx="6">
                  <c:v>U.imy</c:v>
                </c:pt>
                <c:pt idx="7">
                  <c:v>U.imz</c:v>
                </c:pt>
                <c:pt idx="8">
                  <c:v>mu</c:v>
                </c:pt>
                <c:pt idx="9">
                  <c:v>Unew.iryn</c:v>
                </c:pt>
                <c:pt idx="10">
                  <c:v>Q.qpres</c:v>
                </c:pt>
                <c:pt idx="11">
                  <c:v>Q.qyn</c:v>
                </c:pt>
                <c:pt idx="12">
                  <c:v>Unew.iene</c:v>
                </c:pt>
                <c:pt idx="13">
                  <c:v>Unew.imx</c:v>
                </c:pt>
                <c:pt idx="14">
                  <c:v>Unew.imy</c:v>
                </c:pt>
                <c:pt idx="15">
                  <c:v>Unew.imz</c:v>
                </c:pt>
                <c:pt idx="16">
                  <c:v>Q.qtemp</c:v>
                </c:pt>
                <c:pt idx="17">
                  <c:v>Q.qxn</c:v>
                </c:pt>
                <c:pt idx="18">
                  <c:v>Ddiag.n</c:v>
                </c:pt>
                <c:pt idx="19">
                  <c:v>Q.qhn</c:v>
                </c:pt>
                <c:pt idx="20">
                  <c:v>vsm</c:v>
                </c:pt>
                <c:pt idx="21">
                  <c:v>dpy.n</c:v>
                </c:pt>
                <c:pt idx="22">
                  <c:v>dxe.n</c:v>
                </c:pt>
                <c:pt idx="23">
                  <c:v>lam</c:v>
                </c:pt>
                <c:pt idx="24">
                  <c:v>ux</c:v>
                </c:pt>
                <c:pt idx="25">
                  <c:v>vsp</c:v>
                </c:pt>
                <c:pt idx="26">
                  <c:v>vy</c:v>
                </c:pt>
                <c:pt idx="27">
                  <c:v>wz</c:v>
                </c:pt>
                <c:pt idx="28">
                  <c:v>U.irho</c:v>
                </c:pt>
                <c:pt idx="29">
                  <c:v>dpe</c:v>
                </c:pt>
                <c:pt idx="30">
                  <c:v>uy</c:v>
                </c:pt>
                <c:pt idx="31">
                  <c:v>uz</c:v>
                </c:pt>
                <c:pt idx="32">
                  <c:v>vx</c:v>
                </c:pt>
                <c:pt idx="33">
                  <c:v>vz</c:v>
                </c:pt>
                <c:pt idx="34">
                  <c:v>wx</c:v>
                </c:pt>
                <c:pt idx="35">
                  <c:v>wy</c:v>
                </c:pt>
                <c:pt idx="36">
                  <c:v>Q.qrho</c:v>
                </c:pt>
                <c:pt idx="37">
                  <c:v>Unew.irho</c:v>
                </c:pt>
                <c:pt idx="38">
                  <c:v>Fdif.imx</c:v>
                </c:pt>
                <c:pt idx="39">
                  <c:v>Fdif.imy</c:v>
                </c:pt>
                <c:pt idx="40">
                  <c:v>Fdif.imz</c:v>
                </c:pt>
                <c:pt idx="41">
                  <c:v>Fdif.iene</c:v>
                </c:pt>
                <c:pt idx="42">
                  <c:v>Fdif.irho</c:v>
                </c:pt>
                <c:pt idx="43">
                  <c:v>Fdif.iryn</c:v>
                </c:pt>
                <c:pt idx="44">
                  <c:v>Fhyp.iene</c:v>
                </c:pt>
                <c:pt idx="45">
                  <c:v>Fhyp.imx</c:v>
                </c:pt>
                <c:pt idx="46">
                  <c:v>Fhyp.imy</c:v>
                </c:pt>
                <c:pt idx="47">
                  <c:v>Fhyp.imz</c:v>
                </c:pt>
                <c:pt idx="48">
                  <c:v>Fhyp.irho</c:v>
                </c:pt>
                <c:pt idx="49">
                  <c:v>Fhyp.iryn</c:v>
                </c:pt>
                <c:pt idx="50">
                  <c:v>Hg.iene</c:v>
                </c:pt>
                <c:pt idx="51">
                  <c:v>Hg.imx</c:v>
                </c:pt>
                <c:pt idx="52">
                  <c:v>Hg.imy</c:v>
                </c:pt>
                <c:pt idx="53">
                  <c:v>Hg.imz</c:v>
                </c:pt>
                <c:pt idx="54">
                  <c:v>Hg.iryn</c:v>
                </c:pt>
                <c:pt idx="55">
                  <c:v>Uprime.iene</c:v>
                </c:pt>
                <c:pt idx="56">
                  <c:v>Uprime.imx</c:v>
                </c:pt>
                <c:pt idx="57">
                  <c:v>Uprime.imy</c:v>
                </c:pt>
                <c:pt idx="58">
                  <c:v>Uprime.imz</c:v>
                </c:pt>
                <c:pt idx="59">
                  <c:v>Uprime.irho</c:v>
                </c:pt>
                <c:pt idx="60">
                  <c:v>Uprime.iryn</c:v>
                </c:pt>
                <c:pt idx="61">
                  <c:v>Uprime.qyn</c:v>
                </c:pt>
                <c:pt idx="62">
                  <c:v>xi</c:v>
                </c:pt>
                <c:pt idx="63">
                  <c:v>Q.qe</c:v>
                </c:pt>
              </c:strCache>
            </c:strRef>
          </c:xVal>
          <c:yVal>
            <c:numRef>
              <c:f>[NVRAM_smc.xlsx]accessRate!$P$4:$P$67</c:f>
              <c:numCache>
                <c:formatCode>0.00%</c:formatCode>
                <c:ptCount val="64"/>
                <c:pt idx="0">
                  <c:v>0.000383141762452107</c:v>
                </c:pt>
                <c:pt idx="1">
                  <c:v>0.00114942528735632</c:v>
                </c:pt>
                <c:pt idx="2">
                  <c:v>0.00114942528735632</c:v>
                </c:pt>
                <c:pt idx="3">
                  <c:v>0.00114942528735632</c:v>
                </c:pt>
                <c:pt idx="4">
                  <c:v>0.000383141762452107</c:v>
                </c:pt>
                <c:pt idx="5">
                  <c:v>0.000383141762452107</c:v>
                </c:pt>
                <c:pt idx="6">
                  <c:v>0.000383141762452107</c:v>
                </c:pt>
                <c:pt idx="7">
                  <c:v>0.000383141762452107</c:v>
                </c:pt>
                <c:pt idx="8">
                  <c:v>0.00114942528735632</c:v>
                </c:pt>
                <c:pt idx="9">
                  <c:v>0.000766283524904214</c:v>
                </c:pt>
                <c:pt idx="10">
                  <c:v>0.00114942528735632</c:v>
                </c:pt>
                <c:pt idx="11">
                  <c:v>0.00114942528735632</c:v>
                </c:pt>
                <c:pt idx="12">
                  <c:v>0.000766283524904214</c:v>
                </c:pt>
                <c:pt idx="13">
                  <c:v>0.000766283524904214</c:v>
                </c:pt>
                <c:pt idx="14">
                  <c:v>0.000766283524904214</c:v>
                </c:pt>
                <c:pt idx="15">
                  <c:v>0.000766283524904214</c:v>
                </c:pt>
                <c:pt idx="16">
                  <c:v>0.00114942528735632</c:v>
                </c:pt>
                <c:pt idx="17">
                  <c:v>0.00114942528735632</c:v>
                </c:pt>
                <c:pt idx="18">
                  <c:v>0.00114942528735632</c:v>
                </c:pt>
                <c:pt idx="19">
                  <c:v>0.00114942528735632</c:v>
                </c:pt>
                <c:pt idx="20">
                  <c:v>0.00114942528735632</c:v>
                </c:pt>
                <c:pt idx="21">
                  <c:v>0.00114942528735632</c:v>
                </c:pt>
                <c:pt idx="22">
                  <c:v>0.00114942528735632</c:v>
                </c:pt>
                <c:pt idx="23">
                  <c:v>0.00114942528735632</c:v>
                </c:pt>
                <c:pt idx="24">
                  <c:v>0.00114942528735632</c:v>
                </c:pt>
                <c:pt idx="25">
                  <c:v>0.00114942528735632</c:v>
                </c:pt>
                <c:pt idx="26">
                  <c:v>0.00114942528735632</c:v>
                </c:pt>
                <c:pt idx="27">
                  <c:v>0.00114942528735632</c:v>
                </c:pt>
                <c:pt idx="28">
                  <c:v>0.000766283524904214</c:v>
                </c:pt>
                <c:pt idx="29">
                  <c:v>0.00229885057471264</c:v>
                </c:pt>
                <c:pt idx="30">
                  <c:v>0.00114942528735632</c:v>
                </c:pt>
                <c:pt idx="31">
                  <c:v>0.00114942528735632</c:v>
                </c:pt>
                <c:pt idx="32">
                  <c:v>0.00114942528735632</c:v>
                </c:pt>
                <c:pt idx="33">
                  <c:v>0.00114942528735632</c:v>
                </c:pt>
                <c:pt idx="34">
                  <c:v>0.00114942528735632</c:v>
                </c:pt>
                <c:pt idx="35">
                  <c:v>0.00114942528735632</c:v>
                </c:pt>
                <c:pt idx="36">
                  <c:v>0.00114942528735632</c:v>
                </c:pt>
                <c:pt idx="37">
                  <c:v>0.00153256704980843</c:v>
                </c:pt>
                <c:pt idx="38">
                  <c:v>0.00804597701149425</c:v>
                </c:pt>
                <c:pt idx="39">
                  <c:v>0.00804597701149425</c:v>
                </c:pt>
                <c:pt idx="40">
                  <c:v>0.00804597701149425</c:v>
                </c:pt>
                <c:pt idx="41">
                  <c:v>0.00689655172413793</c:v>
                </c:pt>
                <c:pt idx="42">
                  <c:v>0.00114942528735632</c:v>
                </c:pt>
                <c:pt idx="43">
                  <c:v>0.00459770114942529</c:v>
                </c:pt>
                <c:pt idx="44">
                  <c:v>0.00459770114942529</c:v>
                </c:pt>
                <c:pt idx="45">
                  <c:v>0.00459770114942529</c:v>
                </c:pt>
                <c:pt idx="46">
                  <c:v>0.00459770114942529</c:v>
                </c:pt>
                <c:pt idx="47">
                  <c:v>0.00459770114942529</c:v>
                </c:pt>
                <c:pt idx="48">
                  <c:v>0.00459770114942529</c:v>
                </c:pt>
                <c:pt idx="49">
                  <c:v>0.00459770114942529</c:v>
                </c:pt>
                <c:pt idx="50">
                  <c:v>0.00344827586206896</c:v>
                </c:pt>
                <c:pt idx="51">
                  <c:v>0.00344827586206896</c:v>
                </c:pt>
                <c:pt idx="52">
                  <c:v>0.00344827586206896</c:v>
                </c:pt>
                <c:pt idx="53">
                  <c:v>0.00344827586206896</c:v>
                </c:pt>
                <c:pt idx="54">
                  <c:v>0.00344827586206896</c:v>
                </c:pt>
                <c:pt idx="55">
                  <c:v>0.00114942528735632</c:v>
                </c:pt>
                <c:pt idx="56">
                  <c:v>0.00114942528735632</c:v>
                </c:pt>
                <c:pt idx="57">
                  <c:v>0.00114942528735632</c:v>
                </c:pt>
                <c:pt idx="58">
                  <c:v>0.00114942528735632</c:v>
                </c:pt>
                <c:pt idx="59">
                  <c:v>0.00114942528735632</c:v>
                </c:pt>
                <c:pt idx="60">
                  <c:v>0.00114942528735632</c:v>
                </c:pt>
                <c:pt idx="61">
                  <c:v>0.00114942528735632</c:v>
                </c:pt>
                <c:pt idx="62">
                  <c:v>0.00114942528735632</c:v>
                </c:pt>
                <c:pt idx="63">
                  <c:v>0.00114942528735632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9065192"/>
        <c:axId val="-2069049592"/>
      </c:scatterChart>
      <c:catAx>
        <c:axId val="-20690297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69026552"/>
        <c:crosses val="autoZero"/>
        <c:auto val="1"/>
        <c:lblAlgn val="ctr"/>
        <c:lblOffset val="100"/>
        <c:noMultiLvlLbl val="0"/>
      </c:catAx>
      <c:valAx>
        <c:axId val="-20690265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Read/Write</a:t>
                </a:r>
                <a:r>
                  <a:rPr lang="en-US" sz="2000" baseline="0"/>
                  <a:t> Ratio</a:t>
                </a:r>
                <a:endParaRPr lang="en-US" sz="2000"/>
              </a:p>
            </c:rich>
          </c:tx>
          <c:layout>
            <c:manualLayout>
              <c:xMode val="edge"/>
              <c:yMode val="edge"/>
              <c:x val="0.000306471711768579"/>
              <c:y val="0.31839444311885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69029768"/>
        <c:crosses val="autoZero"/>
        <c:crossBetween val="between"/>
      </c:valAx>
      <c:valAx>
        <c:axId val="-2069049592"/>
        <c:scaling>
          <c:orientation val="minMax"/>
        </c:scaling>
        <c:delete val="0"/>
        <c:axPos val="r"/>
        <c:title>
          <c:tx>
            <c:rich>
              <a:bodyPr rot="5400000" vert="horz"/>
              <a:lstStyle/>
              <a:p>
                <a:pPr>
                  <a:defRPr sz="2000"/>
                </a:pPr>
                <a:r>
                  <a:rPr lang="en-US" sz="2000" dirty="0"/>
                  <a:t> </a:t>
                </a:r>
                <a:r>
                  <a:rPr lang="en-US" sz="2000" dirty="0" smtClean="0"/>
                  <a:t>Write</a:t>
                </a:r>
                <a:r>
                  <a:rPr lang="en-US" sz="2000" baseline="0" dirty="0" smtClean="0"/>
                  <a:t> </a:t>
                </a:r>
                <a:r>
                  <a:rPr lang="en-US" sz="2000" dirty="0" smtClean="0"/>
                  <a:t>Access </a:t>
                </a:r>
                <a:r>
                  <a:rPr lang="en-US" sz="2000" dirty="0"/>
                  <a:t>Rate</a:t>
                </a:r>
              </a:p>
              <a:p>
                <a:pPr>
                  <a:defRPr sz="2000"/>
                </a:pPr>
                <a:endParaRPr lang="en-US" sz="2000" dirty="0"/>
              </a:p>
            </c:rich>
          </c:tx>
          <c:layout/>
          <c:overlay val="0"/>
        </c:title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69065192"/>
        <c:crosses val="max"/>
        <c:crossBetween val="midCat"/>
      </c:valAx>
      <c:valAx>
        <c:axId val="-2069065192"/>
        <c:scaling>
          <c:orientation val="minMax"/>
        </c:scaling>
        <c:delete val="1"/>
        <c:axPos val="b"/>
        <c:numFmt formatCode="0.00%" sourceLinked="1"/>
        <c:majorTickMark val="out"/>
        <c:minorTickMark val="none"/>
        <c:tickLblPos val="nextTo"/>
        <c:crossAx val="-206904959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67035872709764"/>
          <c:y val="0.000800726484010006"/>
          <c:w val="0.51128486843039"/>
          <c:h val="0.0621618360473779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79852999024222"/>
          <c:y val="0.0589715550418367"/>
          <c:w val="0.746355232042355"/>
          <c:h val="0.79519945638832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[NVRAM_smc.xlsx]accessRate!$U$3</c:f>
              <c:strCache>
                <c:ptCount val="1"/>
                <c:pt idx="0">
                  <c:v>Read/Write Ratio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strRef>
              <c:f>[NVRAM_smc.xlsx]accessRate!$M$4:$M$67</c:f>
              <c:strCache>
                <c:ptCount val="64"/>
                <c:pt idx="0">
                  <c:v>U.iryn</c:v>
                </c:pt>
                <c:pt idx="1">
                  <c:v>Q.qu</c:v>
                </c:pt>
                <c:pt idx="2">
                  <c:v>Q.qv</c:v>
                </c:pt>
                <c:pt idx="3">
                  <c:v>Q.qw</c:v>
                </c:pt>
                <c:pt idx="4">
                  <c:v>U.iene</c:v>
                </c:pt>
                <c:pt idx="5">
                  <c:v>U.imx</c:v>
                </c:pt>
                <c:pt idx="6">
                  <c:v>U.imy</c:v>
                </c:pt>
                <c:pt idx="7">
                  <c:v>U.imz</c:v>
                </c:pt>
                <c:pt idx="8">
                  <c:v>mu</c:v>
                </c:pt>
                <c:pt idx="9">
                  <c:v>Unew.iryn</c:v>
                </c:pt>
                <c:pt idx="10">
                  <c:v>Q.qpres</c:v>
                </c:pt>
                <c:pt idx="11">
                  <c:v>Q.qyn</c:v>
                </c:pt>
                <c:pt idx="12">
                  <c:v>Unew.iene</c:v>
                </c:pt>
                <c:pt idx="13">
                  <c:v>Unew.imx</c:v>
                </c:pt>
                <c:pt idx="14">
                  <c:v>Unew.imy</c:v>
                </c:pt>
                <c:pt idx="15">
                  <c:v>Unew.imz</c:v>
                </c:pt>
                <c:pt idx="16">
                  <c:v>Q.qtemp</c:v>
                </c:pt>
                <c:pt idx="17">
                  <c:v>Q.qxn</c:v>
                </c:pt>
                <c:pt idx="18">
                  <c:v>Ddiag.n</c:v>
                </c:pt>
                <c:pt idx="19">
                  <c:v>Q.qhn</c:v>
                </c:pt>
                <c:pt idx="20">
                  <c:v>vsm</c:v>
                </c:pt>
                <c:pt idx="21">
                  <c:v>dpy.n</c:v>
                </c:pt>
                <c:pt idx="22">
                  <c:v>dxe.n</c:v>
                </c:pt>
                <c:pt idx="23">
                  <c:v>lam</c:v>
                </c:pt>
                <c:pt idx="24">
                  <c:v>ux</c:v>
                </c:pt>
                <c:pt idx="25">
                  <c:v>vsp</c:v>
                </c:pt>
                <c:pt idx="26">
                  <c:v>vy</c:v>
                </c:pt>
                <c:pt idx="27">
                  <c:v>wz</c:v>
                </c:pt>
                <c:pt idx="28">
                  <c:v>U.irho</c:v>
                </c:pt>
                <c:pt idx="29">
                  <c:v>dpe</c:v>
                </c:pt>
                <c:pt idx="30">
                  <c:v>uy</c:v>
                </c:pt>
                <c:pt idx="31">
                  <c:v>uz</c:v>
                </c:pt>
                <c:pt idx="32">
                  <c:v>vx</c:v>
                </c:pt>
                <c:pt idx="33">
                  <c:v>vz</c:v>
                </c:pt>
                <c:pt idx="34">
                  <c:v>wx</c:v>
                </c:pt>
                <c:pt idx="35">
                  <c:v>wy</c:v>
                </c:pt>
                <c:pt idx="36">
                  <c:v>Q.qrho</c:v>
                </c:pt>
                <c:pt idx="37">
                  <c:v>Unew.irho</c:v>
                </c:pt>
                <c:pt idx="38">
                  <c:v>Fdif.imx</c:v>
                </c:pt>
                <c:pt idx="39">
                  <c:v>Fdif.imy</c:v>
                </c:pt>
                <c:pt idx="40">
                  <c:v>Fdif.imz</c:v>
                </c:pt>
                <c:pt idx="41">
                  <c:v>Fdif.iene</c:v>
                </c:pt>
                <c:pt idx="42">
                  <c:v>Fdif.irho</c:v>
                </c:pt>
                <c:pt idx="43">
                  <c:v>Fdif.iryn</c:v>
                </c:pt>
                <c:pt idx="44">
                  <c:v>Fhyp.iene</c:v>
                </c:pt>
                <c:pt idx="45">
                  <c:v>Fhyp.imx</c:v>
                </c:pt>
                <c:pt idx="46">
                  <c:v>Fhyp.imy</c:v>
                </c:pt>
                <c:pt idx="47">
                  <c:v>Fhyp.imz</c:v>
                </c:pt>
                <c:pt idx="48">
                  <c:v>Fhyp.irho</c:v>
                </c:pt>
                <c:pt idx="49">
                  <c:v>Fhyp.iryn</c:v>
                </c:pt>
                <c:pt idx="50">
                  <c:v>Hg.iene</c:v>
                </c:pt>
                <c:pt idx="51">
                  <c:v>Hg.imx</c:v>
                </c:pt>
                <c:pt idx="52">
                  <c:v>Hg.imy</c:v>
                </c:pt>
                <c:pt idx="53">
                  <c:v>Hg.imz</c:v>
                </c:pt>
                <c:pt idx="54">
                  <c:v>Hg.iryn</c:v>
                </c:pt>
                <c:pt idx="55">
                  <c:v>Uprime.iene</c:v>
                </c:pt>
                <c:pt idx="56">
                  <c:v>Uprime.imx</c:v>
                </c:pt>
                <c:pt idx="57">
                  <c:v>Uprime.imy</c:v>
                </c:pt>
                <c:pt idx="58">
                  <c:v>Uprime.imz</c:v>
                </c:pt>
                <c:pt idx="59">
                  <c:v>Uprime.irho</c:v>
                </c:pt>
                <c:pt idx="60">
                  <c:v>Uprime.iryn</c:v>
                </c:pt>
                <c:pt idx="61">
                  <c:v>Uprime.qyn</c:v>
                </c:pt>
                <c:pt idx="62">
                  <c:v>xi</c:v>
                </c:pt>
                <c:pt idx="63">
                  <c:v>Q.qe</c:v>
                </c:pt>
              </c:strCache>
            </c:strRef>
          </c:cat>
          <c:val>
            <c:numRef>
              <c:f>[NVRAM_smc.xlsx]accessRate!$N$4:$N$67</c:f>
              <c:numCache>
                <c:formatCode>General</c:formatCode>
                <c:ptCount val="64"/>
                <c:pt idx="0">
                  <c:v>9.0</c:v>
                </c:pt>
                <c:pt idx="1">
                  <c:v>8.333333333333333</c:v>
                </c:pt>
                <c:pt idx="2">
                  <c:v>8.333333333333333</c:v>
                </c:pt>
                <c:pt idx="3">
                  <c:v>8.333333333333333</c:v>
                </c:pt>
                <c:pt idx="4">
                  <c:v>8.0</c:v>
                </c:pt>
                <c:pt idx="5">
                  <c:v>8.0</c:v>
                </c:pt>
                <c:pt idx="6">
                  <c:v>8.0</c:v>
                </c:pt>
                <c:pt idx="7">
                  <c:v>8.0</c:v>
                </c:pt>
                <c:pt idx="8">
                  <c:v>8.0</c:v>
                </c:pt>
                <c:pt idx="9">
                  <c:v>7.388888888888887</c:v>
                </c:pt>
                <c:pt idx="10">
                  <c:v>7.333333333333332</c:v>
                </c:pt>
                <c:pt idx="11">
                  <c:v>6.0</c:v>
                </c:pt>
                <c:pt idx="12">
                  <c:v>5.5</c:v>
                </c:pt>
                <c:pt idx="13">
                  <c:v>5.5</c:v>
                </c:pt>
                <c:pt idx="14">
                  <c:v>5.5</c:v>
                </c:pt>
                <c:pt idx="15">
                  <c:v>5.5</c:v>
                </c:pt>
                <c:pt idx="16">
                  <c:v>5.333333333333332</c:v>
                </c:pt>
                <c:pt idx="17">
                  <c:v>5.333333333333332</c:v>
                </c:pt>
                <c:pt idx="18">
                  <c:v>4.0</c:v>
                </c:pt>
                <c:pt idx="19">
                  <c:v>4.0</c:v>
                </c:pt>
                <c:pt idx="20">
                  <c:v>4.0</c:v>
                </c:pt>
                <c:pt idx="21">
                  <c:v>3.0</c:v>
                </c:pt>
                <c:pt idx="22">
                  <c:v>3.0</c:v>
                </c:pt>
                <c:pt idx="23">
                  <c:v>3.0</c:v>
                </c:pt>
                <c:pt idx="24">
                  <c:v>3.0</c:v>
                </c:pt>
                <c:pt idx="25">
                  <c:v>3.0</c:v>
                </c:pt>
                <c:pt idx="26">
                  <c:v>3.0</c:v>
                </c:pt>
                <c:pt idx="27">
                  <c:v>3.0</c:v>
                </c:pt>
                <c:pt idx="28">
                  <c:v>2.5</c:v>
                </c:pt>
                <c:pt idx="29">
                  <c:v>2.0</c:v>
                </c:pt>
                <c:pt idx="30">
                  <c:v>2.0</c:v>
                </c:pt>
                <c:pt idx="31">
                  <c:v>2.0</c:v>
                </c:pt>
                <c:pt idx="32">
                  <c:v>2.0</c:v>
                </c:pt>
                <c:pt idx="33">
                  <c:v>2.0</c:v>
                </c:pt>
                <c:pt idx="34">
                  <c:v>2.0</c:v>
                </c:pt>
                <c:pt idx="35">
                  <c:v>2.0</c:v>
                </c:pt>
                <c:pt idx="36">
                  <c:v>1.333333333333333</c:v>
                </c:pt>
                <c:pt idx="37">
                  <c:v>1.25</c:v>
                </c:pt>
                <c:pt idx="38">
                  <c:v>1.142857142857143</c:v>
                </c:pt>
                <c:pt idx="39">
                  <c:v>1.142857142857143</c:v>
                </c:pt>
                <c:pt idx="40">
                  <c:v>1.142857142857143</c:v>
                </c:pt>
                <c:pt idx="41">
                  <c:v>1.0</c:v>
                </c:pt>
                <c:pt idx="42">
                  <c:v>1.0</c:v>
                </c:pt>
                <c:pt idx="43">
                  <c:v>1.0</c:v>
                </c:pt>
                <c:pt idx="44">
                  <c:v>1.0</c:v>
                </c:pt>
                <c:pt idx="45">
                  <c:v>1.0</c:v>
                </c:pt>
                <c:pt idx="46">
                  <c:v>1.0</c:v>
                </c:pt>
                <c:pt idx="47">
                  <c:v>1.0</c:v>
                </c:pt>
                <c:pt idx="48">
                  <c:v>1.0</c:v>
                </c:pt>
                <c:pt idx="49">
                  <c:v>1.0</c:v>
                </c:pt>
                <c:pt idx="50">
                  <c:v>1.0</c:v>
                </c:pt>
                <c:pt idx="51">
                  <c:v>1.0</c:v>
                </c:pt>
                <c:pt idx="52">
                  <c:v>1.0</c:v>
                </c:pt>
                <c:pt idx="53">
                  <c:v>1.0</c:v>
                </c:pt>
                <c:pt idx="54">
                  <c:v>1.0</c:v>
                </c:pt>
                <c:pt idx="55">
                  <c:v>1.0</c:v>
                </c:pt>
                <c:pt idx="56">
                  <c:v>1.0</c:v>
                </c:pt>
                <c:pt idx="57">
                  <c:v>1.0</c:v>
                </c:pt>
                <c:pt idx="58">
                  <c:v>1.0</c:v>
                </c:pt>
                <c:pt idx="59">
                  <c:v>1.0</c:v>
                </c:pt>
                <c:pt idx="60">
                  <c:v>1.0</c:v>
                </c:pt>
                <c:pt idx="61">
                  <c:v>1.0</c:v>
                </c:pt>
                <c:pt idx="62">
                  <c:v>1.0</c:v>
                </c:pt>
                <c:pt idx="63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71876200"/>
        <c:axId val="-2071871224"/>
      </c:barChart>
      <c:scatterChart>
        <c:scatterStyle val="lineMarker"/>
        <c:varyColors val="0"/>
        <c:ser>
          <c:idx val="2"/>
          <c:order val="1"/>
          <c:tx>
            <c:strRef>
              <c:f>[NVRAM_smc.xlsx]accessRate!$P$3</c:f>
              <c:strCache>
                <c:ptCount val="1"/>
                <c:pt idx="0">
                  <c:v>Write Access Rate</c:v>
                </c:pt>
              </c:strCache>
            </c:strRef>
          </c:tx>
          <c:spPr>
            <a:ln w="47625">
              <a:noFill/>
            </a:ln>
          </c:spPr>
          <c:marker>
            <c:spPr>
              <a:solidFill>
                <a:srgbClr val="FFFF00"/>
              </a:solidFill>
              <a:ln>
                <a:solidFill>
                  <a:srgbClr val="FF6600"/>
                </a:solidFill>
              </a:ln>
            </c:spPr>
          </c:marker>
          <c:xVal>
            <c:strRef>
              <c:f>[NVRAM_smc.xlsx]accessRate!$M$4:$M$67</c:f>
              <c:strCache>
                <c:ptCount val="64"/>
                <c:pt idx="0">
                  <c:v>U.iryn</c:v>
                </c:pt>
                <c:pt idx="1">
                  <c:v>Q.qu</c:v>
                </c:pt>
                <c:pt idx="2">
                  <c:v>Q.qv</c:v>
                </c:pt>
                <c:pt idx="3">
                  <c:v>Q.qw</c:v>
                </c:pt>
                <c:pt idx="4">
                  <c:v>U.iene</c:v>
                </c:pt>
                <c:pt idx="5">
                  <c:v>U.imx</c:v>
                </c:pt>
                <c:pt idx="6">
                  <c:v>U.imy</c:v>
                </c:pt>
                <c:pt idx="7">
                  <c:v>U.imz</c:v>
                </c:pt>
                <c:pt idx="8">
                  <c:v>mu</c:v>
                </c:pt>
                <c:pt idx="9">
                  <c:v>Unew.iryn</c:v>
                </c:pt>
                <c:pt idx="10">
                  <c:v>Q.qpres</c:v>
                </c:pt>
                <c:pt idx="11">
                  <c:v>Q.qyn</c:v>
                </c:pt>
                <c:pt idx="12">
                  <c:v>Unew.iene</c:v>
                </c:pt>
                <c:pt idx="13">
                  <c:v>Unew.imx</c:v>
                </c:pt>
                <c:pt idx="14">
                  <c:v>Unew.imy</c:v>
                </c:pt>
                <c:pt idx="15">
                  <c:v>Unew.imz</c:v>
                </c:pt>
                <c:pt idx="16">
                  <c:v>Q.qtemp</c:v>
                </c:pt>
                <c:pt idx="17">
                  <c:v>Q.qxn</c:v>
                </c:pt>
                <c:pt idx="18">
                  <c:v>Ddiag.n</c:v>
                </c:pt>
                <c:pt idx="19">
                  <c:v>Q.qhn</c:v>
                </c:pt>
                <c:pt idx="20">
                  <c:v>vsm</c:v>
                </c:pt>
                <c:pt idx="21">
                  <c:v>dpy.n</c:v>
                </c:pt>
                <c:pt idx="22">
                  <c:v>dxe.n</c:v>
                </c:pt>
                <c:pt idx="23">
                  <c:v>lam</c:v>
                </c:pt>
                <c:pt idx="24">
                  <c:v>ux</c:v>
                </c:pt>
                <c:pt idx="25">
                  <c:v>vsp</c:v>
                </c:pt>
                <c:pt idx="26">
                  <c:v>vy</c:v>
                </c:pt>
                <c:pt idx="27">
                  <c:v>wz</c:v>
                </c:pt>
                <c:pt idx="28">
                  <c:v>U.irho</c:v>
                </c:pt>
                <c:pt idx="29">
                  <c:v>dpe</c:v>
                </c:pt>
                <c:pt idx="30">
                  <c:v>uy</c:v>
                </c:pt>
                <c:pt idx="31">
                  <c:v>uz</c:v>
                </c:pt>
                <c:pt idx="32">
                  <c:v>vx</c:v>
                </c:pt>
                <c:pt idx="33">
                  <c:v>vz</c:v>
                </c:pt>
                <c:pt idx="34">
                  <c:v>wx</c:v>
                </c:pt>
                <c:pt idx="35">
                  <c:v>wy</c:v>
                </c:pt>
                <c:pt idx="36">
                  <c:v>Q.qrho</c:v>
                </c:pt>
                <c:pt idx="37">
                  <c:v>Unew.irho</c:v>
                </c:pt>
                <c:pt idx="38">
                  <c:v>Fdif.imx</c:v>
                </c:pt>
                <c:pt idx="39">
                  <c:v>Fdif.imy</c:v>
                </c:pt>
                <c:pt idx="40">
                  <c:v>Fdif.imz</c:v>
                </c:pt>
                <c:pt idx="41">
                  <c:v>Fdif.iene</c:v>
                </c:pt>
                <c:pt idx="42">
                  <c:v>Fdif.irho</c:v>
                </c:pt>
                <c:pt idx="43">
                  <c:v>Fdif.iryn</c:v>
                </c:pt>
                <c:pt idx="44">
                  <c:v>Fhyp.iene</c:v>
                </c:pt>
                <c:pt idx="45">
                  <c:v>Fhyp.imx</c:v>
                </c:pt>
                <c:pt idx="46">
                  <c:v>Fhyp.imy</c:v>
                </c:pt>
                <c:pt idx="47">
                  <c:v>Fhyp.imz</c:v>
                </c:pt>
                <c:pt idx="48">
                  <c:v>Fhyp.irho</c:v>
                </c:pt>
                <c:pt idx="49">
                  <c:v>Fhyp.iryn</c:v>
                </c:pt>
                <c:pt idx="50">
                  <c:v>Hg.iene</c:v>
                </c:pt>
                <c:pt idx="51">
                  <c:v>Hg.imx</c:v>
                </c:pt>
                <c:pt idx="52">
                  <c:v>Hg.imy</c:v>
                </c:pt>
                <c:pt idx="53">
                  <c:v>Hg.imz</c:v>
                </c:pt>
                <c:pt idx="54">
                  <c:v>Hg.iryn</c:v>
                </c:pt>
                <c:pt idx="55">
                  <c:v>Uprime.iene</c:v>
                </c:pt>
                <c:pt idx="56">
                  <c:v>Uprime.imx</c:v>
                </c:pt>
                <c:pt idx="57">
                  <c:v>Uprime.imy</c:v>
                </c:pt>
                <c:pt idx="58">
                  <c:v>Uprime.imz</c:v>
                </c:pt>
                <c:pt idx="59">
                  <c:v>Uprime.irho</c:v>
                </c:pt>
                <c:pt idx="60">
                  <c:v>Uprime.iryn</c:v>
                </c:pt>
                <c:pt idx="61">
                  <c:v>Uprime.qyn</c:v>
                </c:pt>
                <c:pt idx="62">
                  <c:v>xi</c:v>
                </c:pt>
                <c:pt idx="63">
                  <c:v>Q.qe</c:v>
                </c:pt>
              </c:strCache>
            </c:strRef>
          </c:xVal>
          <c:yVal>
            <c:numRef>
              <c:f>[NVRAM_smc.xlsx]accessRate!$P$4:$P$67</c:f>
              <c:numCache>
                <c:formatCode>0.00%</c:formatCode>
                <c:ptCount val="64"/>
                <c:pt idx="0">
                  <c:v>0.000383141762452107</c:v>
                </c:pt>
                <c:pt idx="1">
                  <c:v>0.00114942528735632</c:v>
                </c:pt>
                <c:pt idx="2">
                  <c:v>0.00114942528735632</c:v>
                </c:pt>
                <c:pt idx="3">
                  <c:v>0.00114942528735632</c:v>
                </c:pt>
                <c:pt idx="4">
                  <c:v>0.000383141762452107</c:v>
                </c:pt>
                <c:pt idx="5">
                  <c:v>0.000383141762452107</c:v>
                </c:pt>
                <c:pt idx="6">
                  <c:v>0.000383141762452107</c:v>
                </c:pt>
                <c:pt idx="7">
                  <c:v>0.000383141762452107</c:v>
                </c:pt>
                <c:pt idx="8">
                  <c:v>0.00114942528735632</c:v>
                </c:pt>
                <c:pt idx="9">
                  <c:v>0.000766283524904214</c:v>
                </c:pt>
                <c:pt idx="10">
                  <c:v>0.00114942528735632</c:v>
                </c:pt>
                <c:pt idx="11">
                  <c:v>0.00114942528735632</c:v>
                </c:pt>
                <c:pt idx="12">
                  <c:v>0.000766283524904214</c:v>
                </c:pt>
                <c:pt idx="13">
                  <c:v>0.000766283524904214</c:v>
                </c:pt>
                <c:pt idx="14">
                  <c:v>0.000766283524904214</c:v>
                </c:pt>
                <c:pt idx="15">
                  <c:v>0.000766283524904214</c:v>
                </c:pt>
                <c:pt idx="16">
                  <c:v>0.00114942528735632</c:v>
                </c:pt>
                <c:pt idx="17">
                  <c:v>0.00114942528735632</c:v>
                </c:pt>
                <c:pt idx="18">
                  <c:v>0.00114942528735632</c:v>
                </c:pt>
                <c:pt idx="19">
                  <c:v>0.00114942528735632</c:v>
                </c:pt>
                <c:pt idx="20">
                  <c:v>0.00114942528735632</c:v>
                </c:pt>
                <c:pt idx="21">
                  <c:v>0.00114942528735632</c:v>
                </c:pt>
                <c:pt idx="22">
                  <c:v>0.00114942528735632</c:v>
                </c:pt>
                <c:pt idx="23">
                  <c:v>0.00114942528735632</c:v>
                </c:pt>
                <c:pt idx="24">
                  <c:v>0.00114942528735632</c:v>
                </c:pt>
                <c:pt idx="25">
                  <c:v>0.00114942528735632</c:v>
                </c:pt>
                <c:pt idx="26">
                  <c:v>0.00114942528735632</c:v>
                </c:pt>
                <c:pt idx="27">
                  <c:v>0.00114942528735632</c:v>
                </c:pt>
                <c:pt idx="28">
                  <c:v>0.000766283524904214</c:v>
                </c:pt>
                <c:pt idx="29">
                  <c:v>0.00229885057471264</c:v>
                </c:pt>
                <c:pt idx="30">
                  <c:v>0.00114942528735632</c:v>
                </c:pt>
                <c:pt idx="31">
                  <c:v>0.00114942528735632</c:v>
                </c:pt>
                <c:pt idx="32">
                  <c:v>0.00114942528735632</c:v>
                </c:pt>
                <c:pt idx="33">
                  <c:v>0.00114942528735632</c:v>
                </c:pt>
                <c:pt idx="34">
                  <c:v>0.00114942528735632</c:v>
                </c:pt>
                <c:pt idx="35">
                  <c:v>0.00114942528735632</c:v>
                </c:pt>
                <c:pt idx="36">
                  <c:v>0.00114942528735632</c:v>
                </c:pt>
                <c:pt idx="37">
                  <c:v>0.00153256704980843</c:v>
                </c:pt>
                <c:pt idx="38">
                  <c:v>0.00804597701149425</c:v>
                </c:pt>
                <c:pt idx="39">
                  <c:v>0.00804597701149425</c:v>
                </c:pt>
                <c:pt idx="40">
                  <c:v>0.00804597701149425</c:v>
                </c:pt>
                <c:pt idx="41">
                  <c:v>0.00689655172413793</c:v>
                </c:pt>
                <c:pt idx="42">
                  <c:v>0.00114942528735632</c:v>
                </c:pt>
                <c:pt idx="43">
                  <c:v>0.00459770114942529</c:v>
                </c:pt>
                <c:pt idx="44">
                  <c:v>0.00459770114942529</c:v>
                </c:pt>
                <c:pt idx="45">
                  <c:v>0.00459770114942529</c:v>
                </c:pt>
                <c:pt idx="46">
                  <c:v>0.00459770114942529</c:v>
                </c:pt>
                <c:pt idx="47">
                  <c:v>0.00459770114942529</c:v>
                </c:pt>
                <c:pt idx="48">
                  <c:v>0.00459770114942529</c:v>
                </c:pt>
                <c:pt idx="49">
                  <c:v>0.00459770114942529</c:v>
                </c:pt>
                <c:pt idx="50">
                  <c:v>0.00344827586206896</c:v>
                </c:pt>
                <c:pt idx="51">
                  <c:v>0.00344827586206896</c:v>
                </c:pt>
                <c:pt idx="52">
                  <c:v>0.00344827586206896</c:v>
                </c:pt>
                <c:pt idx="53">
                  <c:v>0.00344827586206896</c:v>
                </c:pt>
                <c:pt idx="54">
                  <c:v>0.00344827586206896</c:v>
                </c:pt>
                <c:pt idx="55">
                  <c:v>0.00114942528735632</c:v>
                </c:pt>
                <c:pt idx="56">
                  <c:v>0.00114942528735632</c:v>
                </c:pt>
                <c:pt idx="57">
                  <c:v>0.00114942528735632</c:v>
                </c:pt>
                <c:pt idx="58">
                  <c:v>0.00114942528735632</c:v>
                </c:pt>
                <c:pt idx="59">
                  <c:v>0.00114942528735632</c:v>
                </c:pt>
                <c:pt idx="60">
                  <c:v>0.00114942528735632</c:v>
                </c:pt>
                <c:pt idx="61">
                  <c:v>0.00114942528735632</c:v>
                </c:pt>
                <c:pt idx="62">
                  <c:v>0.00114942528735632</c:v>
                </c:pt>
                <c:pt idx="63">
                  <c:v>0.00114942528735632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1859288"/>
        <c:axId val="-2071865432"/>
      </c:scatterChart>
      <c:catAx>
        <c:axId val="-20718762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71871224"/>
        <c:crosses val="autoZero"/>
        <c:auto val="1"/>
        <c:lblAlgn val="ctr"/>
        <c:lblOffset val="100"/>
        <c:noMultiLvlLbl val="0"/>
      </c:catAx>
      <c:valAx>
        <c:axId val="-20718712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Read/Write</a:t>
                </a:r>
                <a:r>
                  <a:rPr lang="en-US" sz="2000" baseline="0"/>
                  <a:t> Ratio</a:t>
                </a:r>
                <a:endParaRPr lang="en-US" sz="2000"/>
              </a:p>
            </c:rich>
          </c:tx>
          <c:layout>
            <c:manualLayout>
              <c:xMode val="edge"/>
              <c:yMode val="edge"/>
              <c:x val="0.000306471711768579"/>
              <c:y val="0.31839444311885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71876200"/>
        <c:crosses val="autoZero"/>
        <c:crossBetween val="between"/>
      </c:valAx>
      <c:valAx>
        <c:axId val="-2071865432"/>
        <c:scaling>
          <c:orientation val="minMax"/>
        </c:scaling>
        <c:delete val="0"/>
        <c:axPos val="r"/>
        <c:title>
          <c:tx>
            <c:rich>
              <a:bodyPr rot="5400000" vert="horz"/>
              <a:lstStyle/>
              <a:p>
                <a:pPr>
                  <a:defRPr sz="2000"/>
                </a:pPr>
                <a:r>
                  <a:rPr lang="en-US" sz="2000" dirty="0"/>
                  <a:t> </a:t>
                </a:r>
                <a:r>
                  <a:rPr lang="en-US" sz="2000" dirty="0" smtClean="0"/>
                  <a:t>Write</a:t>
                </a:r>
                <a:r>
                  <a:rPr lang="en-US" sz="2000" baseline="0" dirty="0" smtClean="0"/>
                  <a:t> </a:t>
                </a:r>
                <a:r>
                  <a:rPr lang="en-US" sz="2000" dirty="0" smtClean="0"/>
                  <a:t>Access </a:t>
                </a:r>
                <a:r>
                  <a:rPr lang="en-US" sz="2000" dirty="0"/>
                  <a:t>Rate</a:t>
                </a:r>
              </a:p>
              <a:p>
                <a:pPr>
                  <a:defRPr sz="2000"/>
                </a:pPr>
                <a:endParaRPr lang="en-US" sz="2000" dirty="0"/>
              </a:p>
            </c:rich>
          </c:tx>
          <c:layout/>
          <c:overlay val="0"/>
        </c:title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71859288"/>
        <c:crosses val="max"/>
        <c:crossBetween val="midCat"/>
      </c:valAx>
      <c:valAx>
        <c:axId val="-2071859288"/>
        <c:scaling>
          <c:orientation val="minMax"/>
        </c:scaling>
        <c:delete val="1"/>
        <c:axPos val="b"/>
        <c:numFmt formatCode="0.00%" sourceLinked="1"/>
        <c:majorTickMark val="out"/>
        <c:minorTickMark val="none"/>
        <c:tickLblPos val="nextTo"/>
        <c:crossAx val="-20718654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67035872709764"/>
          <c:y val="0.000800726484010006"/>
          <c:w val="0.51128486843039"/>
          <c:h val="0.0621618360473779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0.95205</cdr:x>
      <cdr:y>0.21867</cdr:y>
    </cdr:from>
    <cdr:to>
      <cdr:x>0.99071</cdr:x>
      <cdr:y>0.2696</cdr:y>
    </cdr:to>
    <cdr:sp macro="" textlink="">
      <cdr:nvSpPr>
        <cdr:cNvPr id="2" name="Isosceles Triangle 1"/>
        <cdr:cNvSpPr/>
      </cdr:nvSpPr>
      <cdr:spPr>
        <a:xfrm xmlns:a="http://schemas.openxmlformats.org/drawingml/2006/main">
          <a:off x="7529977" y="1249723"/>
          <a:ext cx="305759" cy="291056"/>
        </a:xfrm>
        <a:prstGeom xmlns:a="http://schemas.openxmlformats.org/drawingml/2006/main" prst="triangle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0.01593</cdr:x>
      <cdr:y>0.22753</cdr:y>
    </cdr:from>
    <cdr:to>
      <cdr:x>0.03155</cdr:x>
      <cdr:y>0.30161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129505" y="1300332"/>
          <a:ext cx="126955" cy="423354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0.95205</cdr:x>
      <cdr:y>0.21867</cdr:y>
    </cdr:from>
    <cdr:to>
      <cdr:x>0.99071</cdr:x>
      <cdr:y>0.2696</cdr:y>
    </cdr:to>
    <cdr:sp macro="" textlink="">
      <cdr:nvSpPr>
        <cdr:cNvPr id="2" name="Isosceles Triangle 1"/>
        <cdr:cNvSpPr/>
      </cdr:nvSpPr>
      <cdr:spPr>
        <a:xfrm xmlns:a="http://schemas.openxmlformats.org/drawingml/2006/main">
          <a:off x="7529977" y="1249723"/>
          <a:ext cx="305759" cy="291056"/>
        </a:xfrm>
        <a:prstGeom xmlns:a="http://schemas.openxmlformats.org/drawingml/2006/main" prst="triangle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0.01593</cdr:x>
      <cdr:y>0.22753</cdr:y>
    </cdr:from>
    <cdr:to>
      <cdr:x>0.03155</cdr:x>
      <cdr:y>0.30161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129505" y="1300332"/>
          <a:ext cx="126955" cy="423354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-65" charset="0"/>
              </a:defRPr>
            </a:lvl1pPr>
          </a:lstStyle>
          <a:p>
            <a:pPr>
              <a:defRPr/>
            </a:pPr>
            <a:fld id="{EE2CE1EA-76D8-E24C-A9D3-69108E48905E}" type="datetime1">
              <a:rPr lang="en-US"/>
              <a:pPr>
                <a:defRPr/>
              </a:pPr>
              <a:t>3/20/13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-65" charset="0"/>
              </a:defRPr>
            </a:lvl1pPr>
          </a:lstStyle>
          <a:p>
            <a:pPr>
              <a:defRPr/>
            </a:pPr>
            <a:fld id="{7232FE0B-806E-BC4C-B9ED-ADBC9F549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375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-65" charset="0"/>
              </a:defRPr>
            </a:lvl1pPr>
          </a:lstStyle>
          <a:p>
            <a:pPr>
              <a:defRPr/>
            </a:pPr>
            <a:fld id="{8127B7F2-F441-6748-B7A2-C29360EC2787}" type="datetime1">
              <a:rPr lang="en-US"/>
              <a:pPr>
                <a:defRPr/>
              </a:pPr>
              <a:t>3/20/13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-65" charset="0"/>
              </a:defRPr>
            </a:lvl1pPr>
          </a:lstStyle>
          <a:p>
            <a:pPr>
              <a:defRPr/>
            </a:pPr>
            <a:fld id="{945ED534-8F4A-4542-A9F8-3FE9D2D37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472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CA6C6-EB8B-464C-91BA-D388159C18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56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48A45-F763-BC4E-A09D-F55FABE48F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B3490-E85C-284A-92E2-802F41C3BC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9DF5F-8273-854E-9CA0-DCC4719475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0214D-F934-C74F-A237-16EC380426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5B007-4FE9-7F47-9755-783D9488AF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26444-8BC1-674F-A6E5-34B00F9C69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0D2A3-0EFF-0F42-A015-CA478F8A84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44818-E237-3246-9364-68EA908315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9CEA0-3E6B-4E41-A646-F01E94E76D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E5D15-63D9-D34F-8282-4AFD761D24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5" Type="http://schemas.openxmlformats.org/officeDocument/2006/relationships/image" Target="../media/image3.jpeg"/><Relationship Id="rId16" Type="http://schemas.openxmlformats.org/officeDocument/2006/relationships/image" Target="../media/image4.png"/><Relationship Id="rId17" Type="http://schemas.openxmlformats.org/officeDocument/2006/relationships/image" Target="../media/image5.emf"/><Relationship Id="rId18" Type="http://schemas.openxmlformats.org/officeDocument/2006/relationships/image" Target="../media/image6.png"/><Relationship Id="rId1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slideheader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4770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65" charset="0"/>
              </a:defRPr>
            </a:lvl1pPr>
          </a:lstStyle>
          <a:p>
            <a:pPr>
              <a:defRPr/>
            </a:pPr>
            <a:fld id="{3B3D62EC-616E-0F4B-A1B4-309796B40E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9" descr="Office_Sci_Logo_me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308725"/>
            <a:ext cx="1371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0" descr="BerkLabLogoColor_s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6223000"/>
            <a:ext cx="9144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OE LOG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22098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SNLstackedBlue.ep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29400" y="6248400"/>
            <a:ext cx="1378789" cy="533400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181600" y="6248400"/>
            <a:ext cx="1219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Z:\sasha\Logo\Transparent Background\lrl_logo_2.png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438400" y="6248400"/>
            <a:ext cx="1447800" cy="39120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000099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000099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0099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nersc.gov/projects/CoDEx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E26444-8BC1-674F-A6E5-34B00F9C69E3}" type="slidenum">
              <a:rPr lang="en-US" smtClean="0"/>
              <a:pPr>
                <a:defRPr/>
              </a:pPr>
              <a:t>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7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39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dirty="0" smtClean="0"/>
              <a:t>SMC Performance Projections</a:t>
            </a:r>
            <a:br>
              <a:rPr lang="en-US" dirty="0" smtClean="0"/>
            </a:br>
            <a:r>
              <a:rPr lang="en-US" sz="2000" b="0" dirty="0"/>
              <a:t>Neither software optimizations alone nor hardware optimizations alone will not get us to the </a:t>
            </a:r>
            <a:r>
              <a:rPr lang="en-US" sz="2000" b="0" dirty="0" err="1"/>
              <a:t>exascale</a:t>
            </a:r>
            <a:r>
              <a:rPr lang="en-US" sz="2000" b="0" dirty="0"/>
              <a:t>, we have to apply both. </a:t>
            </a:r>
            <a:br>
              <a:rPr lang="en-US" sz="2000" b="0" dirty="0"/>
            </a:br>
            <a:endParaRPr lang="en-US" sz="2000" b="0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CE66A31F-9EDE-3C4F-8CF1-B892881C795C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" y="5715000"/>
            <a:ext cx="6842125" cy="4365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00" dirty="0" smtClean="0"/>
              <a:t>Neither software optimizations alone nor hardware optimizations alone will not get us to the </a:t>
            </a:r>
            <a:r>
              <a:rPr lang="en-US" sz="1600" dirty="0" err="1" smtClean="0"/>
              <a:t>exascale</a:t>
            </a:r>
            <a:r>
              <a:rPr lang="en-US" sz="1600" dirty="0" smtClean="0"/>
              <a:t>, we have to apply both. </a:t>
            </a:r>
            <a:endParaRPr lang="en-US" sz="16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2706909"/>
              </p:ext>
            </p:extLst>
          </p:nvPr>
        </p:nvGraphicFramePr>
        <p:xfrm>
          <a:off x="641350" y="990599"/>
          <a:ext cx="7861300" cy="4804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5306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7349623"/>
              </p:ext>
            </p:extLst>
          </p:nvPr>
        </p:nvGraphicFramePr>
        <p:xfrm>
          <a:off x="508000" y="200099"/>
          <a:ext cx="7961679" cy="5197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721472" y="5607979"/>
            <a:ext cx="8229600" cy="819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Ranking  arrays by the read/write ratios and write access rates</a:t>
            </a:r>
          </a:p>
          <a:p>
            <a:r>
              <a:rPr lang="en-US" sz="2000" dirty="0" smtClean="0"/>
              <a:t>NVRAM is not friendly to write references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66A31F-9EDE-3C4F-8CF1-B892881C795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062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94070"/>
              </p:ext>
            </p:extLst>
          </p:nvPr>
        </p:nvGraphicFramePr>
        <p:xfrm>
          <a:off x="508000" y="200099"/>
          <a:ext cx="7961679" cy="5197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2981386" y="2469444"/>
            <a:ext cx="0" cy="2091267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981386" y="1866000"/>
            <a:ext cx="2221133" cy="788599"/>
            <a:chOff x="1568594" y="1321161"/>
            <a:chExt cx="2221133" cy="78859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1823418" y="1321161"/>
              <a:ext cx="1966309" cy="542802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chemeClr val="tx1"/>
                  </a:solidFill>
                </a:rPr>
                <a:t>ReadWrite</a:t>
              </a:r>
              <a:r>
                <a:rPr lang="en-US" sz="1400" dirty="0" smtClean="0">
                  <a:solidFill>
                    <a:schemeClr val="tx1"/>
                  </a:solidFill>
                </a:rPr>
                <a:t> Ratio &gt; </a:t>
              </a:r>
              <a:r>
                <a:rPr lang="en-US" sz="1400" dirty="0">
                  <a:solidFill>
                    <a:schemeClr val="tx1"/>
                  </a:solidFill>
                </a:rPr>
                <a:t>5</a:t>
              </a:r>
              <a:r>
                <a:rPr lang="en-US" sz="1400" dirty="0" smtClean="0">
                  <a:solidFill>
                    <a:schemeClr val="tx1"/>
                  </a:solidFill>
                </a:rPr>
                <a:t>, </a:t>
              </a:r>
            </a:p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NVRAM percentage 35%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1568594" y="1863963"/>
              <a:ext cx="254824" cy="245797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Content Placeholder 2"/>
          <p:cNvSpPr txBox="1">
            <a:spLocks noGrp="1"/>
          </p:cNvSpPr>
          <p:nvPr>
            <p:ph idx="1"/>
          </p:nvPr>
        </p:nvSpPr>
        <p:spPr>
          <a:xfrm>
            <a:off x="457200" y="5508419"/>
            <a:ext cx="8469326" cy="819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Using RW ratio might be misleading. RW ratio &gt; 5 goes to NVRAM (only 35% of the data)</a:t>
            </a:r>
          </a:p>
          <a:p>
            <a:r>
              <a:rPr lang="en-US" sz="1600" dirty="0" smtClean="0"/>
              <a:t>If a write access rate of &lt;=0.11% is chosen, then 75% of memory footprint qualifies for NVRAM</a:t>
            </a:r>
          </a:p>
          <a:p>
            <a:pPr lvl="1"/>
            <a:r>
              <a:rPr lang="en-US" sz="1400" dirty="0" smtClean="0"/>
              <a:t>Roughly 75% idle power savings but the dynamic energy will go up by a factor of 4 to 40</a:t>
            </a:r>
          </a:p>
          <a:p>
            <a:pPr lvl="1"/>
            <a:r>
              <a:rPr lang="en-US" sz="1400" dirty="0" smtClean="0"/>
              <a:t>Need power simulations for more accurate results</a:t>
            </a:r>
            <a:endParaRPr lang="en-US" sz="1200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291997" y="2860147"/>
            <a:ext cx="5960805" cy="1148262"/>
            <a:chOff x="1291997" y="2860147"/>
            <a:chExt cx="5960805" cy="1148262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1291997" y="4008409"/>
              <a:ext cx="5960805" cy="0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4499967" y="2860147"/>
              <a:ext cx="2221592" cy="1148262"/>
              <a:chOff x="1568136" y="1321161"/>
              <a:chExt cx="2221592" cy="1148262"/>
            </a:xfrm>
            <a:solidFill>
              <a:srgbClr val="FAC090"/>
            </a:solidFill>
          </p:grpSpPr>
          <p:sp>
            <p:nvSpPr>
              <p:cNvPr id="14" name="Rectangle 13"/>
              <p:cNvSpPr/>
              <p:nvPr/>
            </p:nvSpPr>
            <p:spPr>
              <a:xfrm>
                <a:off x="1568136" y="1321161"/>
                <a:ext cx="2221592" cy="542802"/>
              </a:xfrm>
              <a:prstGeom prst="rect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/>
                    </a:solidFill>
                  </a:rPr>
                  <a:t>Write Access Rate &lt;= 0.11%, </a:t>
                </a:r>
              </a:p>
              <a:p>
                <a:pPr algn="ctr"/>
                <a:r>
                  <a:rPr lang="en-US" sz="1400" dirty="0" smtClean="0">
                    <a:solidFill>
                      <a:schemeClr val="tx1"/>
                    </a:solidFill>
                  </a:rPr>
                  <a:t>NVRAM percentage 75%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>
                <a:off x="2748371" y="1863963"/>
                <a:ext cx="509404" cy="605460"/>
              </a:xfrm>
              <a:prstGeom prst="straightConnector1">
                <a:avLst/>
              </a:prstGeom>
              <a:grpFill/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66A31F-9EDE-3C4F-8CF1-B892881C795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42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762000"/>
          </a:xfrm>
        </p:spPr>
        <p:txBody>
          <a:bodyPr/>
          <a:lstStyle/>
          <a:p>
            <a:r>
              <a:rPr lang="en-US" dirty="0" smtClean="0"/>
              <a:t>Auto-</a:t>
            </a:r>
            <a:r>
              <a:rPr lang="en-US" dirty="0" err="1" smtClean="0"/>
              <a:t>Skeletonization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0" i="1" dirty="0" smtClean="0"/>
              <a:t>(LLNL and Sandia)</a:t>
            </a:r>
            <a:endParaRPr lang="en-US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981200"/>
          </a:xfrm>
        </p:spPr>
        <p:txBody>
          <a:bodyPr/>
          <a:lstStyle/>
          <a:p>
            <a:r>
              <a:rPr lang="en-US" sz="1800" dirty="0">
                <a:latin typeface="Calibri" charset="0"/>
              </a:rPr>
              <a:t>GOAL: </a:t>
            </a:r>
            <a:r>
              <a:rPr lang="en-US" sz="1800" b="0" i="1" dirty="0">
                <a:latin typeface="Calibri" charset="0"/>
              </a:rPr>
              <a:t>Generate a reduced program that retains the performance characteristics of the original.</a:t>
            </a:r>
          </a:p>
          <a:p>
            <a:r>
              <a:rPr lang="en-US" sz="1800" b="0" dirty="0">
                <a:latin typeface="Calibri" charset="0"/>
              </a:rPr>
              <a:t>Reduced program ideal for use in simulation environment : remove computations that aren’t relevant with respect to performance aspect of interest (e.g., message passing performance).</a:t>
            </a:r>
          </a:p>
          <a:p>
            <a:r>
              <a:rPr lang="en-US" sz="1800" b="0" dirty="0">
                <a:latin typeface="Calibri" charset="0"/>
              </a:rPr>
              <a:t>Our approach uses static analysis and code transformation via ROSE with user guidance for fine tuning </a:t>
            </a:r>
            <a:r>
              <a:rPr lang="en-US" sz="1800" b="0" dirty="0" err="1">
                <a:latin typeface="Calibri" charset="0"/>
              </a:rPr>
              <a:t>skeletonization</a:t>
            </a:r>
            <a:r>
              <a:rPr lang="en-US" sz="1800" b="0" dirty="0">
                <a:latin typeface="Calibri" charset="0"/>
              </a:rPr>
              <a:t> process.</a:t>
            </a:r>
          </a:p>
          <a:p>
            <a:endParaRPr lang="en-US" sz="1800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F9DF5F-8273-854E-9CA0-DCC4719475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276600"/>
            <a:ext cx="3975100" cy="2785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208564"/>
            <a:ext cx="3962400" cy="27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83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Analysis and Simulation Components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3074" name="Picture 5" descr="extractMPISkeleton_Approac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725" y="1417638"/>
            <a:ext cx="7032625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6011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Static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Static single assignment form provided by ROSE defines data dependency information for program.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Resolution of </a:t>
            </a:r>
            <a:r>
              <a:rPr lang="en-US" dirty="0" err="1" smtClean="0">
                <a:ea typeface="+mn-ea"/>
                <a:cs typeface="+mn-cs"/>
              </a:rPr>
              <a:t>interprocedural</a:t>
            </a:r>
            <a:r>
              <a:rPr lang="en-US" dirty="0" smtClean="0">
                <a:ea typeface="+mn-ea"/>
                <a:cs typeface="+mn-cs"/>
              </a:rPr>
              <a:t> data dependencies based on transitive closure of program call graph.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Data dependency graph is labeled based on role data plays with respect to an API (such as MPI).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Roles include “payload”, “comm. </a:t>
            </a:r>
            <a:r>
              <a:rPr lang="en-US" dirty="0">
                <a:ea typeface="+mn-ea"/>
              </a:rPr>
              <a:t>t</a:t>
            </a:r>
            <a:r>
              <a:rPr lang="en-US" dirty="0" smtClean="0">
                <a:ea typeface="+mn-ea"/>
              </a:rPr>
              <a:t>opology”, etc.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Allows dependencies to be treated differently depending on how they affect the API calls.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Annotation guidance to inject user-knowledge not available purely from static analysis.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Many properties are data dependent.  E.g.: expected iteration counts for iterative solvers.  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Annotations were important in applying </a:t>
            </a:r>
            <a:r>
              <a:rPr lang="en-US" dirty="0" err="1" smtClean="0">
                <a:ea typeface="+mn-ea"/>
              </a:rPr>
              <a:t>skeletonizer</a:t>
            </a:r>
            <a:r>
              <a:rPr lang="en-US" dirty="0" smtClean="0">
                <a:ea typeface="+mn-ea"/>
              </a:rPr>
              <a:t> to real programs.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284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Preliminary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79675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Three case studies in paper: 2D FFT; 2D Jacobi; Sandia </a:t>
            </a:r>
            <a:r>
              <a:rPr lang="en-US" dirty="0" err="1" smtClean="0">
                <a:ea typeface="+mn-ea"/>
                <a:cs typeface="+mn-cs"/>
              </a:rPr>
              <a:t>Mantevo</a:t>
            </a:r>
            <a:r>
              <a:rPr lang="en-US" dirty="0" smtClean="0">
                <a:ea typeface="+mn-ea"/>
                <a:cs typeface="+mn-cs"/>
              </a:rPr>
              <a:t> HPCCG benchmark.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Summary: 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ea typeface="+mn-ea"/>
              </a:rPr>
              <a:t>A</a:t>
            </a:r>
            <a:r>
              <a:rPr lang="en-US" dirty="0" smtClean="0">
                <a:ea typeface="+mn-ea"/>
              </a:rPr>
              <a:t>ll generated skeletons were smaller and ran faster than original code under simulation with the SST/Macro simulator.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Skeletons matched hand-coded skeletons for cases where these existed (HPCCG, FFT).</a:t>
            </a:r>
            <a:endParaRPr lang="en-US" dirty="0">
              <a:ea typeface="+mn-ea"/>
            </a:endParaRPr>
          </a:p>
        </p:txBody>
      </p:sp>
      <p:pic>
        <p:nvPicPr>
          <p:cNvPr id="5123" name="Picture 4" descr="fft_speedu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788" y="4397375"/>
            <a:ext cx="2636837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" descr="hpccg_speedu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4925" y="4389438"/>
            <a:ext cx="2759075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jacobi_speedu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4389438"/>
            <a:ext cx="3471863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3"/>
          <p:cNvSpPr txBox="1">
            <a:spLocks noChangeArrowheads="1"/>
          </p:cNvSpPr>
          <p:nvPr/>
        </p:nvSpPr>
        <p:spPr bwMode="auto">
          <a:xfrm>
            <a:off x="1306513" y="4084638"/>
            <a:ext cx="51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u="sng"/>
              <a:t>FFT</a:t>
            </a:r>
          </a:p>
        </p:txBody>
      </p:sp>
      <p:sp>
        <p:nvSpPr>
          <p:cNvPr id="5127" name="TextBox 7"/>
          <p:cNvSpPr txBox="1">
            <a:spLocks noChangeArrowheads="1"/>
          </p:cNvSpPr>
          <p:nvPr/>
        </p:nvSpPr>
        <p:spPr bwMode="auto">
          <a:xfrm>
            <a:off x="3538538" y="4122738"/>
            <a:ext cx="839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u="sng"/>
              <a:t>HPCCG</a:t>
            </a:r>
          </a:p>
        </p:txBody>
      </p:sp>
      <p:sp>
        <p:nvSpPr>
          <p:cNvPr id="5128" name="TextBox 8"/>
          <p:cNvSpPr txBox="1">
            <a:spLocks noChangeArrowheads="1"/>
          </p:cNvSpPr>
          <p:nvPr/>
        </p:nvSpPr>
        <p:spPr bwMode="auto">
          <a:xfrm>
            <a:off x="6516688" y="4084638"/>
            <a:ext cx="776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u="sng"/>
              <a:t>Jacobi</a:t>
            </a:r>
          </a:p>
        </p:txBody>
      </p:sp>
    </p:spTree>
    <p:extLst>
      <p:ext uri="{BB962C8B-B14F-4D97-AF65-F5344CB8AC3E}">
        <p14:creationId xmlns:p14="http://schemas.microsoft.com/office/powerpoint/2010/main" val="164315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Current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Whole-program dependency analysis for programs with many distinct compilation units.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Working with pre-processor and conditional compilation.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NAS benchmarks is complicated by problem size selection occurring at compiler time.  Would like to create one skeleton, not one per problem size.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Continuation of memory footprint skeleton generator initiated in 2012.  Allows a second performance dimension to be studied in addition to message passing performance.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097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Mixed Model Simulation</a:t>
            </a:r>
            <a:br>
              <a:rPr lang="en-US" dirty="0" smtClean="0"/>
            </a:br>
            <a:r>
              <a:rPr lang="en-US" b="0" i="1" dirty="0" smtClean="0"/>
              <a:t>(Sandia &amp; LBNL)</a:t>
            </a:r>
            <a:endParaRPr lang="en-US" b="0" i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066800"/>
            <a:ext cx="8534400" cy="838200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Accomplishment: </a:t>
            </a:r>
            <a:r>
              <a:rPr lang="en-US" sz="2400" b="0" i="1" dirty="0" smtClean="0"/>
              <a:t>Create flexible, modular, interoperable simulation environment using </a:t>
            </a:r>
            <a:r>
              <a:rPr lang="en-US" sz="2400" b="0" i="1" dirty="0" err="1" smtClean="0"/>
              <a:t>SystemC</a:t>
            </a:r>
            <a:r>
              <a:rPr lang="en-US" sz="2400" b="0" i="1" dirty="0" smtClean="0"/>
              <a:t> Industry standard</a:t>
            </a:r>
          </a:p>
          <a:p>
            <a:pPr lvl="1"/>
            <a:r>
              <a:rPr lang="en-US" sz="2000" b="0" i="1" dirty="0" smtClean="0"/>
              <a:t>	More agile environment to rapidly configure experiments to answer questions posed by vendors and </a:t>
            </a:r>
            <a:r>
              <a:rPr lang="en-US" sz="2000" b="0" i="1" dirty="0" err="1" smtClean="0"/>
              <a:t>CoDesign</a:t>
            </a:r>
            <a:r>
              <a:rPr lang="en-US" sz="2000" b="0" i="1" dirty="0" smtClean="0"/>
              <a:t> centers</a:t>
            </a:r>
          </a:p>
          <a:p>
            <a:pPr lvl="1"/>
            <a:r>
              <a:rPr lang="en-US" sz="2000" b="0" i="1" dirty="0" smtClean="0"/>
              <a:t>Enables accurate </a:t>
            </a:r>
            <a:r>
              <a:rPr lang="en-US" sz="2000" b="0" i="1" dirty="0" err="1" smtClean="0"/>
              <a:t>multiscale</a:t>
            </a:r>
            <a:r>
              <a:rPr lang="en-US" sz="2000" b="0" i="1" dirty="0" smtClean="0"/>
              <a:t> </a:t>
            </a:r>
            <a:r>
              <a:rPr lang="en-US" sz="2000" b="0" i="1" dirty="0" err="1" smtClean="0"/>
              <a:t>evaulation</a:t>
            </a:r>
            <a:r>
              <a:rPr lang="en-US" sz="2000" b="0" i="1" dirty="0" smtClean="0"/>
              <a:t> of energy costs for data movement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00D2A3-0EFF-0F42-A015-CA478F8A846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3083535"/>
            <a:ext cx="4800600" cy="3088665"/>
          </a:xfrm>
          <a:prstGeom prst="rect">
            <a:avLst/>
          </a:prstGeom>
        </p:spPr>
      </p:pic>
      <p:pic>
        <p:nvPicPr>
          <p:cNvPr id="33" name="P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281"/>
          <a:stretch>
            <a:fillRect/>
          </a:stretch>
        </p:blipFill>
        <p:spPr>
          <a:xfrm>
            <a:off x="1" y="3200400"/>
            <a:ext cx="3809999" cy="2819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94991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001000" cy="762000"/>
          </a:xfrm>
        </p:spPr>
        <p:txBody>
          <a:bodyPr/>
          <a:lstStyle/>
          <a:p>
            <a:r>
              <a:rPr lang="en-US" dirty="0" smtClean="0"/>
              <a:t>NVRAM Simulation</a:t>
            </a:r>
            <a:br>
              <a:rPr lang="en-US" dirty="0" smtClean="0"/>
            </a:br>
            <a:r>
              <a:rPr lang="en-US" b="0" i="1" dirty="0" smtClean="0"/>
              <a:t>(LBNL and U. Penn)</a:t>
            </a:r>
            <a:endParaRPr lang="en-US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295400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Accomplishment: </a:t>
            </a:r>
            <a:r>
              <a:rPr lang="en-US" sz="2400" b="0" i="1" dirty="0" smtClean="0"/>
              <a:t>Created validated simulator for NVRAM components using Micron and Samsung data</a:t>
            </a:r>
          </a:p>
          <a:p>
            <a:pPr lvl="1"/>
            <a:r>
              <a:rPr lang="en-US" sz="2000" b="0" i="1" dirty="0" smtClean="0"/>
              <a:t>Enable study of in-situ I/O</a:t>
            </a:r>
          </a:p>
          <a:p>
            <a:pPr lvl="1"/>
            <a:r>
              <a:rPr lang="en-US" sz="2000" b="0" i="1" dirty="0" smtClean="0"/>
              <a:t>Motivated serve SDMA work in </a:t>
            </a:r>
            <a:r>
              <a:rPr lang="en-US" sz="2000" b="0" i="1" dirty="0" err="1" smtClean="0"/>
              <a:t>ExaCT</a:t>
            </a:r>
            <a:r>
              <a:rPr lang="en-US" sz="2000" b="0" i="1" dirty="0" smtClean="0"/>
              <a:t> </a:t>
            </a:r>
            <a:r>
              <a:rPr lang="en-US" sz="2000" b="0" i="1" dirty="0" err="1" smtClean="0"/>
              <a:t>Codesign</a:t>
            </a:r>
            <a:r>
              <a:rPr lang="en-US" sz="2000" b="0" i="1" dirty="0" smtClean="0"/>
              <a:t> Center</a:t>
            </a:r>
          </a:p>
          <a:p>
            <a:pPr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F9DF5F-8273-854E-9CA0-DCC4719475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86"/>
          <a:stretch>
            <a:fillRect/>
          </a:stretch>
        </p:blipFill>
        <p:spPr>
          <a:xfrm>
            <a:off x="152400" y="2898987"/>
            <a:ext cx="5447841" cy="3349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971800"/>
            <a:ext cx="4419600" cy="279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58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44818-E237-3246-9364-68EA9083153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24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NVRAM Simulation for Advanced PRAM Architecture Studies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19600" cy="4953000"/>
          </a:xfrm>
        </p:spPr>
        <p:txBody>
          <a:bodyPr/>
          <a:lstStyle/>
          <a:p>
            <a:pPr marL="233363" lvl="0" indent="-233363">
              <a:lnSpc>
                <a:spcPct val="90000"/>
              </a:lnSpc>
              <a:spcBef>
                <a:spcPts val="1400"/>
              </a:spcBef>
              <a:buClr>
                <a:schemeClr val="accent4">
                  <a:lumMod val="75000"/>
                </a:schemeClr>
              </a:buClr>
              <a:buSzPct val="100000"/>
              <a:buFont typeface="Wingdings" charset="2"/>
              <a:buChar char="§"/>
              <a:defRPr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Architecture study of multi-layer cross-point RRAM architecture (In collaboration with HP Labs and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Adesto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en-US" altLang="ko-KR" sz="1200" dirty="0"/>
              <a:t>High-density (shared </a:t>
            </a:r>
            <a:r>
              <a:rPr lang="en-US" altLang="ko-KR" sz="1200" dirty="0" err="1"/>
              <a:t>wordlines</a:t>
            </a:r>
            <a:r>
              <a:rPr lang="en-US" altLang="ko-KR" sz="1200" dirty="0"/>
              <a:t> and </a:t>
            </a:r>
            <a:r>
              <a:rPr lang="en-US" altLang="ko-KR" sz="1200" dirty="0" err="1"/>
              <a:t>bitlines</a:t>
            </a:r>
            <a:r>
              <a:rPr lang="en-US" altLang="ko-KR" sz="1200" dirty="0"/>
              <a:t> reduce area cost)</a:t>
            </a:r>
          </a:p>
          <a:p>
            <a:pPr lvl="1">
              <a:buFont typeface="Arial" pitchFamily="34" charset="0"/>
              <a:buChar char="•"/>
            </a:pPr>
            <a:r>
              <a:rPr lang="en-US" altLang="ko-KR" sz="1200" dirty="0"/>
              <a:t>Parallel data access among multiple layers</a:t>
            </a:r>
          </a:p>
          <a:p>
            <a:pPr lvl="1">
              <a:buFont typeface="Arial" pitchFamily="34" charset="0"/>
              <a:buChar char="•"/>
            </a:pPr>
            <a:r>
              <a:rPr lang="en-US" altLang="ko-KR" sz="1200" dirty="0"/>
              <a:t>Bi-group operation scheme</a:t>
            </a:r>
          </a:p>
          <a:p>
            <a:pPr marL="233363" lvl="0" indent="-233363">
              <a:lnSpc>
                <a:spcPct val="90000"/>
              </a:lnSpc>
              <a:spcBef>
                <a:spcPts val="1400"/>
              </a:spcBef>
              <a:buClr>
                <a:schemeClr val="accent4">
                  <a:lumMod val="75000"/>
                </a:schemeClr>
              </a:buClr>
              <a:buSzPct val="100000"/>
              <a:buFont typeface="Wingdings" charset="2"/>
              <a:buChar char="§"/>
              <a:defRPr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Identified new memory organization for RRAM that overcomes traditional sources of failure and demonstrated its effectiveness with architectural simulation</a:t>
            </a:r>
          </a:p>
          <a:p>
            <a:pPr marL="233363" lvl="0" indent="-233363">
              <a:lnSpc>
                <a:spcPct val="90000"/>
              </a:lnSpc>
              <a:spcBef>
                <a:spcPts val="1400"/>
              </a:spcBef>
              <a:buClr>
                <a:schemeClr val="accent4">
                  <a:lumMod val="75000"/>
                </a:schemeClr>
              </a:buClr>
              <a:buSzPct val="100000"/>
              <a:buFont typeface="Wingdings" charset="2"/>
              <a:buChar char="§"/>
              <a:defRPr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Paper accepted for publication in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Usenix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FAST13 conference on Design of Large Scale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Storage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half" idx="2"/>
          </p:nvPr>
        </p:nvSpPr>
        <p:spPr>
          <a:xfrm>
            <a:off x="4267200" y="1219201"/>
            <a:ext cx="4876800" cy="10668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ko-KR" sz="1200" u="sng" dirty="0"/>
              <a:t>Arch Study of Multi-layer Cross-point RRAM Architecture</a:t>
            </a:r>
            <a:endParaRPr lang="en-US" altLang="ko-KR" sz="1200" dirty="0"/>
          </a:p>
          <a:p>
            <a:r>
              <a:rPr lang="en-US" altLang="ko-KR" sz="1200" dirty="0"/>
              <a:t>High-density (shared </a:t>
            </a:r>
            <a:r>
              <a:rPr lang="en-US" altLang="ko-KR" sz="1200" dirty="0" err="1"/>
              <a:t>wordlines</a:t>
            </a:r>
            <a:r>
              <a:rPr lang="en-US" altLang="ko-KR" sz="1200" dirty="0"/>
              <a:t> </a:t>
            </a:r>
            <a:r>
              <a:rPr lang="en-US" altLang="ko-KR" sz="1200" dirty="0" smtClean="0"/>
              <a:t>&amp; </a:t>
            </a:r>
            <a:r>
              <a:rPr lang="en-US" altLang="ko-KR" sz="1200" dirty="0" err="1" smtClean="0"/>
              <a:t>bitlines</a:t>
            </a:r>
            <a:r>
              <a:rPr lang="en-US" altLang="ko-KR" sz="1200" dirty="0" smtClean="0"/>
              <a:t> </a:t>
            </a:r>
            <a:r>
              <a:rPr lang="en-US" altLang="ko-KR" sz="1200" dirty="0"/>
              <a:t>reduce area cost)</a:t>
            </a:r>
          </a:p>
          <a:p>
            <a:r>
              <a:rPr lang="en-US" altLang="ko-KR" sz="1200" dirty="0"/>
              <a:t>Parallel data access among multiple layers</a:t>
            </a:r>
          </a:p>
          <a:p>
            <a:r>
              <a:rPr lang="en-US" altLang="ko-KR" sz="1200" dirty="0"/>
              <a:t>Bi-group operation </a:t>
            </a:r>
            <a:r>
              <a:rPr lang="en-US" altLang="ko-KR" sz="1200" dirty="0" smtClean="0"/>
              <a:t>scheme</a:t>
            </a:r>
          </a:p>
          <a:p>
            <a:pPr marL="0" indent="0">
              <a:buNone/>
            </a:pPr>
            <a:endParaRPr lang="en-US" altLang="ko-KR" sz="1200" dirty="0" smtClean="0"/>
          </a:p>
          <a:p>
            <a:pPr marL="0" indent="0">
              <a:buNone/>
            </a:pPr>
            <a:endParaRPr lang="en-US" altLang="ko-KR" sz="1200" dirty="0"/>
          </a:p>
          <a:p>
            <a:pPr marL="0" indent="0">
              <a:buNone/>
            </a:pPr>
            <a:endParaRPr lang="en-US" altLang="ko-KR" sz="1200" dirty="0" smtClean="0"/>
          </a:p>
          <a:p>
            <a:pPr marL="0" indent="0">
              <a:buNone/>
            </a:pPr>
            <a:endParaRPr lang="en-US" altLang="ko-KR" sz="1200" dirty="0"/>
          </a:p>
          <a:p>
            <a:pPr>
              <a:buFont typeface="Arial" pitchFamily="34" charset="0"/>
              <a:buChar char="•"/>
            </a:pPr>
            <a:endParaRPr lang="en-US" altLang="ko-KR" sz="1200" dirty="0"/>
          </a:p>
          <a:p>
            <a:pPr>
              <a:buFont typeface="Arial" pitchFamily="34" charset="0"/>
              <a:buChar char="•"/>
            </a:pPr>
            <a:endParaRPr lang="en-US" altLang="ko-KR" sz="1200" dirty="0"/>
          </a:p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F9DF5F-8273-854E-9CA0-DCC4719475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4267200"/>
            <a:ext cx="2057400" cy="20574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1981200"/>
            <a:ext cx="2057400" cy="2118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114800"/>
            <a:ext cx="3733800" cy="20385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6800" y="6096000"/>
            <a:ext cx="24651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u="sng" dirty="0" smtClean="0"/>
              <a:t>Proposed multi-slab RRAM Architecture</a:t>
            </a:r>
            <a:endParaRPr lang="en-US" sz="1100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4495800" y="2209800"/>
            <a:ext cx="2590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Simulation of conventional single slab RRAM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Limited cell read parallelism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Spends majority of time on cell reads</a:t>
            </a:r>
          </a:p>
          <a:p>
            <a:pPr marL="0" indent="0">
              <a:buNone/>
            </a:pPr>
            <a:endParaRPr lang="en-US" altLang="ko-KR" sz="2800" dirty="0"/>
          </a:p>
          <a:p>
            <a:pPr marL="0" indent="0">
              <a:buNone/>
            </a:pPr>
            <a:endParaRPr lang="en-US" altLang="ko-KR" sz="2800" dirty="0"/>
          </a:p>
          <a:p>
            <a:r>
              <a:rPr lang="en-US" sz="1400" u="sng" dirty="0"/>
              <a:t>Simulation of multi-slab RRAM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Drastically improves internal bandwidth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Saturates bus channel and avoids common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Failure modes for </a:t>
            </a:r>
            <a:r>
              <a:rPr lang="en-US" sz="1400" dirty="0" err="1"/>
              <a:t>memresistive</a:t>
            </a:r>
            <a:r>
              <a:rPr lang="en-US" sz="1400" dirty="0"/>
              <a:t> technology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86246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924800" cy="762000"/>
          </a:xfrm>
        </p:spPr>
        <p:txBody>
          <a:bodyPr/>
          <a:lstStyle/>
          <a:p>
            <a:r>
              <a:rPr lang="en-US" dirty="0" smtClean="0"/>
              <a:t>Fault Injection for Resilience Research</a:t>
            </a:r>
            <a:br>
              <a:rPr lang="en-US" dirty="0" smtClean="0"/>
            </a:br>
            <a:r>
              <a:rPr lang="en-US" b="0" i="1" dirty="0" smtClean="0"/>
              <a:t>(LLNL and LBNL)</a:t>
            </a:r>
            <a:endParaRPr lang="en-US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524000"/>
          </a:xfrm>
        </p:spPr>
        <p:txBody>
          <a:bodyPr/>
          <a:lstStyle/>
          <a:p>
            <a:r>
              <a:rPr lang="en-US" sz="2400" dirty="0" smtClean="0"/>
              <a:t>Accomplishment: </a:t>
            </a:r>
            <a:r>
              <a:rPr lang="en-US" sz="2400" b="0" i="1" dirty="0" smtClean="0"/>
              <a:t>Create flexible hardware simulation environment to support fault resilience research</a:t>
            </a:r>
          </a:p>
          <a:p>
            <a:pPr lvl="1"/>
            <a:r>
              <a:rPr lang="en-US" sz="2000" b="0" i="1" dirty="0" smtClean="0"/>
              <a:t>Helps ROSE Triple Modular Redundancy (TMR) Research</a:t>
            </a:r>
          </a:p>
          <a:p>
            <a:pPr lvl="1"/>
            <a:r>
              <a:rPr lang="en-US" sz="2000" b="0" i="1" dirty="0" smtClean="0"/>
              <a:t>Will support emerging Resilience research projects</a:t>
            </a:r>
            <a:endParaRPr lang="en-US" sz="2000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F9DF5F-8273-854E-9CA0-DCC4719475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743200"/>
            <a:ext cx="7207250" cy="339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18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33400" y="3886200"/>
            <a:ext cx="8001000" cy="1752600"/>
          </a:xfrm>
        </p:spPr>
        <p:txBody>
          <a:bodyPr/>
          <a:lstStyle/>
          <a:p>
            <a:r>
              <a:rPr lang="en-US" dirty="0" smtClean="0"/>
              <a:t>Please visit</a:t>
            </a:r>
          </a:p>
          <a:p>
            <a:r>
              <a:rPr lang="en-US" dirty="0" smtClean="0">
                <a:hlinkClick r:id="rId2"/>
              </a:rPr>
              <a:t>http://www.nersc.gov/projects/CoDEx</a:t>
            </a:r>
            <a:endParaRPr lang="en-US" dirty="0" smtClean="0"/>
          </a:p>
          <a:p>
            <a:r>
              <a:rPr lang="en-US" dirty="0" smtClean="0"/>
              <a:t>For more information!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77000"/>
            <a:ext cx="2133600" cy="304800"/>
          </a:xfrm>
        </p:spPr>
        <p:txBody>
          <a:bodyPr/>
          <a:lstStyle/>
          <a:p>
            <a:pPr>
              <a:defRPr/>
            </a:pPr>
            <a:fld id="{52F9DF5F-8273-854E-9CA0-DCC4719475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44818-E237-3246-9364-68EA9083153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3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Recent Accomplishments/Use Cases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77000"/>
            <a:ext cx="2133600" cy="304800"/>
          </a:xfrm>
        </p:spPr>
        <p:txBody>
          <a:bodyPr/>
          <a:lstStyle/>
          <a:p>
            <a:pPr>
              <a:defRPr/>
            </a:pPr>
            <a:fld id="{52F9DF5F-8273-854E-9CA0-DCC4719475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68600" y="3111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37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5257800" cy="1371600"/>
          </a:xfrm>
        </p:spPr>
        <p:txBody>
          <a:bodyPr/>
          <a:lstStyle/>
          <a:p>
            <a:r>
              <a:rPr lang="en-US" dirty="0" smtClean="0"/>
              <a:t>Static Compiler Analysis</a:t>
            </a:r>
            <a:br>
              <a:rPr lang="en-US" dirty="0" smtClean="0"/>
            </a:br>
            <a:r>
              <a:rPr lang="en-US" sz="2800" b="0" i="1" dirty="0" smtClean="0">
                <a:solidFill>
                  <a:srgbClr val="FF0000"/>
                </a:solidFill>
              </a:rPr>
              <a:t>Cy Chan and </a:t>
            </a:r>
            <a:r>
              <a:rPr lang="en-US" sz="2800" b="0" i="1" dirty="0" err="1" smtClean="0">
                <a:solidFill>
                  <a:srgbClr val="FF0000"/>
                </a:solidFill>
              </a:rPr>
              <a:t>Didem</a:t>
            </a:r>
            <a:r>
              <a:rPr lang="en-US" sz="2800" b="0" i="1" dirty="0" smtClean="0">
                <a:solidFill>
                  <a:srgbClr val="FF0000"/>
                </a:solidFill>
              </a:rPr>
              <a:t> </a:t>
            </a:r>
            <a:r>
              <a:rPr lang="en-US" sz="2800" b="0" i="1" dirty="0" err="1" smtClean="0">
                <a:solidFill>
                  <a:srgbClr val="FF0000"/>
                </a:solidFill>
              </a:rPr>
              <a:t>Unat</a:t>
            </a:r>
            <a:r>
              <a:rPr lang="en-US" sz="2800" b="0" i="1" dirty="0" smtClean="0">
                <a:solidFill>
                  <a:srgbClr val="FF0000"/>
                </a:solidFill>
              </a:rPr>
              <a:t/>
            </a:r>
            <a:br>
              <a:rPr lang="en-US" sz="2800" b="0" i="1" dirty="0" smtClean="0">
                <a:solidFill>
                  <a:srgbClr val="FF0000"/>
                </a:solidFill>
              </a:rPr>
            </a:br>
            <a:r>
              <a:rPr lang="en-US" sz="2800" b="0" i="1" dirty="0" smtClean="0">
                <a:solidFill>
                  <a:srgbClr val="0000FF"/>
                </a:solidFill>
              </a:rPr>
              <a:t>(joint work with </a:t>
            </a:r>
            <a:r>
              <a:rPr lang="en-US" sz="2800" b="0" i="1" dirty="0" err="1" smtClean="0">
                <a:solidFill>
                  <a:srgbClr val="0000FF"/>
                </a:solidFill>
              </a:rPr>
              <a:t>ExaCT</a:t>
            </a:r>
            <a:r>
              <a:rPr lang="en-US" sz="2800" b="0" i="1" dirty="0" smtClean="0">
                <a:solidFill>
                  <a:srgbClr val="0000FF"/>
                </a:solidFill>
              </a:rPr>
              <a:t>)</a:t>
            </a:r>
            <a:endParaRPr lang="en-US" sz="2800" b="0" i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8392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Developed on top of the ROSE framework</a:t>
            </a:r>
          </a:p>
          <a:p>
            <a:r>
              <a:rPr lang="en-US" dirty="0" smtClean="0"/>
              <a:t>For each module/subroutine in input code</a:t>
            </a:r>
          </a:p>
          <a:p>
            <a:pPr lvl="1"/>
            <a:r>
              <a:rPr lang="en-US" dirty="0" smtClean="0"/>
              <a:t>Collect function level information</a:t>
            </a:r>
          </a:p>
          <a:p>
            <a:pPr lvl="2"/>
            <a:r>
              <a:rPr lang="en-US" dirty="0"/>
              <a:t>Local and non-local variables</a:t>
            </a:r>
          </a:p>
          <a:p>
            <a:pPr lvl="2"/>
            <a:r>
              <a:rPr lang="en-US" dirty="0" smtClean="0"/>
              <a:t>Data </a:t>
            </a:r>
            <a:r>
              <a:rPr lang="en-US" dirty="0"/>
              <a:t>arrays: read-only, write-only, read-</a:t>
            </a:r>
            <a:r>
              <a:rPr lang="en-US" dirty="0" smtClean="0"/>
              <a:t>write</a:t>
            </a:r>
          </a:p>
          <a:p>
            <a:pPr lvl="2"/>
            <a:r>
              <a:rPr lang="en-US" dirty="0" smtClean="0"/>
              <a:t>Communications between processes</a:t>
            </a:r>
            <a:endParaRPr lang="en-US" dirty="0"/>
          </a:p>
          <a:p>
            <a:pPr lvl="1"/>
            <a:r>
              <a:rPr lang="en-US" dirty="0" smtClean="0"/>
              <a:t>Collect loop level information</a:t>
            </a:r>
          </a:p>
          <a:p>
            <a:pPr lvl="2"/>
            <a:r>
              <a:rPr lang="en-US" dirty="0"/>
              <a:t>I</a:t>
            </a:r>
            <a:r>
              <a:rPr lang="en-US" dirty="0" smtClean="0"/>
              <a:t>teration range </a:t>
            </a:r>
            <a:r>
              <a:rPr lang="en-US" dirty="0"/>
              <a:t>and </a:t>
            </a:r>
            <a:r>
              <a:rPr lang="en-US" dirty="0" smtClean="0"/>
              <a:t>stride</a:t>
            </a:r>
            <a:endParaRPr lang="en-US" dirty="0"/>
          </a:p>
          <a:p>
            <a:pPr lvl="2"/>
            <a:r>
              <a:rPr lang="en-US" dirty="0"/>
              <a:t>Arithmetic operation counts</a:t>
            </a:r>
          </a:p>
          <a:p>
            <a:pPr lvl="2"/>
            <a:r>
              <a:rPr lang="en-US" dirty="0" smtClean="0"/>
              <a:t>State variables: locals, parameters, arguments</a:t>
            </a:r>
          </a:p>
          <a:p>
            <a:pPr lvl="2"/>
            <a:r>
              <a:rPr lang="en-US" dirty="0" smtClean="0"/>
              <a:t>Data </a:t>
            </a:r>
            <a:r>
              <a:rPr lang="en-US" dirty="0"/>
              <a:t>arrays: </a:t>
            </a:r>
            <a:r>
              <a:rPr lang="en-US" dirty="0" smtClean="0"/>
              <a:t>access types and patterns</a:t>
            </a:r>
          </a:p>
          <a:p>
            <a:r>
              <a:rPr lang="en-US" dirty="0"/>
              <a:t>Currently takes Fortran codes and outputs an XML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66A31F-9EDE-3C4F-8CF1-B892881C795C}" type="slidenum">
              <a:rPr lang="en-US" smtClean="0"/>
              <a:t>4</a:t>
            </a:fld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52400"/>
            <a:ext cx="3931615" cy="1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Proxy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72532" cy="49831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SMC is compressible </a:t>
            </a:r>
            <a:r>
              <a:rPr lang="en-US" dirty="0" err="1" smtClean="0"/>
              <a:t>Navier</a:t>
            </a:r>
            <a:r>
              <a:rPr lang="en-US" dirty="0" smtClean="0"/>
              <a:t> Stokes solver</a:t>
            </a:r>
          </a:p>
          <a:p>
            <a:pPr lvl="1"/>
            <a:r>
              <a:rPr lang="en-US" b="0" dirty="0" smtClean="0"/>
              <a:t>Uses the same discretization approach as the </a:t>
            </a:r>
            <a:r>
              <a:rPr lang="en-US" b="0" dirty="0" err="1" smtClean="0"/>
              <a:t>petascale</a:t>
            </a:r>
            <a:r>
              <a:rPr lang="en-US" b="0" dirty="0" smtClean="0"/>
              <a:t> application code S3D</a:t>
            </a:r>
          </a:p>
          <a:p>
            <a:pPr lvl="1"/>
            <a:r>
              <a:rPr lang="en-US" b="0" dirty="0" smtClean="0"/>
              <a:t>Simplified set of boundary conditions</a:t>
            </a:r>
          </a:p>
          <a:p>
            <a:pPr lvl="1"/>
            <a:r>
              <a:rPr lang="en-US" b="0" dirty="0" smtClean="0"/>
              <a:t>Uses eight-order finite difference approximation in space and a </a:t>
            </a:r>
            <a:r>
              <a:rPr lang="en-US" b="0" dirty="0"/>
              <a:t>low-storage </a:t>
            </a:r>
            <a:r>
              <a:rPr lang="en-US" b="0" dirty="0" err="1"/>
              <a:t>Runge-Kutta</a:t>
            </a:r>
            <a:r>
              <a:rPr lang="en-US" b="0" dirty="0"/>
              <a:t> algorithm in time. </a:t>
            </a:r>
            <a:endParaRPr lang="en-US" b="0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CNS is compressible </a:t>
            </a:r>
            <a:r>
              <a:rPr lang="en-US" dirty="0" err="1" smtClean="0"/>
              <a:t>Navier</a:t>
            </a:r>
            <a:r>
              <a:rPr lang="en-US" dirty="0" smtClean="0"/>
              <a:t> Stokes</a:t>
            </a:r>
          </a:p>
          <a:p>
            <a:pPr lvl="1"/>
            <a:r>
              <a:rPr lang="en-US" b="0" dirty="0"/>
              <a:t>D</a:t>
            </a:r>
            <a:r>
              <a:rPr lang="en-US" b="0" dirty="0" smtClean="0"/>
              <a:t>oes not include chemical species </a:t>
            </a:r>
            <a:endParaRPr lang="en-US" b="0" dirty="0"/>
          </a:p>
          <a:p>
            <a:pPr lvl="1"/>
            <a:r>
              <a:rPr lang="en-US" b="0" dirty="0" smtClean="0"/>
              <a:t>Uses constant coefficient transport properties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66A31F-9EDE-3C4F-8CF1-B892881C795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26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767108" y="6213733"/>
            <a:ext cx="7630874" cy="393020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1400" dirty="0" smtClean="0"/>
              <a:t>Even though </a:t>
            </a:r>
            <a:r>
              <a:rPr lang="en-US" sz="1400" dirty="0" err="1" smtClean="0"/>
              <a:t>transcendentals</a:t>
            </a:r>
            <a:r>
              <a:rPr lang="en-US" sz="1400" dirty="0" smtClean="0"/>
              <a:t> and division ops might be low in count, they can dominate the CPU time</a:t>
            </a:r>
            <a:endParaRPr lang="en-US" sz="1400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66A31F-9EDE-3C4F-8CF1-B892881C795C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Picture 2" descr="instructionMix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18" y="119203"/>
            <a:ext cx="6102153" cy="57746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069" y="19324"/>
            <a:ext cx="1621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SMC code </a:t>
            </a:r>
          </a:p>
          <a:p>
            <a:r>
              <a:rPr lang="en-US" dirty="0"/>
              <a:t>w</a:t>
            </a:r>
            <a:r>
              <a:rPr lang="en-US" dirty="0" smtClean="0"/>
              <a:t>ith 53 species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370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0540570"/>
              </p:ext>
            </p:extLst>
          </p:nvPr>
        </p:nvGraphicFramePr>
        <p:xfrm>
          <a:off x="793600" y="162550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 11"/>
          <p:cNvSpPr/>
          <p:nvPr/>
        </p:nvSpPr>
        <p:spPr>
          <a:xfrm>
            <a:off x="1860401" y="1811322"/>
            <a:ext cx="1752600" cy="3505200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613000" y="1796023"/>
            <a:ext cx="3574716" cy="3505200"/>
          </a:xfrm>
          <a:prstGeom prst="rect">
            <a:avLst/>
          </a:prstGeom>
          <a:solidFill>
            <a:srgbClr val="3366FF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3613000" y="1775971"/>
            <a:ext cx="25400" cy="3527926"/>
          </a:xfrm>
          <a:prstGeom prst="line">
            <a:avLst/>
          </a:prstGeom>
          <a:ln w="635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279252" y="1772526"/>
            <a:ext cx="1994064" cy="716908"/>
          </a:xfrm>
          <a:prstGeom prst="rect">
            <a:avLst/>
          </a:prstGeom>
          <a:solidFill>
            <a:srgbClr val="FAC090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x86 has 16 FP named registers!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>
            <a:stCxn id="7" idx="1"/>
          </p:cNvCxnSpPr>
          <p:nvPr/>
        </p:nvCxnSpPr>
        <p:spPr>
          <a:xfrm flipH="1">
            <a:off x="3613000" y="2130980"/>
            <a:ext cx="666252" cy="358454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31280" y="5754979"/>
            <a:ext cx="1458242" cy="716908"/>
          </a:xfrm>
          <a:prstGeom prst="rect">
            <a:avLst/>
          </a:prstGeom>
          <a:solidFill>
            <a:srgbClr val="FF0000">
              <a:alpha val="34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Allocate to registers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>
            <a:stCxn id="14" idx="0"/>
          </p:cNvCxnSpPr>
          <p:nvPr/>
        </p:nvCxnSpPr>
        <p:spPr>
          <a:xfrm flipV="1">
            <a:off x="1860401" y="4823381"/>
            <a:ext cx="963068" cy="931598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741506" y="5754979"/>
            <a:ext cx="1446210" cy="716908"/>
          </a:xfrm>
          <a:prstGeom prst="rect">
            <a:avLst/>
          </a:prstGeom>
          <a:solidFill>
            <a:srgbClr val="0000FF">
              <a:alpha val="34000"/>
            </a:srgbClr>
          </a:solidFill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Leave in L1 cache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8" name="Straight Connector 17"/>
          <p:cNvCxnSpPr>
            <a:stCxn id="17" idx="0"/>
          </p:cNvCxnSpPr>
          <p:nvPr/>
        </p:nvCxnSpPr>
        <p:spPr>
          <a:xfrm flipH="1" flipV="1">
            <a:off x="5741507" y="4729803"/>
            <a:ext cx="723104" cy="1025176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46945" y="130485"/>
            <a:ext cx="8229600" cy="1143000"/>
          </a:xfrm>
        </p:spPr>
        <p:txBody>
          <a:bodyPr/>
          <a:lstStyle/>
          <a:p>
            <a:r>
              <a:rPr lang="en-US" dirty="0" smtClean="0"/>
              <a:t>Register Requirements for SMC</a:t>
            </a:r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921170" y="1149364"/>
            <a:ext cx="4716163" cy="555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Chemistry FP State Variables by Rank</a:t>
            </a:r>
            <a:endParaRPr lang="en-US" sz="2400" b="1" dirty="0"/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66A31F-9EDE-3C4F-8CF1-B892881C795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489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Software Optimization on </a:t>
            </a:r>
            <a:r>
              <a:rPr lang="en-US" dirty="0" smtClean="0"/>
              <a:t>CNS Cache</a:t>
            </a:r>
            <a:r>
              <a:rPr lang="en-US" dirty="0"/>
              <a:t>/Bandwidth Trade-</a:t>
            </a:r>
            <a:r>
              <a:rPr lang="en-US" dirty="0" smtClean="0"/>
              <a:t>Off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091628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4847653" y="1958889"/>
            <a:ext cx="2931792" cy="716908"/>
          </a:xfrm>
          <a:prstGeom prst="rect">
            <a:avLst/>
          </a:prstGeom>
          <a:solidFill>
            <a:srgbClr val="FAC090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Up to 45% improvement for blocking and 90% for fusion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66A31F-9EDE-3C4F-8CF1-B892881C795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608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6168</TotalTime>
  <Words>991</Words>
  <Application>Microsoft Macintosh PowerPoint</Application>
  <PresentationFormat>On-screen Show (4:3)</PresentationFormat>
  <Paragraphs>144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Default Design</vt:lpstr>
      <vt:lpstr>PowerPoint Presentation</vt:lpstr>
      <vt:lpstr>PowerPoint Presentation</vt:lpstr>
      <vt:lpstr>PowerPoint Presentation</vt:lpstr>
      <vt:lpstr>Recent Accomplishments/Use Cases</vt:lpstr>
      <vt:lpstr>Static Compiler Analysis Cy Chan and Didem Unat (joint work with ExaCT)</vt:lpstr>
      <vt:lpstr>Proxy Applications</vt:lpstr>
      <vt:lpstr>PowerPoint Presentation</vt:lpstr>
      <vt:lpstr>Register Requirements for SMC</vt:lpstr>
      <vt:lpstr>Impact of Software Optimization on CNS Cache/Bandwidth Trade-Off</vt:lpstr>
      <vt:lpstr>SMC Performance Projections Neither software optimizations alone nor hardware optimizations alone will not get us to the exascale, we have to apply both.  </vt:lpstr>
      <vt:lpstr>PowerPoint Presentation</vt:lpstr>
      <vt:lpstr>PowerPoint Presentation</vt:lpstr>
      <vt:lpstr>Auto-Skeletonization (LLNL and Sandia)</vt:lpstr>
      <vt:lpstr>Analysis and Simulation Components</vt:lpstr>
      <vt:lpstr>Static analysis</vt:lpstr>
      <vt:lpstr>Preliminary results</vt:lpstr>
      <vt:lpstr>Current work</vt:lpstr>
      <vt:lpstr>Mixed Model Simulation (Sandia &amp; LBNL)</vt:lpstr>
      <vt:lpstr>NVRAM Simulation (LBNL and U. Penn)</vt:lpstr>
      <vt:lpstr>NVRAM Simulation for Advanced PRAM Architecture Studies</vt:lpstr>
      <vt:lpstr>Fault Injection for Resilience Research (LLNL and LBNL)</vt:lpstr>
      <vt:lpstr>Thank You!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JAHules</dc:creator>
  <cp:keywords/>
  <dc:description/>
  <cp:lastModifiedBy>John Shalf</cp:lastModifiedBy>
  <cp:revision>675</cp:revision>
  <cp:lastPrinted>2010-08-02T19:24:24Z</cp:lastPrinted>
  <dcterms:created xsi:type="dcterms:W3CDTF">2012-04-18T17:36:16Z</dcterms:created>
  <dcterms:modified xsi:type="dcterms:W3CDTF">2013-03-20T21:14:27Z</dcterms:modified>
  <cp:category/>
</cp:coreProperties>
</file>