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62" r:id="rId4"/>
    <p:sldId id="263" r:id="rId5"/>
    <p:sldId id="310" r:id="rId6"/>
    <p:sldId id="289" r:id="rId7"/>
    <p:sldId id="284" r:id="rId8"/>
    <p:sldId id="282" r:id="rId9"/>
    <p:sldId id="283" r:id="rId10"/>
    <p:sldId id="315" r:id="rId11"/>
    <p:sldId id="311" r:id="rId12"/>
    <p:sldId id="312" r:id="rId13"/>
    <p:sldId id="313" r:id="rId14"/>
    <p:sldId id="314" r:id="rId15"/>
    <p:sldId id="308" r:id="rId16"/>
    <p:sldId id="316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BFD5FF"/>
    <a:srgbClr val="020000"/>
    <a:srgbClr val="ABEB57"/>
    <a:srgbClr val="AAEA55"/>
    <a:srgbClr val="000000"/>
    <a:srgbClr val="6666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1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ocuments:eti:sc12:data_for_swarm_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ocuments:eti:sc12:data_for_swarm_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7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ocuments:eti:XStack:ETI:Y1Q2:signle_nod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ocuments:eti:XStack:ETI:Y1Q2:multinod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ocuments:eti:XStack:ETI:Y1Q2:multino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99041035876"/>
          <c:y val="0.0601851851851852"/>
          <c:w val="0.747507573232881"/>
          <c:h val="0.75765456401283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OpenMP!$D$1</c:f>
              <c:strCache>
                <c:ptCount val="1"/>
                <c:pt idx="0">
                  <c:v>OpenMP</c:v>
                </c:pt>
              </c:strCache>
            </c:strRef>
          </c:tx>
          <c:marker>
            <c:symbol val="diamond"/>
            <c:size val="7"/>
          </c:marker>
          <c:xVal>
            <c:numRef>
              <c:f>OpenMP!$A$2:$A$25</c:f>
              <c:numCache>
                <c:formatCode>General</c:formatCode>
                <c:ptCount val="2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xVal>
          <c:yVal>
            <c:numRef>
              <c:f>OpenMP!$D$2:$D$25</c:f>
              <c:numCache>
                <c:formatCode>General</c:formatCode>
                <c:ptCount val="24"/>
                <c:pt idx="0">
                  <c:v>1.0</c:v>
                </c:pt>
                <c:pt idx="1">
                  <c:v>1.918472851346315</c:v>
                </c:pt>
                <c:pt idx="2">
                  <c:v>2.82482813390058</c:v>
                </c:pt>
                <c:pt idx="3">
                  <c:v>3.7159401594779</c:v>
                </c:pt>
                <c:pt idx="4">
                  <c:v>4.462044973706535</c:v>
                </c:pt>
                <c:pt idx="5">
                  <c:v>5.184974931410637</c:v>
                </c:pt>
                <c:pt idx="6">
                  <c:v>5.935516779954727</c:v>
                </c:pt>
                <c:pt idx="7">
                  <c:v>6.646381712865438</c:v>
                </c:pt>
                <c:pt idx="8">
                  <c:v>7.322200325319232</c:v>
                </c:pt>
                <c:pt idx="9">
                  <c:v>7.962520266204397</c:v>
                </c:pt>
                <c:pt idx="10">
                  <c:v>8.48549699209361</c:v>
                </c:pt>
                <c:pt idx="11">
                  <c:v>8.81721622414026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OpenMP!$E$1</c:f>
              <c:strCache>
                <c:ptCount val="1"/>
                <c:pt idx="0">
                  <c:v>SWARM</c:v>
                </c:pt>
              </c:strCache>
            </c:strRef>
          </c:tx>
          <c:marker>
            <c:symbol val="square"/>
            <c:size val="5"/>
          </c:marker>
          <c:xVal>
            <c:numRef>
              <c:f>OpenMP!$A$2:$A$25</c:f>
              <c:numCache>
                <c:formatCode>General</c:formatCode>
                <c:ptCount val="2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xVal>
          <c:yVal>
            <c:numRef>
              <c:f>OpenMP!$E$2:$E$25</c:f>
              <c:numCache>
                <c:formatCode>General</c:formatCode>
                <c:ptCount val="24"/>
                <c:pt idx="0">
                  <c:v>0.986989871442373</c:v>
                </c:pt>
                <c:pt idx="1">
                  <c:v>1.952465461031646</c:v>
                </c:pt>
                <c:pt idx="2">
                  <c:v>2.925311417653007</c:v>
                </c:pt>
                <c:pt idx="3">
                  <c:v>3.847350775256034</c:v>
                </c:pt>
                <c:pt idx="4">
                  <c:v>4.732901418739428</c:v>
                </c:pt>
                <c:pt idx="5">
                  <c:v>5.597015958549257</c:v>
                </c:pt>
                <c:pt idx="6">
                  <c:v>6.48921223153186</c:v>
                </c:pt>
                <c:pt idx="7">
                  <c:v>7.416313756691353</c:v>
                </c:pt>
                <c:pt idx="8">
                  <c:v>8.32929142230899</c:v>
                </c:pt>
                <c:pt idx="9">
                  <c:v>9.190613356964178</c:v>
                </c:pt>
                <c:pt idx="10">
                  <c:v>10.04926307086626</c:v>
                </c:pt>
                <c:pt idx="11">
                  <c:v>10.6659760130109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903368"/>
        <c:axId val="302908920"/>
      </c:scatterChart>
      <c:valAx>
        <c:axId val="302903368"/>
        <c:scaling>
          <c:orientation val="minMax"/>
          <c:max val="12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# Threads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02908920"/>
        <c:crosses val="autoZero"/>
        <c:crossBetween val="midCat"/>
        <c:majorUnit val="1.0"/>
      </c:valAx>
      <c:valAx>
        <c:axId val="302908920"/>
        <c:scaling>
          <c:orientation val="minMax"/>
          <c:max val="12.0"/>
          <c:min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Speedup over Serial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02903368"/>
        <c:crosses val="autoZero"/>
        <c:crossBetween val="midCat"/>
        <c:majorUnit val="1.0"/>
      </c:valAx>
    </c:plotArea>
    <c:legend>
      <c:legendPos val="r"/>
      <c:layout>
        <c:manualLayout>
          <c:xMode val="edge"/>
          <c:yMode val="edge"/>
          <c:x val="0.182888425404124"/>
          <c:y val="0.0860478593559521"/>
          <c:w val="0.388608884179151"/>
          <c:h val="0.17696996208807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886337105267"/>
          <c:y val="0.0601851851851852"/>
          <c:w val="0.6946604522919"/>
          <c:h val="0.7637967813784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Cluster!$E$1</c:f>
              <c:strCache>
                <c:ptCount val="1"/>
                <c:pt idx="0">
                  <c:v>ScaLapack/MKL</c:v>
                </c:pt>
              </c:strCache>
            </c:strRef>
          </c:tx>
          <c:marker>
            <c:symbol val="diamond"/>
            <c:size val="7"/>
          </c:marker>
          <c:xVal>
            <c:numRef>
              <c:f>Cluster!$B$2:$B$8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</c:numCache>
            </c:numRef>
          </c:xVal>
          <c:yVal>
            <c:numRef>
              <c:f>Cluster!$E$2:$E$8</c:f>
              <c:numCache>
                <c:formatCode>General</c:formatCode>
                <c:ptCount val="7"/>
                <c:pt idx="0">
                  <c:v>919.4164</c:v>
                </c:pt>
                <c:pt idx="1">
                  <c:v>1723.2599</c:v>
                </c:pt>
                <c:pt idx="2">
                  <c:v>3088.0888</c:v>
                </c:pt>
                <c:pt idx="3">
                  <c:v>5113.8231</c:v>
                </c:pt>
                <c:pt idx="4">
                  <c:v>9747.2816</c:v>
                </c:pt>
                <c:pt idx="5">
                  <c:v>17222.6577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Cluster!$G$1</c:f>
              <c:strCache>
                <c:ptCount val="1"/>
                <c:pt idx="0">
                  <c:v>SWARM</c:v>
                </c:pt>
              </c:strCache>
            </c:strRef>
          </c:tx>
          <c:marker>
            <c:symbol val="square"/>
            <c:size val="5"/>
          </c:marker>
          <c:xVal>
            <c:numRef>
              <c:f>Cluster!$B$2:$B$8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</c:numCache>
            </c:numRef>
          </c:xVal>
          <c:yVal>
            <c:numRef>
              <c:f>Cluster!$G$2:$G$8</c:f>
              <c:numCache>
                <c:formatCode>General</c:formatCode>
                <c:ptCount val="7"/>
                <c:pt idx="0">
                  <c:v>1092.283</c:v>
                </c:pt>
                <c:pt idx="1">
                  <c:v>2135.1952</c:v>
                </c:pt>
                <c:pt idx="2">
                  <c:v>3947.7626</c:v>
                </c:pt>
                <c:pt idx="3">
                  <c:v>7155.3704</c:v>
                </c:pt>
                <c:pt idx="4">
                  <c:v>13450.6953</c:v>
                </c:pt>
                <c:pt idx="5">
                  <c:v>23080.6229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126264"/>
        <c:axId val="639041848"/>
      </c:scatterChart>
      <c:valAx>
        <c:axId val="639126264"/>
        <c:scaling>
          <c:logBase val="2.0"/>
          <c:orientation val="minMax"/>
          <c:min val="2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/>
                  <a:t># Nodes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39041848"/>
        <c:crosses val="autoZero"/>
        <c:crossBetween val="midCat"/>
        <c:majorUnit val="2.0"/>
      </c:valAx>
      <c:valAx>
        <c:axId val="639041848"/>
        <c:scaling>
          <c:orientation val="minMax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1" dirty="0"/>
                  <a:t>GFLOPS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391262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59876430536298"/>
          <c:y val="0.0941244602331248"/>
          <c:w val="0.418476389797451"/>
          <c:h val="0.19772594660727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Serial Optimizations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Sheet1!$A$9:$A$13</c:f>
              <c:strCache>
                <c:ptCount val="5"/>
                <c:pt idx="0">
                  <c:v>Original</c:v>
                </c:pt>
                <c:pt idx="1">
                  <c:v>Symmetry of g()</c:v>
                </c:pt>
                <c:pt idx="2">
                  <c:v>BLAS/LAPACK</c:v>
                </c:pt>
                <c:pt idx="3">
                  <c:v>Precompute_x000d_g values</c:v>
                </c:pt>
                <c:pt idx="4">
                  <c:v>Fock Matrix Symmetry</c:v>
                </c:pt>
              </c:strCache>
            </c:strRef>
          </c:cat>
          <c:val>
            <c:numRef>
              <c:f>Sheet1!$B$9:$B$13</c:f>
              <c:numCache>
                <c:formatCode>General</c:formatCode>
                <c:ptCount val="5"/>
                <c:pt idx="0">
                  <c:v>1.0</c:v>
                </c:pt>
                <c:pt idx="1">
                  <c:v>6.53</c:v>
                </c:pt>
                <c:pt idx="2">
                  <c:v>7.39</c:v>
                </c:pt>
                <c:pt idx="3">
                  <c:v>12.57</c:v>
                </c:pt>
                <c:pt idx="4">
                  <c:v>16.53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0593544"/>
        <c:axId val="1354900984"/>
      </c:barChart>
      <c:catAx>
        <c:axId val="810593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354900984"/>
        <c:crosses val="autoZero"/>
        <c:auto val="1"/>
        <c:lblAlgn val="ctr"/>
        <c:lblOffset val="100"/>
        <c:noMultiLvlLbl val="0"/>
      </c:catAx>
      <c:valAx>
        <c:axId val="1354900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0593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Speedup of OpenMP versions</a:t>
            </a:r>
            <a:r>
              <a:rPr lang="en-US" baseline="0"/>
              <a:t> and SWARM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Sheet1!$X$1</c:f>
              <c:strCache>
                <c:ptCount val="1"/>
                <c:pt idx="0">
                  <c:v>Dynamic,v1</c:v>
                </c:pt>
              </c:strCache>
            </c:strRef>
          </c:tx>
          <c:spPr>
            <a:ln w="50800">
              <a:solidFill>
                <a:srgbClr val="3366FF"/>
              </a:solidFill>
            </a:ln>
          </c:spPr>
          <c:marker>
            <c:symbol val="triangle"/>
            <c:size val="5"/>
            <c:spPr>
              <a:solidFill>
                <a:srgbClr val="3366FF"/>
              </a:solidFill>
              <a:ln w="50800" cmpd="sng">
                <a:solidFill>
                  <a:srgbClr val="3366FF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Sheet1!$X$2:$X$33</c:f>
              <c:numCache>
                <c:formatCode>General</c:formatCode>
                <c:ptCount val="32"/>
                <c:pt idx="0">
                  <c:v>0.782482882939865</c:v>
                </c:pt>
                <c:pt idx="1">
                  <c:v>1.593535049076435</c:v>
                </c:pt>
                <c:pt idx="2">
                  <c:v>2.298506214815228</c:v>
                </c:pt>
                <c:pt idx="3">
                  <c:v>2.988910498785953</c:v>
                </c:pt>
                <c:pt idx="4">
                  <c:v>3.811287912629584</c:v>
                </c:pt>
                <c:pt idx="5">
                  <c:v>4.423754268652444</c:v>
                </c:pt>
                <c:pt idx="6">
                  <c:v>5.146752922577693</c:v>
                </c:pt>
                <c:pt idx="7">
                  <c:v>5.727032844941323</c:v>
                </c:pt>
                <c:pt idx="8">
                  <c:v>6.47167294413057</c:v>
                </c:pt>
                <c:pt idx="9">
                  <c:v>7.127527798582705</c:v>
                </c:pt>
                <c:pt idx="10">
                  <c:v>7.717801553385941</c:v>
                </c:pt>
                <c:pt idx="11">
                  <c:v>8.17528498265323</c:v>
                </c:pt>
                <c:pt idx="12">
                  <c:v>8.75778705932324</c:v>
                </c:pt>
                <c:pt idx="13">
                  <c:v>9.317103479439675</c:v>
                </c:pt>
                <c:pt idx="14">
                  <c:v>9.767675970155141</c:v>
                </c:pt>
                <c:pt idx="15">
                  <c:v>10.14120009836872</c:v>
                </c:pt>
                <c:pt idx="16">
                  <c:v>10.94897778564475</c:v>
                </c:pt>
                <c:pt idx="17">
                  <c:v>10.94510306998142</c:v>
                </c:pt>
                <c:pt idx="18">
                  <c:v>11.20787280304403</c:v>
                </c:pt>
                <c:pt idx="19">
                  <c:v>11.51295891303336</c:v>
                </c:pt>
                <c:pt idx="20">
                  <c:v>11.82946069994263</c:v>
                </c:pt>
                <c:pt idx="21">
                  <c:v>11.93617637126731</c:v>
                </c:pt>
                <c:pt idx="22">
                  <c:v>12.08838186437366</c:v>
                </c:pt>
                <c:pt idx="23">
                  <c:v>12.25725750520162</c:v>
                </c:pt>
                <c:pt idx="24">
                  <c:v>12.4196867784359</c:v>
                </c:pt>
                <c:pt idx="25">
                  <c:v>12.59801425661914</c:v>
                </c:pt>
                <c:pt idx="26">
                  <c:v>12.62501275640371</c:v>
                </c:pt>
                <c:pt idx="27">
                  <c:v>12.7742784862409</c:v>
                </c:pt>
                <c:pt idx="28">
                  <c:v>12.8332468879668</c:v>
                </c:pt>
                <c:pt idx="29">
                  <c:v>12.839240309273</c:v>
                </c:pt>
                <c:pt idx="30">
                  <c:v>12.8119821872411</c:v>
                </c:pt>
                <c:pt idx="31">
                  <c:v>12.8285892051641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Sheet1!$Y$1</c:f>
              <c:strCache>
                <c:ptCount val="1"/>
                <c:pt idx="0">
                  <c:v>Dynamic,v2</c:v>
                </c:pt>
              </c:strCache>
            </c:strRef>
          </c:tx>
          <c:spPr>
            <a:ln w="12700">
              <a:solidFill>
                <a:srgbClr val="FF6600"/>
              </a:solidFill>
            </a:ln>
          </c:spPr>
          <c:marker>
            <c:symbol val="triangle"/>
            <c:size val="5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Sheet1!$Y$2:$Y$33</c:f>
              <c:numCache>
                <c:formatCode>General</c:formatCode>
                <c:ptCount val="32"/>
                <c:pt idx="0">
                  <c:v>0.667772311030624</c:v>
                </c:pt>
                <c:pt idx="1">
                  <c:v>0.390175939899422</c:v>
                </c:pt>
                <c:pt idx="2">
                  <c:v>0.307131330685204</c:v>
                </c:pt>
                <c:pt idx="3">
                  <c:v>0.278924816276561</c:v>
                </c:pt>
                <c:pt idx="4">
                  <c:v>0.30699147731855</c:v>
                </c:pt>
                <c:pt idx="5">
                  <c:v>0.304338039395125</c:v>
                </c:pt>
                <c:pt idx="6">
                  <c:v>0.305744927729647</c:v>
                </c:pt>
                <c:pt idx="7">
                  <c:v>0.314613956563756</c:v>
                </c:pt>
                <c:pt idx="8">
                  <c:v>0.320445158775282</c:v>
                </c:pt>
                <c:pt idx="9">
                  <c:v>0.313524410997335</c:v>
                </c:pt>
                <c:pt idx="10">
                  <c:v>0.319593741038975</c:v>
                </c:pt>
                <c:pt idx="11">
                  <c:v>0.313564144255348</c:v>
                </c:pt>
                <c:pt idx="12">
                  <c:v>0.317685623160717</c:v>
                </c:pt>
                <c:pt idx="13">
                  <c:v>0.31610032424477</c:v>
                </c:pt>
                <c:pt idx="14">
                  <c:v>0.314349746728819</c:v>
                </c:pt>
                <c:pt idx="15">
                  <c:v>0.312481450656536</c:v>
                </c:pt>
                <c:pt idx="16">
                  <c:v>0.315218388344468</c:v>
                </c:pt>
                <c:pt idx="17">
                  <c:v>0.310564268634797</c:v>
                </c:pt>
                <c:pt idx="18">
                  <c:v>0.308671238464984</c:v>
                </c:pt>
                <c:pt idx="19">
                  <c:v>0.307808769797481</c:v>
                </c:pt>
                <c:pt idx="20">
                  <c:v>0.30727398270796</c:v>
                </c:pt>
                <c:pt idx="21">
                  <c:v>0.303375663490577</c:v>
                </c:pt>
                <c:pt idx="22">
                  <c:v>0.298998323893401</c:v>
                </c:pt>
                <c:pt idx="23">
                  <c:v>0.295408850385879</c:v>
                </c:pt>
                <c:pt idx="24">
                  <c:v>0.296596556758817</c:v>
                </c:pt>
                <c:pt idx="25">
                  <c:v>0.295204779113926</c:v>
                </c:pt>
                <c:pt idx="26">
                  <c:v>0.292299731711553</c:v>
                </c:pt>
                <c:pt idx="27">
                  <c:v>0.294828393609758</c:v>
                </c:pt>
                <c:pt idx="28">
                  <c:v>0.286403018850452</c:v>
                </c:pt>
                <c:pt idx="29">
                  <c:v>0.288262919549684</c:v>
                </c:pt>
                <c:pt idx="30">
                  <c:v>0.238383357628508</c:v>
                </c:pt>
                <c:pt idx="31">
                  <c:v>0.179720640362601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Sheet1!$Z$1</c:f>
              <c:strCache>
                <c:ptCount val="1"/>
                <c:pt idx="0">
                  <c:v>Dynamic,v3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Sheet1!$Z$2:$Z$33</c:f>
              <c:numCache>
                <c:formatCode>General</c:formatCode>
                <c:ptCount val="32"/>
                <c:pt idx="0">
                  <c:v>1.13668208735121</c:v>
                </c:pt>
                <c:pt idx="1">
                  <c:v>2.253600021859715</c:v>
                </c:pt>
                <c:pt idx="2">
                  <c:v>3.22777379166395</c:v>
                </c:pt>
                <c:pt idx="3">
                  <c:v>4.583387362688254</c:v>
                </c:pt>
                <c:pt idx="4">
                  <c:v>5.727563138035602</c:v>
                </c:pt>
                <c:pt idx="5">
                  <c:v>6.903214106355672</c:v>
                </c:pt>
                <c:pt idx="6">
                  <c:v>8.045294920985887</c:v>
                </c:pt>
                <c:pt idx="7">
                  <c:v>9.18600334137739</c:v>
                </c:pt>
                <c:pt idx="8">
                  <c:v>10.33650833437774</c:v>
                </c:pt>
                <c:pt idx="9">
                  <c:v>11.51081646894627</c:v>
                </c:pt>
                <c:pt idx="10">
                  <c:v>12.68195797027166</c:v>
                </c:pt>
                <c:pt idx="11">
                  <c:v>13.81953753351207</c:v>
                </c:pt>
                <c:pt idx="12">
                  <c:v>14.98455668604651</c:v>
                </c:pt>
                <c:pt idx="13">
                  <c:v>16.04259871620307</c:v>
                </c:pt>
                <c:pt idx="14">
                  <c:v>16.56013653704568</c:v>
                </c:pt>
                <c:pt idx="15">
                  <c:v>18.24264543242645</c:v>
                </c:pt>
                <c:pt idx="16">
                  <c:v>18.42879487561448</c:v>
                </c:pt>
                <c:pt idx="17">
                  <c:v>18.58382154123479</c:v>
                </c:pt>
                <c:pt idx="18">
                  <c:v>18.08794502522114</c:v>
                </c:pt>
                <c:pt idx="19">
                  <c:v>18.97576501265435</c:v>
                </c:pt>
                <c:pt idx="20">
                  <c:v>19.17725933963726</c:v>
                </c:pt>
                <c:pt idx="21">
                  <c:v>19.31046593303676</c:v>
                </c:pt>
                <c:pt idx="22">
                  <c:v>19.48688666614161</c:v>
                </c:pt>
                <c:pt idx="23">
                  <c:v>19.68220507517302</c:v>
                </c:pt>
                <c:pt idx="24">
                  <c:v>19.86870633582268</c:v>
                </c:pt>
                <c:pt idx="25">
                  <c:v>20.00525549805951</c:v>
                </c:pt>
                <c:pt idx="26">
                  <c:v>20.22437469347719</c:v>
                </c:pt>
                <c:pt idx="27">
                  <c:v>20.43821245663307</c:v>
                </c:pt>
                <c:pt idx="28">
                  <c:v>20.61359660084979</c:v>
                </c:pt>
                <c:pt idx="29">
                  <c:v>20.78328433431328</c:v>
                </c:pt>
                <c:pt idx="30">
                  <c:v>20.92919979698867</c:v>
                </c:pt>
                <c:pt idx="31">
                  <c:v>20.90091231626964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Sheet1!$AA$1</c:f>
              <c:strCache>
                <c:ptCount val="1"/>
                <c:pt idx="0">
                  <c:v>Guided,v1</c:v>
                </c:pt>
              </c:strCache>
            </c:strRef>
          </c:tx>
          <c:spPr>
            <a:ln w="12700">
              <a:solidFill>
                <a:srgbClr val="3366FF"/>
              </a:solidFill>
            </a:ln>
          </c:spPr>
          <c:marker>
            <c:symbol val="circle"/>
            <c:size val="5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Sheet1!$AA$2:$AA$33</c:f>
              <c:numCache>
                <c:formatCode>General</c:formatCode>
                <c:ptCount val="32"/>
                <c:pt idx="0">
                  <c:v>0.844134133485267</c:v>
                </c:pt>
                <c:pt idx="1">
                  <c:v>1.57038405148613</c:v>
                </c:pt>
                <c:pt idx="2">
                  <c:v>2.201897320435351</c:v>
                </c:pt>
                <c:pt idx="3">
                  <c:v>2.800541036118122</c:v>
                </c:pt>
                <c:pt idx="4">
                  <c:v>3.403604099319073</c:v>
                </c:pt>
                <c:pt idx="5">
                  <c:v>3.924951220672916</c:v>
                </c:pt>
                <c:pt idx="6">
                  <c:v>4.798964273245665</c:v>
                </c:pt>
                <c:pt idx="7">
                  <c:v>5.17181915093748</c:v>
                </c:pt>
                <c:pt idx="8">
                  <c:v>5.796125374812592</c:v>
                </c:pt>
                <c:pt idx="9">
                  <c:v>6.516843574683277</c:v>
                </c:pt>
                <c:pt idx="10">
                  <c:v>7.186737539212269</c:v>
                </c:pt>
                <c:pt idx="11">
                  <c:v>7.702185282032125</c:v>
                </c:pt>
                <c:pt idx="12">
                  <c:v>8.29561456447395</c:v>
                </c:pt>
                <c:pt idx="13">
                  <c:v>9.18157191628321</c:v>
                </c:pt>
                <c:pt idx="14">
                  <c:v>9.823520069877316</c:v>
                </c:pt>
                <c:pt idx="15">
                  <c:v>10.20940788116361</c:v>
                </c:pt>
                <c:pt idx="16">
                  <c:v>10.28281107139889</c:v>
                </c:pt>
                <c:pt idx="17">
                  <c:v>10.88539375274967</c:v>
                </c:pt>
                <c:pt idx="18">
                  <c:v>10.05915355531162</c:v>
                </c:pt>
                <c:pt idx="19">
                  <c:v>10.74452840020844</c:v>
                </c:pt>
                <c:pt idx="20">
                  <c:v>10.77353479055996</c:v>
                </c:pt>
                <c:pt idx="21">
                  <c:v>11.12872756712994</c:v>
                </c:pt>
                <c:pt idx="22">
                  <c:v>11.41259225092251</c:v>
                </c:pt>
                <c:pt idx="23">
                  <c:v>11.27477785372522</c:v>
                </c:pt>
                <c:pt idx="24">
                  <c:v>11.46919760812126</c:v>
                </c:pt>
                <c:pt idx="25">
                  <c:v>11.84191633961903</c:v>
                </c:pt>
                <c:pt idx="26">
                  <c:v>12.30908910004477</c:v>
                </c:pt>
                <c:pt idx="27">
                  <c:v>12.38487336069677</c:v>
                </c:pt>
                <c:pt idx="28">
                  <c:v>12.71062365149491</c:v>
                </c:pt>
                <c:pt idx="29">
                  <c:v>12.95418848167539</c:v>
                </c:pt>
                <c:pt idx="30">
                  <c:v>12.82526435828323</c:v>
                </c:pt>
                <c:pt idx="31">
                  <c:v>13.04158760278305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Sheet1!$AB$1</c:f>
              <c:strCache>
                <c:ptCount val="1"/>
                <c:pt idx="0">
                  <c:v>Guided,v2</c:v>
                </c:pt>
              </c:strCache>
            </c:strRef>
          </c:tx>
          <c:spPr>
            <a:ln w="12700">
              <a:solidFill>
                <a:srgbClr val="FF6600"/>
              </a:solidFill>
            </a:ln>
          </c:spPr>
          <c:marker>
            <c:symbol val="circle"/>
            <c:size val="5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Sheet1!$AB$2:$AB$33</c:f>
              <c:numCache>
                <c:formatCode>General</c:formatCode>
                <c:ptCount val="32"/>
                <c:pt idx="0">
                  <c:v>0.657884241089946</c:v>
                </c:pt>
                <c:pt idx="1">
                  <c:v>0.396092305475735</c:v>
                </c:pt>
                <c:pt idx="2">
                  <c:v>0.309730746746215</c:v>
                </c:pt>
                <c:pt idx="3">
                  <c:v>0.282134932164466</c:v>
                </c:pt>
                <c:pt idx="4">
                  <c:v>0.304465743681497</c:v>
                </c:pt>
                <c:pt idx="5">
                  <c:v>0.297484859742967</c:v>
                </c:pt>
                <c:pt idx="6">
                  <c:v>0.309098495514527</c:v>
                </c:pt>
                <c:pt idx="7">
                  <c:v>0.316349688349049</c:v>
                </c:pt>
                <c:pt idx="8">
                  <c:v>0.318492859735706</c:v>
                </c:pt>
                <c:pt idx="9">
                  <c:v>0.311434037786197</c:v>
                </c:pt>
                <c:pt idx="10">
                  <c:v>0.313843355476039</c:v>
                </c:pt>
                <c:pt idx="11">
                  <c:v>0.310831522217058</c:v>
                </c:pt>
                <c:pt idx="12">
                  <c:v>0.315258150460034</c:v>
                </c:pt>
                <c:pt idx="13">
                  <c:v>0.321357879096444</c:v>
                </c:pt>
                <c:pt idx="14">
                  <c:v>0.318928025449793</c:v>
                </c:pt>
                <c:pt idx="15">
                  <c:v>0.318208592049962</c:v>
                </c:pt>
                <c:pt idx="16">
                  <c:v>0.315077093128091</c:v>
                </c:pt>
                <c:pt idx="17">
                  <c:v>0.310895965923013</c:v>
                </c:pt>
                <c:pt idx="18">
                  <c:v>0.30604520451872</c:v>
                </c:pt>
                <c:pt idx="19">
                  <c:v>0.310059887893472</c:v>
                </c:pt>
                <c:pt idx="20">
                  <c:v>0.308593472298614</c:v>
                </c:pt>
                <c:pt idx="21">
                  <c:v>0.305587084136643</c:v>
                </c:pt>
                <c:pt idx="22">
                  <c:v>0.307070343526608</c:v>
                </c:pt>
                <c:pt idx="23">
                  <c:v>0.305585574458888</c:v>
                </c:pt>
                <c:pt idx="24">
                  <c:v>0.301087162862692</c:v>
                </c:pt>
                <c:pt idx="25">
                  <c:v>0.301159725113015</c:v>
                </c:pt>
                <c:pt idx="26">
                  <c:v>0.29921382678068</c:v>
                </c:pt>
                <c:pt idx="27">
                  <c:v>0.297931906439086</c:v>
                </c:pt>
                <c:pt idx="28">
                  <c:v>0.299232281893318</c:v>
                </c:pt>
                <c:pt idx="29">
                  <c:v>0.281688136480848</c:v>
                </c:pt>
                <c:pt idx="30">
                  <c:v>0.238383357628508</c:v>
                </c:pt>
                <c:pt idx="31">
                  <c:v>0.182696397242553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Sheet1!$AC$1</c:f>
              <c:strCache>
                <c:ptCount val="1"/>
                <c:pt idx="0">
                  <c:v>Guided,v3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Sheet1!$AC$2:$AC$33</c:f>
              <c:numCache>
                <c:formatCode>General</c:formatCode>
                <c:ptCount val="32"/>
                <c:pt idx="0">
                  <c:v>1.133869201193329</c:v>
                </c:pt>
                <c:pt idx="1">
                  <c:v>2.096555522603059</c:v>
                </c:pt>
                <c:pt idx="2">
                  <c:v>2.755719154433876</c:v>
                </c:pt>
                <c:pt idx="3">
                  <c:v>3.606147612662508</c:v>
                </c:pt>
                <c:pt idx="4">
                  <c:v>4.55017746473693</c:v>
                </c:pt>
                <c:pt idx="5">
                  <c:v>5.388292427970993</c:v>
                </c:pt>
                <c:pt idx="6">
                  <c:v>6.019194278207555</c:v>
                </c:pt>
                <c:pt idx="7">
                  <c:v>7.217133856430295</c:v>
                </c:pt>
                <c:pt idx="8">
                  <c:v>7.975277204744713</c:v>
                </c:pt>
                <c:pt idx="9">
                  <c:v>8.372813102771481</c:v>
                </c:pt>
                <c:pt idx="10">
                  <c:v>9.218517138599098</c:v>
                </c:pt>
                <c:pt idx="11">
                  <c:v>10.48455443027247</c:v>
                </c:pt>
                <c:pt idx="12">
                  <c:v>11.33469238169408</c:v>
                </c:pt>
                <c:pt idx="13">
                  <c:v>11.86747565830495</c:v>
                </c:pt>
                <c:pt idx="14">
                  <c:v>12.9888708068665</c:v>
                </c:pt>
                <c:pt idx="15">
                  <c:v>13.4243936845532</c:v>
                </c:pt>
                <c:pt idx="16">
                  <c:v>12.3997694697805</c:v>
                </c:pt>
                <c:pt idx="17">
                  <c:v>14.86303838529465</c:v>
                </c:pt>
                <c:pt idx="18">
                  <c:v>13.27031375703942</c:v>
                </c:pt>
                <c:pt idx="19">
                  <c:v>13.81413656412261</c:v>
                </c:pt>
                <c:pt idx="20">
                  <c:v>15.25619681834998</c:v>
                </c:pt>
                <c:pt idx="21">
                  <c:v>14.48539312686611</c:v>
                </c:pt>
                <c:pt idx="22">
                  <c:v>15.64100132751754</c:v>
                </c:pt>
                <c:pt idx="23">
                  <c:v>15.08873033296744</c:v>
                </c:pt>
                <c:pt idx="24">
                  <c:v>14.9736746550472</c:v>
                </c:pt>
                <c:pt idx="25">
                  <c:v>15.93719806763285</c:v>
                </c:pt>
                <c:pt idx="26">
                  <c:v>15.60844057532172</c:v>
                </c:pt>
                <c:pt idx="27">
                  <c:v>15.99385908209438</c:v>
                </c:pt>
                <c:pt idx="28">
                  <c:v>16.78937368528192</c:v>
                </c:pt>
                <c:pt idx="29">
                  <c:v>16.58122235625251</c:v>
                </c:pt>
                <c:pt idx="30">
                  <c:v>17.05791106514995</c:v>
                </c:pt>
                <c:pt idx="31">
                  <c:v>17.19064823177929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Sheet1!$AD$1</c:f>
              <c:strCache>
                <c:ptCount val="1"/>
                <c:pt idx="0">
                  <c:v>Static,v1</c:v>
                </c:pt>
              </c:strCache>
            </c:strRef>
          </c:tx>
          <c:spPr>
            <a:ln w="12700">
              <a:solidFill>
                <a:srgbClr val="3366FF"/>
              </a:solidFill>
            </a:ln>
          </c:spPr>
          <c:marker>
            <c:symbol val="square"/>
            <c:size val="5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Sheet1!$AD$2:$AD$33</c:f>
              <c:numCache>
                <c:formatCode>General</c:formatCode>
                <c:ptCount val="32"/>
                <c:pt idx="0">
                  <c:v>0.750630265485115</c:v>
                </c:pt>
                <c:pt idx="1">
                  <c:v>0.939900321372405</c:v>
                </c:pt>
                <c:pt idx="2">
                  <c:v>1.296647608466662</c:v>
                </c:pt>
                <c:pt idx="3">
                  <c:v>1.587879682456152</c:v>
                </c:pt>
                <c:pt idx="4">
                  <c:v>1.757966535223276</c:v>
                </c:pt>
                <c:pt idx="5">
                  <c:v>2.198727461766091</c:v>
                </c:pt>
                <c:pt idx="6">
                  <c:v>2.467759791747703</c:v>
                </c:pt>
                <c:pt idx="7">
                  <c:v>2.837279972478643</c:v>
                </c:pt>
                <c:pt idx="8">
                  <c:v>3.017893298855902</c:v>
                </c:pt>
                <c:pt idx="9">
                  <c:v>3.51151700940946</c:v>
                </c:pt>
                <c:pt idx="10">
                  <c:v>3.815343099460289</c:v>
                </c:pt>
                <c:pt idx="11">
                  <c:v>3.940453249669539</c:v>
                </c:pt>
                <c:pt idx="12">
                  <c:v>4.121002664890073</c:v>
                </c:pt>
                <c:pt idx="13">
                  <c:v>4.43970931275794</c:v>
                </c:pt>
                <c:pt idx="14">
                  <c:v>4.849758908620487</c:v>
                </c:pt>
                <c:pt idx="15">
                  <c:v>5.070080531136655</c:v>
                </c:pt>
                <c:pt idx="16">
                  <c:v>5.334504764779437</c:v>
                </c:pt>
                <c:pt idx="17">
                  <c:v>5.697492343472954</c:v>
                </c:pt>
                <c:pt idx="18">
                  <c:v>6.166969916004088</c:v>
                </c:pt>
                <c:pt idx="19">
                  <c:v>6.630533819273234</c:v>
                </c:pt>
                <c:pt idx="20">
                  <c:v>6.722409389773406</c:v>
                </c:pt>
                <c:pt idx="21">
                  <c:v>6.774869253306317</c:v>
                </c:pt>
                <c:pt idx="22">
                  <c:v>7.331980086528774</c:v>
                </c:pt>
                <c:pt idx="23">
                  <c:v>7.139868413458763</c:v>
                </c:pt>
                <c:pt idx="24">
                  <c:v>7.759431743343681</c:v>
                </c:pt>
                <c:pt idx="25">
                  <c:v>7.982996709040457</c:v>
                </c:pt>
                <c:pt idx="26">
                  <c:v>7.878522528259831</c:v>
                </c:pt>
                <c:pt idx="27">
                  <c:v>8.39354773051089</c:v>
                </c:pt>
                <c:pt idx="28">
                  <c:v>8.4072375127421</c:v>
                </c:pt>
                <c:pt idx="29">
                  <c:v>8.71460270498732</c:v>
                </c:pt>
                <c:pt idx="30">
                  <c:v>8.831245315344254</c:v>
                </c:pt>
                <c:pt idx="31">
                  <c:v>8.612677527151212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Sheet1!$AE$1</c:f>
              <c:strCache>
                <c:ptCount val="1"/>
                <c:pt idx="0">
                  <c:v>Static,v2</c:v>
                </c:pt>
              </c:strCache>
            </c:strRef>
          </c:tx>
          <c:spPr>
            <a:ln w="12700">
              <a:solidFill>
                <a:srgbClr val="FF6600"/>
              </a:solidFill>
            </a:ln>
          </c:spPr>
          <c:marker>
            <c:symbol val="square"/>
            <c:size val="5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Sheet1!$AE$2:$AE$33</c:f>
              <c:numCache>
                <c:formatCode>General</c:formatCode>
                <c:ptCount val="32"/>
                <c:pt idx="0">
                  <c:v>0.675148373013166</c:v>
                </c:pt>
                <c:pt idx="1">
                  <c:v>0.508212951342602</c:v>
                </c:pt>
                <c:pt idx="2">
                  <c:v>0.396078990084618</c:v>
                </c:pt>
                <c:pt idx="3">
                  <c:v>0.344816293083745</c:v>
                </c:pt>
                <c:pt idx="4">
                  <c:v>0.330115235133307</c:v>
                </c:pt>
                <c:pt idx="5">
                  <c:v>0.324785281388691</c:v>
                </c:pt>
                <c:pt idx="6">
                  <c:v>0.320229081731703</c:v>
                </c:pt>
                <c:pt idx="7">
                  <c:v>0.313473567118248</c:v>
                </c:pt>
                <c:pt idx="8">
                  <c:v>0.312656770660241</c:v>
                </c:pt>
                <c:pt idx="9">
                  <c:v>0.314553960767363</c:v>
                </c:pt>
                <c:pt idx="10">
                  <c:v>0.316056715845947</c:v>
                </c:pt>
                <c:pt idx="11">
                  <c:v>0.31609749740977</c:v>
                </c:pt>
                <c:pt idx="12">
                  <c:v>0.319152641192071</c:v>
                </c:pt>
                <c:pt idx="13">
                  <c:v>0.315002482590042</c:v>
                </c:pt>
                <c:pt idx="14">
                  <c:v>0.316413608246895</c:v>
                </c:pt>
                <c:pt idx="15">
                  <c:v>0.315028151045447</c:v>
                </c:pt>
                <c:pt idx="16">
                  <c:v>0.314050499396459</c:v>
                </c:pt>
                <c:pt idx="17">
                  <c:v>0.315308369482661</c:v>
                </c:pt>
                <c:pt idx="18">
                  <c:v>0.311088284070092</c:v>
                </c:pt>
                <c:pt idx="19">
                  <c:v>0.315465960148716</c:v>
                </c:pt>
                <c:pt idx="20">
                  <c:v>0.310960436356324</c:v>
                </c:pt>
                <c:pt idx="21">
                  <c:v>0.314895041349661</c:v>
                </c:pt>
                <c:pt idx="22">
                  <c:v>0.310865498295689</c:v>
                </c:pt>
                <c:pt idx="23">
                  <c:v>0.31318113812247</c:v>
                </c:pt>
                <c:pt idx="24">
                  <c:v>0.310132563887872</c:v>
                </c:pt>
                <c:pt idx="25">
                  <c:v>0.311278490615411</c:v>
                </c:pt>
                <c:pt idx="26">
                  <c:v>0.312408853130907</c:v>
                </c:pt>
                <c:pt idx="27">
                  <c:v>0.308769849936043</c:v>
                </c:pt>
                <c:pt idx="28">
                  <c:v>0.306208069264841</c:v>
                </c:pt>
                <c:pt idx="29">
                  <c:v>0.306473948630544</c:v>
                </c:pt>
                <c:pt idx="30">
                  <c:v>0.300304036217328</c:v>
                </c:pt>
                <c:pt idx="31">
                  <c:v>0.287315945933392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Sheet1!$AF$1</c:f>
              <c:strCache>
                <c:ptCount val="1"/>
                <c:pt idx="0">
                  <c:v>Static,v3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Sheet1!$AF$2:$AF$33</c:f>
              <c:numCache>
                <c:formatCode>General</c:formatCode>
                <c:ptCount val="32"/>
                <c:pt idx="0">
                  <c:v>1.138099005528928</c:v>
                </c:pt>
                <c:pt idx="1">
                  <c:v>1.358619553578783</c:v>
                </c:pt>
                <c:pt idx="2">
                  <c:v>1.624482962379358</c:v>
                </c:pt>
                <c:pt idx="3">
                  <c:v>1.981889252901644</c:v>
                </c:pt>
                <c:pt idx="4">
                  <c:v>2.207141710228185</c:v>
                </c:pt>
                <c:pt idx="5">
                  <c:v>2.735217059662388</c:v>
                </c:pt>
                <c:pt idx="6">
                  <c:v>3.180229045899153</c:v>
                </c:pt>
                <c:pt idx="7">
                  <c:v>3.770802852962692</c:v>
                </c:pt>
                <c:pt idx="8">
                  <c:v>4.175878888120032</c:v>
                </c:pt>
                <c:pt idx="9">
                  <c:v>4.492836520128557</c:v>
                </c:pt>
                <c:pt idx="10">
                  <c:v>4.930552787852217</c:v>
                </c:pt>
                <c:pt idx="11">
                  <c:v>5.084040520270405</c:v>
                </c:pt>
                <c:pt idx="12">
                  <c:v>5.720544714695275</c:v>
                </c:pt>
                <c:pt idx="13">
                  <c:v>5.95129284425737</c:v>
                </c:pt>
                <c:pt idx="14">
                  <c:v>6.426122639794302</c:v>
                </c:pt>
                <c:pt idx="15">
                  <c:v>7.167999304710586</c:v>
                </c:pt>
                <c:pt idx="16">
                  <c:v>7.128759940071448</c:v>
                </c:pt>
                <c:pt idx="17">
                  <c:v>8.024941619097042</c:v>
                </c:pt>
                <c:pt idx="18">
                  <c:v>7.772594477429084</c:v>
                </c:pt>
                <c:pt idx="19">
                  <c:v>8.481301203167312</c:v>
                </c:pt>
                <c:pt idx="20">
                  <c:v>8.741079629760463</c:v>
                </c:pt>
                <c:pt idx="21">
                  <c:v>8.876233183856501</c:v>
                </c:pt>
                <c:pt idx="22">
                  <c:v>8.791394258101194</c:v>
                </c:pt>
                <c:pt idx="23">
                  <c:v>9.630804561908838</c:v>
                </c:pt>
                <c:pt idx="24">
                  <c:v>9.749970445679146</c:v>
                </c:pt>
                <c:pt idx="25">
                  <c:v>10.04853186045567</c:v>
                </c:pt>
                <c:pt idx="26">
                  <c:v>10.59590595691833</c:v>
                </c:pt>
                <c:pt idx="27">
                  <c:v>10.77822791427078</c:v>
                </c:pt>
                <c:pt idx="28">
                  <c:v>11.11672732174148</c:v>
                </c:pt>
                <c:pt idx="29">
                  <c:v>11.19519478756617</c:v>
                </c:pt>
                <c:pt idx="30">
                  <c:v>10.89450046233103</c:v>
                </c:pt>
                <c:pt idx="31">
                  <c:v>11.73575866812123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Sheet1!$AG$1</c:f>
              <c:strCache>
                <c:ptCount val="1"/>
                <c:pt idx="0">
                  <c:v>SWARM</c:v>
                </c:pt>
              </c:strCache>
            </c:strRef>
          </c:tx>
          <c:spPr>
            <a:ln w="57150" cmpd="sng">
              <a:solidFill>
                <a:srgbClr val="660066"/>
              </a:solidFill>
            </a:ln>
          </c:spPr>
          <c:marker>
            <c:symbol val="x"/>
            <c:size val="7"/>
            <c:spPr>
              <a:solidFill>
                <a:srgbClr val="660066"/>
              </a:solidFill>
              <a:ln>
                <a:solidFill>
                  <a:srgbClr val="660066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Sheet1!$AG$2:$AG$33</c:f>
              <c:numCache>
                <c:formatCode>General</c:formatCode>
                <c:ptCount val="32"/>
                <c:pt idx="0">
                  <c:v>1.096350207289615</c:v>
                </c:pt>
                <c:pt idx="1">
                  <c:v>2.361362131596371</c:v>
                </c:pt>
                <c:pt idx="2">
                  <c:v>3.587624381490946</c:v>
                </c:pt>
                <c:pt idx="3">
                  <c:v>4.92718990366664</c:v>
                </c:pt>
                <c:pt idx="4">
                  <c:v>6.077465113065905</c:v>
                </c:pt>
                <c:pt idx="5">
                  <c:v>7.182278343221031</c:v>
                </c:pt>
                <c:pt idx="6">
                  <c:v>8.330545121681764</c:v>
                </c:pt>
                <c:pt idx="7">
                  <c:v>9.677679586373798</c:v>
                </c:pt>
                <c:pt idx="8">
                  <c:v>10.8430566967954</c:v>
                </c:pt>
                <c:pt idx="9">
                  <c:v>12.14653902798233</c:v>
                </c:pt>
                <c:pt idx="10">
                  <c:v>13.27098104289234</c:v>
                </c:pt>
                <c:pt idx="11">
                  <c:v>14.53624146287729</c:v>
                </c:pt>
                <c:pt idx="12">
                  <c:v>15.55215085444903</c:v>
                </c:pt>
                <c:pt idx="13">
                  <c:v>15.94586429822972</c:v>
                </c:pt>
                <c:pt idx="14">
                  <c:v>17.90866526430074</c:v>
                </c:pt>
                <c:pt idx="15">
                  <c:v>19.07212024859082</c:v>
                </c:pt>
                <c:pt idx="16">
                  <c:v>19.15378474490166</c:v>
                </c:pt>
                <c:pt idx="17">
                  <c:v>18.27574267709988</c:v>
                </c:pt>
                <c:pt idx="18">
                  <c:v>19.52504253902489</c:v>
                </c:pt>
                <c:pt idx="19">
                  <c:v>19.64275081869604</c:v>
                </c:pt>
                <c:pt idx="20">
                  <c:v>19.61355529131986</c:v>
                </c:pt>
                <c:pt idx="21">
                  <c:v>19.9139817399834</c:v>
                </c:pt>
                <c:pt idx="22">
                  <c:v>20.11738699596006</c:v>
                </c:pt>
                <c:pt idx="23">
                  <c:v>20.25013427453383</c:v>
                </c:pt>
                <c:pt idx="24">
                  <c:v>20.34849653045488</c:v>
                </c:pt>
                <c:pt idx="25">
                  <c:v>20.55771927091447</c:v>
                </c:pt>
                <c:pt idx="26">
                  <c:v>20.48273185875048</c:v>
                </c:pt>
                <c:pt idx="27">
                  <c:v>20.89958821666139</c:v>
                </c:pt>
                <c:pt idx="28">
                  <c:v>20.90621039290241</c:v>
                </c:pt>
                <c:pt idx="29">
                  <c:v>21.0110659979301</c:v>
                </c:pt>
                <c:pt idx="30">
                  <c:v>21.43425647689434</c:v>
                </c:pt>
                <c:pt idx="31">
                  <c:v>21.36658031088083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Sheet1!$AH$1</c:f>
              <c:strCache>
                <c:ptCount val="1"/>
                <c:pt idx="0">
                  <c:v>Ideal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Sheet1!$W$2:$W$17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Sheet1!$AH$2:$AH$17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4674504"/>
        <c:axId val="843206824"/>
      </c:scatterChart>
      <c:valAx>
        <c:axId val="644674504"/>
        <c:scaling>
          <c:orientation val="minMax"/>
          <c:max val="32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Threads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43206824"/>
        <c:crosses val="autoZero"/>
        <c:crossBetween val="midCat"/>
        <c:majorUnit val="1.0"/>
      </c:valAx>
      <c:valAx>
        <c:axId val="843206824"/>
        <c:scaling>
          <c:orientation val="minMax"/>
          <c:max val="22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44674504"/>
        <c:crosses val="autoZero"/>
        <c:crossBetween val="midCat"/>
        <c:majorUnit val="1.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400" dirty="0"/>
              <a:t>SCF Multi-Node Execution Scaling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0048775153106"/>
          <c:y val="0.178022811486799"/>
          <c:w val="0.781863079615048"/>
          <c:h val="0.69006194997684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Sheet1!$J$21</c:f>
              <c:strCache>
                <c:ptCount val="1"/>
                <c:pt idx="0">
                  <c:v>SWARM</c:v>
                </c:pt>
              </c:strCache>
            </c:strRef>
          </c:tx>
          <c:xVal>
            <c:numRef>
              <c:f>Sheet1!$I$22:$I$29</c:f>
              <c:numCache>
                <c:formatCode>General</c:formatCode>
                <c:ptCount val="8"/>
                <c:pt idx="0">
                  <c:v>16.0</c:v>
                </c:pt>
                <c:pt idx="1">
                  <c:v>32.0</c:v>
                </c:pt>
                <c:pt idx="2">
                  <c:v>64.0</c:v>
                </c:pt>
                <c:pt idx="3">
                  <c:v>128.0</c:v>
                </c:pt>
                <c:pt idx="4">
                  <c:v>256.0</c:v>
                </c:pt>
                <c:pt idx="5">
                  <c:v>512.0</c:v>
                </c:pt>
                <c:pt idx="6">
                  <c:v>1024.0</c:v>
                </c:pt>
                <c:pt idx="7">
                  <c:v>2048.0</c:v>
                </c:pt>
              </c:numCache>
            </c:numRef>
          </c:xVal>
          <c:yVal>
            <c:numRef>
              <c:f>Sheet1!$J$22:$J$29</c:f>
              <c:numCache>
                <c:formatCode>General</c:formatCode>
                <c:ptCount val="8"/>
                <c:pt idx="0">
                  <c:v>2954.99</c:v>
                </c:pt>
                <c:pt idx="1">
                  <c:v>1495.66</c:v>
                </c:pt>
                <c:pt idx="2">
                  <c:v>773.42</c:v>
                </c:pt>
                <c:pt idx="3">
                  <c:v>396.12</c:v>
                </c:pt>
                <c:pt idx="4">
                  <c:v>207.76</c:v>
                </c:pt>
                <c:pt idx="5">
                  <c:v>116.23</c:v>
                </c:pt>
                <c:pt idx="6">
                  <c:v>66.25</c:v>
                </c:pt>
                <c:pt idx="7">
                  <c:v>50.0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Sheet1!$K$21</c:f>
              <c:strCache>
                <c:ptCount val="1"/>
                <c:pt idx="0">
                  <c:v>MPI</c:v>
                </c:pt>
              </c:strCache>
            </c:strRef>
          </c:tx>
          <c:xVal>
            <c:numRef>
              <c:f>Sheet1!$I$22:$I$29</c:f>
              <c:numCache>
                <c:formatCode>General</c:formatCode>
                <c:ptCount val="8"/>
                <c:pt idx="0">
                  <c:v>16.0</c:v>
                </c:pt>
                <c:pt idx="1">
                  <c:v>32.0</c:v>
                </c:pt>
                <c:pt idx="2">
                  <c:v>64.0</c:v>
                </c:pt>
                <c:pt idx="3">
                  <c:v>128.0</c:v>
                </c:pt>
                <c:pt idx="4">
                  <c:v>256.0</c:v>
                </c:pt>
                <c:pt idx="5">
                  <c:v>512.0</c:v>
                </c:pt>
                <c:pt idx="6">
                  <c:v>1024.0</c:v>
                </c:pt>
                <c:pt idx="7">
                  <c:v>2048.0</c:v>
                </c:pt>
              </c:numCache>
            </c:numRef>
          </c:xVal>
          <c:yVal>
            <c:numRef>
              <c:f>Sheet1!$K$22:$K$29</c:f>
              <c:numCache>
                <c:formatCode>#,##0.00</c:formatCode>
                <c:ptCount val="8"/>
                <c:pt idx="0">
                  <c:v>5896.87</c:v>
                </c:pt>
                <c:pt idx="1">
                  <c:v>2938.3</c:v>
                </c:pt>
                <c:pt idx="2">
                  <c:v>1618.49</c:v>
                </c:pt>
                <c:pt idx="3" formatCode="General">
                  <c:v>936.7</c:v>
                </c:pt>
                <c:pt idx="4" formatCode="General">
                  <c:v>506.88</c:v>
                </c:pt>
                <c:pt idx="5" formatCode="General">
                  <c:v>263.21</c:v>
                </c:pt>
                <c:pt idx="6" formatCode="General">
                  <c:v>146.37</c:v>
                </c:pt>
                <c:pt idx="7" formatCode="General">
                  <c:v>85.65000000000001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233832"/>
        <c:axId val="881400616"/>
      </c:scatterChart>
      <c:valAx>
        <c:axId val="881233832"/>
        <c:scaling>
          <c:logBase val="2.0"/>
          <c:orientation val="minMax"/>
          <c:max val="2048.0"/>
          <c:min val="16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Cores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1400616"/>
        <c:crosses val="autoZero"/>
        <c:crossBetween val="midCat"/>
        <c:majorUnit val="2.0"/>
      </c:valAx>
      <c:valAx>
        <c:axId val="881400616"/>
        <c:scaling>
          <c:logBase val="10.0"/>
          <c:orientation val="minMax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881233832"/>
        <c:crosses val="autoZero"/>
        <c:crossBetween val="midCat"/>
        <c:minorUnit val="10.0"/>
      </c:valAx>
    </c:plotArea>
    <c:legend>
      <c:legendPos val="r"/>
      <c:layout>
        <c:manualLayout>
          <c:xMode val="edge"/>
          <c:yMode val="edge"/>
          <c:x val="0.650781205234775"/>
          <c:y val="0.243379747568319"/>
          <c:w val="0.26588561689562"/>
          <c:h val="0.10947820166121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SCF Multinode Speedup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8834332302819"/>
          <c:y val="0.211111111111111"/>
          <c:w val="0.805925286413403"/>
          <c:h val="0.68993752639001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Sheet1!$L$21</c:f>
              <c:strCache>
                <c:ptCount val="1"/>
                <c:pt idx="0">
                  <c:v>SWARM</c:v>
                </c:pt>
              </c:strCache>
            </c:strRef>
          </c:tx>
          <c:xVal>
            <c:numRef>
              <c:f>Sheet1!$H$22:$H$29</c:f>
              <c:numCache>
                <c:formatCode>General</c:formatCode>
                <c:ptCount val="8"/>
                <c:pt idx="0">
                  <c:v>16.0</c:v>
                </c:pt>
                <c:pt idx="1">
                  <c:v>32.0</c:v>
                </c:pt>
                <c:pt idx="2">
                  <c:v>64.0</c:v>
                </c:pt>
                <c:pt idx="3">
                  <c:v>128.0</c:v>
                </c:pt>
                <c:pt idx="4">
                  <c:v>256.0</c:v>
                </c:pt>
                <c:pt idx="5">
                  <c:v>512.0</c:v>
                </c:pt>
                <c:pt idx="6">
                  <c:v>1024.0</c:v>
                </c:pt>
                <c:pt idx="7">
                  <c:v>2048.0</c:v>
                </c:pt>
              </c:numCache>
            </c:numRef>
          </c:xVal>
          <c:yVal>
            <c:numRef>
              <c:f>Sheet1!$L$22:$L$29</c:f>
              <c:numCache>
                <c:formatCode>General</c:formatCode>
                <c:ptCount val="8"/>
                <c:pt idx="0">
                  <c:v>1.0</c:v>
                </c:pt>
                <c:pt idx="1">
                  <c:v>1.975709720123557</c:v>
                </c:pt>
                <c:pt idx="2">
                  <c:v>3.820679579012697</c:v>
                </c:pt>
                <c:pt idx="3">
                  <c:v>7.45983540341311</c:v>
                </c:pt>
                <c:pt idx="4">
                  <c:v>14.22309395456296</c:v>
                </c:pt>
                <c:pt idx="5">
                  <c:v>25.423642777252</c:v>
                </c:pt>
                <c:pt idx="6">
                  <c:v>44.60362264150943</c:v>
                </c:pt>
                <c:pt idx="7">
                  <c:v>59.0998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Sheet1!$M$21</c:f>
              <c:strCache>
                <c:ptCount val="1"/>
                <c:pt idx="0">
                  <c:v>MPI</c:v>
                </c:pt>
              </c:strCache>
            </c:strRef>
          </c:tx>
          <c:xVal>
            <c:numRef>
              <c:f>Sheet1!$H$22:$H$29</c:f>
              <c:numCache>
                <c:formatCode>General</c:formatCode>
                <c:ptCount val="8"/>
                <c:pt idx="0">
                  <c:v>16.0</c:v>
                </c:pt>
                <c:pt idx="1">
                  <c:v>32.0</c:v>
                </c:pt>
                <c:pt idx="2">
                  <c:v>64.0</c:v>
                </c:pt>
                <c:pt idx="3">
                  <c:v>128.0</c:v>
                </c:pt>
                <c:pt idx="4">
                  <c:v>256.0</c:v>
                </c:pt>
                <c:pt idx="5">
                  <c:v>512.0</c:v>
                </c:pt>
                <c:pt idx="6">
                  <c:v>1024.0</c:v>
                </c:pt>
                <c:pt idx="7">
                  <c:v>2048.0</c:v>
                </c:pt>
              </c:numCache>
            </c:numRef>
          </c:xVal>
          <c:yVal>
            <c:numRef>
              <c:f>Sheet1!$M$22:$M$29</c:f>
              <c:numCache>
                <c:formatCode>General</c:formatCode>
                <c:ptCount val="8"/>
                <c:pt idx="0">
                  <c:v>0.501111606665909</c:v>
                </c:pt>
                <c:pt idx="1">
                  <c:v>1.005680155191777</c:v>
                </c:pt>
                <c:pt idx="2">
                  <c:v>1.825769698916891</c:v>
                </c:pt>
                <c:pt idx="3">
                  <c:v>3.154681328066616</c:v>
                </c:pt>
                <c:pt idx="4">
                  <c:v>5.829762468434343</c:v>
                </c:pt>
                <c:pt idx="5">
                  <c:v>11.22673910565708</c:v>
                </c:pt>
                <c:pt idx="6">
                  <c:v>20.18849491015918</c:v>
                </c:pt>
                <c:pt idx="7">
                  <c:v>34.50075890251021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193176"/>
        <c:axId val="881086680"/>
      </c:scatterChart>
      <c:valAx>
        <c:axId val="881193176"/>
        <c:scaling>
          <c:logBase val="2.0"/>
          <c:orientation val="minMax"/>
          <c:min val="16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Cores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1086680"/>
        <c:crossesAt val="0.5"/>
        <c:crossBetween val="midCat"/>
        <c:majorUnit val="2.0"/>
      </c:valAx>
      <c:valAx>
        <c:axId val="881086680"/>
        <c:scaling>
          <c:logBase val="2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 over Single Node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11931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3175634295713"/>
          <c:y val="0.232486512102654"/>
          <c:w val="0.264754532339577"/>
          <c:h val="0.12210842578366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70829-4BF7-864F-9A82-EC844A637B83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40865-90A1-1A44-A253-CB41A751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75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CDD72-4A58-6441-91AA-C3A9A0F32EFA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ADB9D-43BF-5747-800C-ED44E2FF5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03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B2298A-19C3-0A4A-B947-1008DF4B387A}" type="slidenum">
              <a:rPr lang="en-US"/>
              <a:pPr/>
              <a:t>7</a:t>
            </a:fld>
            <a:endParaRPr lang="en-US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0701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67898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796086"/>
            <a:ext cx="7437700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391101" y="443318"/>
            <a:ext cx="1954381" cy="1002256"/>
            <a:chOff x="879842" y="1312072"/>
            <a:chExt cx="2048104" cy="1002256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33297" y="1312072"/>
              <a:ext cx="914400" cy="6944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879842" y="2006551"/>
              <a:ext cx="20481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cap="none" spc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dobe Caslon Pro Bold"/>
                  <a:cs typeface="Adobe Caslon Pro Bold"/>
                </a:rPr>
                <a:t>E.T. International, Inc.</a:t>
              </a:r>
              <a:endParaRPr lang="en-US" sz="1400" b="0" cap="none" spc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Caslon Pro Bold"/>
                <a:cs typeface="Adobe Caslon Pro Bold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5482" y="252818"/>
            <a:ext cx="2377440" cy="1307600"/>
          </a:xfrm>
          <a:prstGeom prst="rect">
            <a:avLst/>
          </a:prstGeom>
        </p:spPr>
      </p:pic>
      <p:pic>
        <p:nvPicPr>
          <p:cNvPr id="15" name="Picture 14" descr="Reservoir-lab-logored.a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67" y="1993900"/>
            <a:ext cx="1755648" cy="201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0119" y="1600200"/>
            <a:ext cx="1920239" cy="76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1691640"/>
            <a:ext cx="8229601" cy="4389120"/>
          </a:xfrm>
          <a:ln>
            <a:solidFill>
              <a:srgbClr val="A6A6A6"/>
            </a:solidFill>
          </a:ln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79988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1154887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0241" y="6320305"/>
            <a:ext cx="583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5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0241" y="6320305"/>
            <a:ext cx="583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3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6820" y="1501014"/>
            <a:ext cx="8229601" cy="457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199" y="1510636"/>
            <a:ext cx="4032504" cy="4570124"/>
          </a:xfrm>
          <a:ln w="6350" cmpd="sng">
            <a:solidFill>
              <a:srgbClr val="A6A6A6"/>
            </a:solidFill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70054" y="1510636"/>
            <a:ext cx="4023360" cy="4570124"/>
          </a:xfrm>
          <a:ln w="6350" cmpd="sng">
            <a:solidFill>
              <a:srgbClr val="A6A6A6"/>
            </a:solidFill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499200"/>
            <a:ext cx="40233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0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213034"/>
            <a:ext cx="4023360" cy="3863597"/>
          </a:xfrm>
          <a:ln>
            <a:solidFill>
              <a:srgbClr val="A6A6A6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683801" y="1499200"/>
            <a:ext cx="4023360" cy="639762"/>
          </a:xfrm>
          <a:ln>
            <a:solidFill>
              <a:srgbClr val="A6A6A6"/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lang="en-US" sz="20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683801" y="2213034"/>
            <a:ext cx="4023360" cy="3863597"/>
          </a:xfrm>
          <a:ln>
            <a:solidFill>
              <a:srgbClr val="A6A6A6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533265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95" y="3497802"/>
            <a:ext cx="3625330" cy="2566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659962"/>
            <a:ext cx="8229601" cy="715968"/>
          </a:xfrm>
          <a:prstGeom prst="rect">
            <a:avLst/>
          </a:prstGeom>
          <a:ln w="6350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8" y="1491392"/>
            <a:ext cx="8229601" cy="4589368"/>
          </a:xfrm>
          <a:prstGeom prst="rect">
            <a:avLst/>
          </a:prstGeom>
          <a:ln w="6350" cmpd="sng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0241" y="6320305"/>
            <a:ext cx="583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514801" y="90672"/>
            <a:ext cx="1097280" cy="562616"/>
            <a:chOff x="879842" y="1312072"/>
            <a:chExt cx="1919459" cy="939142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333297" y="1312072"/>
              <a:ext cx="914400" cy="69447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879842" y="1921756"/>
              <a:ext cx="1919459" cy="329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0" cap="none" spc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dobe Caslon Pro Bold"/>
                  <a:cs typeface="Adobe Caslon Pro Bold"/>
                </a:rPr>
                <a:t>E.T. International, Inc.</a:t>
              </a:r>
              <a:endParaRPr lang="en-US" sz="800" b="0" cap="none" spc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Caslon Pro Bold"/>
                <a:cs typeface="Adobe Caslon Pro Bold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5937" y="6410"/>
            <a:ext cx="1335024" cy="734264"/>
          </a:xfrm>
          <a:prstGeom prst="rect">
            <a:avLst/>
          </a:prstGeom>
        </p:spPr>
      </p:pic>
      <p:pic>
        <p:nvPicPr>
          <p:cNvPr id="21" name="Picture 20" descr="Reservoir-lab-logored.ai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41" y="403738"/>
            <a:ext cx="1188720" cy="1361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641937" y="143005"/>
            <a:ext cx="1188720" cy="470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indent="0" algn="ct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40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78985"/>
            <a:ext cx="9144000" cy="88211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X-Stack: Programming Challenges, Runtime Systems, and Tools</a:t>
            </a:r>
          </a:p>
          <a:p>
            <a:pPr algn="ctr"/>
            <a:r>
              <a:rPr lang="en-US" sz="1800" b="1" i="1" dirty="0" smtClean="0">
                <a:solidFill>
                  <a:srgbClr val="800000"/>
                </a:solidFill>
              </a:rPr>
              <a:t>Brandywine Team</a:t>
            </a:r>
          </a:p>
          <a:p>
            <a:pPr algn="ctr"/>
            <a:r>
              <a:rPr lang="en-US" sz="1800" b="1" dirty="0" smtClean="0">
                <a:solidFill>
                  <a:srgbClr val="800000"/>
                </a:solidFill>
              </a:rPr>
              <a:t>May2013</a:t>
            </a: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32" y="2916213"/>
            <a:ext cx="8084137" cy="1288253"/>
          </a:xfrm>
        </p:spPr>
        <p:txBody>
          <a:bodyPr anchor="ctr"/>
          <a:lstStyle/>
          <a:p>
            <a:pPr algn="ctr"/>
            <a:r>
              <a:rPr lang="en-US" sz="4000" b="0" i="1" dirty="0" err="1" smtClean="0"/>
              <a:t>DynAX</a:t>
            </a:r>
            <a:r>
              <a:rPr lang="en-US" sz="2800" b="0" i="1" dirty="0" smtClean="0"/>
              <a:t/>
            </a:r>
            <a:br>
              <a:rPr lang="en-US" sz="2800" b="0" i="1" dirty="0" smtClean="0"/>
            </a:br>
            <a:r>
              <a:rPr lang="en-US" sz="2800" b="0" i="1" dirty="0" smtClean="0"/>
              <a:t>Innovations </a:t>
            </a:r>
            <a:r>
              <a:rPr lang="en-US" sz="2800" b="0" i="1" dirty="0"/>
              <a:t>in Programming Models, Compilers and Runtime Systems for </a:t>
            </a:r>
            <a:r>
              <a:rPr lang="en-US" sz="2800" b="0" i="1" dirty="0" smtClean="0"/>
              <a:t>Dynamic Adaptive </a:t>
            </a:r>
            <a:r>
              <a:rPr lang="en-US" sz="2800" b="0" i="1" dirty="0"/>
              <a:t>Event-Driven Execution Models</a:t>
            </a:r>
          </a:p>
        </p:txBody>
      </p:sp>
    </p:spTree>
    <p:extLst>
      <p:ext uri="{BB962C8B-B14F-4D97-AF65-F5344CB8AC3E}">
        <p14:creationId xmlns:p14="http://schemas.microsoft.com/office/powerpoint/2010/main" val="233702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Transition to Exascale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6938" y="1465263"/>
            <a:ext cx="7954962" cy="47498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Determine application execution, communication, and data access patterns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Find ways to accelerate application execution directly.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Consider data access pattern to better lay out data across distributed heterogeneous nodes.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Convert single-node synchronization to asynchronous control-flow/data-flow (OpenMP -&gt; </a:t>
            </a:r>
            <a:r>
              <a:rPr lang="en-US" sz="2000" dirty="0"/>
              <a:t>asynchronous </a:t>
            </a:r>
            <a:r>
              <a:rPr lang="en-US" sz="2000" dirty="0" smtClean="0"/>
              <a:t>scheduling)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Remove bulk-</a:t>
            </a:r>
            <a:r>
              <a:rPr lang="en-US" sz="2000" dirty="0" smtClean="0"/>
              <a:t>synchronous communications where possible</a:t>
            </a:r>
            <a:r>
              <a:rPr lang="en-US" sz="2000" dirty="0"/>
              <a:t> </a:t>
            </a:r>
            <a:r>
              <a:rPr lang="en-US" sz="2000" dirty="0" smtClean="0"/>
              <a:t>(MPI -&gt; asynchronous communication)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Synergize inter-node and intra-node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Determine further optimizations afforded by asynchronous model.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983665" y="5866408"/>
            <a:ext cx="7682517" cy="584200"/>
          </a:xfrm>
          <a:prstGeom prst="round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5CA1FF"/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dobe Garamond Pro"/>
              <a:cs typeface="Adobe Garamon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967850"/>
            <a:ext cx="774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Method successfully deployed for </a:t>
            </a:r>
            <a:r>
              <a:rPr lang="en-US" sz="2000" dirty="0" err="1" smtClean="0">
                <a:latin typeface="+mn-lt"/>
              </a:rPr>
              <a:t>NWChem</a:t>
            </a:r>
            <a:r>
              <a:rPr lang="en-US" sz="2000" dirty="0" smtClean="0">
                <a:latin typeface="+mn-lt"/>
              </a:rPr>
              <a:t> code transition</a:t>
            </a:r>
            <a:endParaRPr lang="en-US" sz="2000" dirty="0">
              <a:latin typeface="+mn-lt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0241" y="6378405"/>
            <a:ext cx="583518" cy="365125"/>
          </a:xfrm>
        </p:spPr>
        <p:txBody>
          <a:bodyPr/>
          <a:lstStyle/>
          <a:p>
            <a:fld id="{78D8656B-7EA8-5E44-9051-32FAAC001DF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Self Consistent Field Module From </a:t>
            </a:r>
            <a:r>
              <a:rPr lang="en-US" sz="2800" dirty="0" err="1" smtClean="0"/>
              <a:t>NWChem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96938" y="1465263"/>
            <a:ext cx="7954962" cy="4749800"/>
          </a:xfrm>
          <a:prstGeom prst="rect">
            <a:avLst/>
          </a:prstGeom>
        </p:spPr>
        <p:txBody>
          <a:bodyPr/>
          <a:lstStyle/>
          <a:p>
            <a:r>
              <a:rPr lang="en-US" sz="2400" dirty="0" err="1" smtClean="0"/>
              <a:t>NWChem</a:t>
            </a:r>
            <a:r>
              <a:rPr lang="en-US" sz="2400" dirty="0" smtClean="0"/>
              <a:t> used by 1000’s of researchers</a:t>
            </a:r>
          </a:p>
          <a:p>
            <a:r>
              <a:rPr lang="en-US" sz="2400" dirty="0" smtClean="0"/>
              <a:t>Code is designed to be highly scalable to </a:t>
            </a:r>
            <a:r>
              <a:rPr lang="en-US" sz="2400" dirty="0" err="1" smtClean="0"/>
              <a:t>petaflop</a:t>
            </a:r>
            <a:r>
              <a:rPr lang="en-US" sz="2400" dirty="0" smtClean="0"/>
              <a:t> scale</a:t>
            </a:r>
          </a:p>
          <a:p>
            <a:r>
              <a:rPr lang="en-US" sz="2400" dirty="0" smtClean="0"/>
              <a:t>Thousands of man-hours expensed on tuning and performance</a:t>
            </a:r>
          </a:p>
          <a:p>
            <a:r>
              <a:rPr lang="en-US" sz="2400" dirty="0" smtClean="0"/>
              <a:t>Self Consistent Field (SCF) module is a key component of </a:t>
            </a:r>
            <a:r>
              <a:rPr lang="en-US" sz="2400" dirty="0" err="1" smtClean="0"/>
              <a:t>NWChem</a:t>
            </a:r>
            <a:endParaRPr lang="en-US" sz="2400" dirty="0" smtClean="0"/>
          </a:p>
          <a:p>
            <a:r>
              <a:rPr lang="en-US" sz="2400" dirty="0" smtClean="0"/>
              <a:t>ETI has worked with PNNL to extract the algorithm from </a:t>
            </a:r>
            <a:r>
              <a:rPr lang="en-US" sz="2400" dirty="0" err="1" smtClean="0"/>
              <a:t>NWChem</a:t>
            </a:r>
            <a:r>
              <a:rPr lang="en-US" sz="2400" dirty="0" smtClean="0"/>
              <a:t> to study how to improve it.</a:t>
            </a:r>
          </a:p>
          <a:p>
            <a:pPr lvl="1"/>
            <a:r>
              <a:rPr lang="en-US" sz="2000" dirty="0" smtClean="0"/>
              <a:t>As part of the DOE </a:t>
            </a:r>
            <a:r>
              <a:rPr lang="en-US" sz="2000" dirty="0" err="1" smtClean="0"/>
              <a:t>XStack</a:t>
            </a:r>
            <a:r>
              <a:rPr lang="en-US" sz="2000" dirty="0" smtClean="0"/>
              <a:t> program</a:t>
            </a:r>
            <a:endParaRPr lang="en-US" sz="20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0241" y="6312005"/>
            <a:ext cx="583518" cy="365125"/>
          </a:xfrm>
        </p:spPr>
        <p:txBody>
          <a:bodyPr/>
          <a:lstStyle/>
          <a:p>
            <a:fld id="{78D8656B-7EA8-5E44-9051-32FAAC001DF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9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Optimizations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732879"/>
              </p:ext>
            </p:extLst>
          </p:nvPr>
        </p:nvGraphicFramePr>
        <p:xfrm>
          <a:off x="1262182" y="1587499"/>
          <a:ext cx="7136779" cy="448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0241" y="6312005"/>
            <a:ext cx="583518" cy="365125"/>
          </a:xfrm>
        </p:spPr>
        <p:txBody>
          <a:bodyPr/>
          <a:lstStyle/>
          <a:p>
            <a:fld id="{78D8656B-7EA8-5E44-9051-32FAAC001DF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6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Node Parallelization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792454"/>
              </p:ext>
            </p:extLst>
          </p:nvPr>
        </p:nvGraphicFramePr>
        <p:xfrm>
          <a:off x="1475497" y="1620862"/>
          <a:ext cx="62865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0241" y="6312005"/>
            <a:ext cx="583518" cy="365125"/>
          </a:xfrm>
        </p:spPr>
        <p:txBody>
          <a:bodyPr/>
          <a:lstStyle/>
          <a:p>
            <a:fld id="{78D8656B-7EA8-5E44-9051-32FAAC001DF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2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Multi-Node Parallelization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659522"/>
              </p:ext>
            </p:extLst>
          </p:nvPr>
        </p:nvGraphicFramePr>
        <p:xfrm>
          <a:off x="934949" y="1636103"/>
          <a:ext cx="3654094" cy="456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808269"/>
              </p:ext>
            </p:extLst>
          </p:nvPr>
        </p:nvGraphicFramePr>
        <p:xfrm>
          <a:off x="5106430" y="1570793"/>
          <a:ext cx="3650929" cy="456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0241" y="6312005"/>
            <a:ext cx="583518" cy="365125"/>
          </a:xfrm>
        </p:spPr>
        <p:txBody>
          <a:bodyPr/>
          <a:lstStyle/>
          <a:p>
            <a:fld id="{78D8656B-7EA8-5E44-9051-32FAAC001DF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59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0241" y="6312005"/>
            <a:ext cx="583518" cy="365125"/>
          </a:xfrm>
        </p:spPr>
        <p:txBody>
          <a:bodyPr/>
          <a:lstStyle/>
          <a:p>
            <a:fld id="{78D8656B-7EA8-5E44-9051-32FAAC001DFB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Repository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All of this information is available in more detail at the </a:t>
            </a:r>
            <a:r>
              <a:rPr lang="en-US" dirty="0" err="1" smtClean="0"/>
              <a:t>Xstack</a:t>
            </a:r>
            <a:r>
              <a:rPr lang="en-US" dirty="0" smtClean="0"/>
              <a:t> wiki: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www.xstackwiki.com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611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3249609"/>
            <a:ext cx="8229601" cy="71596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Co-PIs:</a:t>
            </a:r>
          </a:p>
          <a:p>
            <a:pPr lvl="1"/>
            <a:r>
              <a:rPr lang="en-US" dirty="0" smtClean="0"/>
              <a:t>Benoit Meister (Reservoir)</a:t>
            </a:r>
          </a:p>
          <a:p>
            <a:pPr lvl="1"/>
            <a:r>
              <a:rPr lang="en-US" dirty="0" smtClean="0"/>
              <a:t>David Padua (Univ. Illinois)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Feo</a:t>
            </a:r>
            <a:r>
              <a:rPr lang="en-US" dirty="0" smtClean="0"/>
              <a:t> (PNNL)</a:t>
            </a:r>
          </a:p>
          <a:p>
            <a:r>
              <a:rPr lang="en-US" dirty="0" smtClean="0"/>
              <a:t>Other team members:</a:t>
            </a:r>
          </a:p>
          <a:p>
            <a:pPr lvl="1"/>
            <a:r>
              <a:rPr lang="en-US" dirty="0" smtClean="0"/>
              <a:t>ETI: Mark </a:t>
            </a:r>
            <a:r>
              <a:rPr lang="en-US" smtClean="0"/>
              <a:t>Glines, </a:t>
            </a:r>
            <a:r>
              <a:rPr lang="en-US" dirty="0" smtClean="0"/>
              <a:t>Kelly Livingston, Adam Markey</a:t>
            </a:r>
          </a:p>
          <a:p>
            <a:pPr lvl="1"/>
            <a:r>
              <a:rPr lang="en-US" dirty="0" smtClean="0"/>
              <a:t>Reservoir: Rich </a:t>
            </a:r>
            <a:r>
              <a:rPr lang="en-US" dirty="0" err="1" smtClean="0"/>
              <a:t>Lethin</a:t>
            </a:r>
            <a:endParaRPr lang="en-US" dirty="0" smtClean="0"/>
          </a:p>
          <a:p>
            <a:pPr lvl="1"/>
            <a:r>
              <a:rPr lang="en-US" dirty="0" smtClean="0"/>
              <a:t>Univ. Illinois: Adam Smith</a:t>
            </a:r>
          </a:p>
          <a:p>
            <a:pPr lvl="1"/>
            <a:r>
              <a:rPr lang="en-US" dirty="0" smtClean="0"/>
              <a:t>PNNL: Andres Marquez</a:t>
            </a:r>
          </a:p>
          <a:p>
            <a:r>
              <a:rPr lang="en-US" dirty="0" smtClean="0"/>
              <a:t>DOE</a:t>
            </a:r>
          </a:p>
          <a:p>
            <a:pPr lvl="1"/>
            <a:r>
              <a:rPr lang="en-US" dirty="0" smtClean="0"/>
              <a:t>Sonia Sachs, Bill </a:t>
            </a:r>
            <a:r>
              <a:rPr lang="en-US" dirty="0" err="1" smtClean="0"/>
              <a:t>Harrod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002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8379967"/>
              </p:ext>
            </p:extLst>
          </p:nvPr>
        </p:nvGraphicFramePr>
        <p:xfrm>
          <a:off x="466725" y="1501775"/>
          <a:ext cx="8220075" cy="37795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2192"/>
                <a:gridCol w="63178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Scalability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/>
                        <a:t>Expose,</a:t>
                      </a:r>
                      <a:r>
                        <a:rPr lang="en-US" baseline="0" dirty="0" smtClean="0"/>
                        <a:t> express, and exploit O(10</a:t>
                      </a:r>
                      <a:r>
                        <a:rPr lang="en-US" baseline="30000" dirty="0" smtClean="0"/>
                        <a:t>10</a:t>
                      </a:r>
                      <a:r>
                        <a:rPr lang="en-US" baseline="0" dirty="0" smtClean="0"/>
                        <a:t>) concurrency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/>
                        <a:t>Locality aware data types</a:t>
                      </a:r>
                      <a:r>
                        <a:rPr lang="en-US" baseline="0" dirty="0" smtClean="0"/>
                        <a:t>, algorithms, and optimizations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Programmability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Easy expression of asynchrony, concurrency</a:t>
                      </a:r>
                      <a:r>
                        <a:rPr lang="en-US" baseline="0" dirty="0" smtClean="0"/>
                        <a:t>, locality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portability across heterogeneous architectures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/>
                        <a:t>Maximize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static and dynamic</a:t>
                      </a:r>
                      <a:r>
                        <a:rPr lang="en-US" baseline="0" dirty="0" smtClean="0"/>
                        <a:t> energy savings while managing the tradeoff between energy efficiency, resilience, and performance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Resilience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Gradual degradation in the face</a:t>
                      </a:r>
                      <a:r>
                        <a:rPr lang="en-US" baseline="0" dirty="0" smtClean="0"/>
                        <a:t> of many faults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Interoperability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Leverage legacy code through a gradual transformation towards exascale performance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</a:t>
                      </a:r>
                      <a:r>
                        <a:rPr lang="en-US" dirty="0" err="1" smtClean="0"/>
                        <a:t>NWChem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37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Brandywine </a:t>
            </a:r>
            <a:r>
              <a:rPr lang="en-US" dirty="0" err="1" smtClean="0"/>
              <a:t>Xstack</a:t>
            </a:r>
            <a:r>
              <a:rPr lang="en-US" dirty="0" smtClean="0"/>
              <a:t> Software Stack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10256" y="5490856"/>
            <a:ext cx="5893844" cy="845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SWARM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(Runtime System)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0256" y="4645584"/>
            <a:ext cx="5893844" cy="845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SCALE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(Compiler)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0256" y="2955040"/>
            <a:ext cx="4745223" cy="16905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   HTA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                         (Library)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2787" y="3800312"/>
            <a:ext cx="4728782" cy="845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R-Stream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(Compiler)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0256" y="1532232"/>
            <a:ext cx="5893844" cy="845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NWChem</a:t>
            </a:r>
            <a:r>
              <a:rPr lang="en-US" dirty="0" smtClean="0">
                <a:solidFill>
                  <a:schemeClr val="tx1"/>
                </a:solidFill>
              </a:rPr>
              <a:t> + Co-Design Applications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91891" y="2377504"/>
            <a:ext cx="0" cy="57753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57475" y="2377504"/>
            <a:ext cx="0" cy="14228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140009" y="2377504"/>
            <a:ext cx="0" cy="226808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398836" y="2223996"/>
            <a:ext cx="742442" cy="3780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none"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Rescinded Primitive Data Types                     </a:t>
            </a:r>
            <a:r>
              <a:rPr lang="en-US" sz="1100" dirty="0" smtClean="0">
                <a:solidFill>
                  <a:schemeClr val="bg1"/>
                </a:solidFill>
              </a:rPr>
              <a:t>.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688370" y="4888968"/>
            <a:ext cx="1097280" cy="562616"/>
            <a:chOff x="879842" y="1312072"/>
            <a:chExt cx="1919459" cy="939142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33297" y="1312072"/>
              <a:ext cx="914400" cy="6944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879842" y="1921756"/>
              <a:ext cx="1919459" cy="329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0" cap="none" spc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dobe Caslon Pro Bold"/>
                  <a:cs typeface="Adobe Caslon Pro Bold"/>
                </a:rPr>
                <a:t>E.T. International, Inc.</a:t>
              </a:r>
              <a:endParaRPr lang="en-US" sz="800" b="0" cap="none" spc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Caslon Pro Bold"/>
                <a:cs typeface="Adobe Caslon Pro Bold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3978" y="1646532"/>
            <a:ext cx="1335024" cy="734264"/>
          </a:xfrm>
          <a:prstGeom prst="rect">
            <a:avLst/>
          </a:prstGeom>
        </p:spPr>
      </p:pic>
      <p:pic>
        <p:nvPicPr>
          <p:cNvPr id="23" name="Picture 22" descr="Reservoir-lab-logored.a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58" y="4151398"/>
            <a:ext cx="1188720" cy="1361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658" y="3179465"/>
            <a:ext cx="1188720" cy="470665"/>
          </a:xfrm>
          <a:prstGeom prst="rect">
            <a:avLst/>
          </a:prstGeom>
        </p:spPr>
      </p:pic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688370" y="5652149"/>
            <a:ext cx="1097280" cy="562616"/>
            <a:chOff x="879842" y="1312072"/>
            <a:chExt cx="1919459" cy="939142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33297" y="1312072"/>
              <a:ext cx="914400" cy="6944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879842" y="1921756"/>
              <a:ext cx="1919459" cy="329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0" cap="none" spc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dobe Caslon Pro Bold"/>
                  <a:cs typeface="Adobe Caslon Pro Bold"/>
                </a:rPr>
                <a:t>E.T. International, Inc.</a:t>
              </a:r>
              <a:endParaRPr lang="en-US" sz="800" b="0" cap="none" spc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Caslon Pro Bold"/>
                <a:cs typeface="Adobe Caslon Pro Bold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057503" y="4429882"/>
            <a:ext cx="1335024" cy="7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4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128" y="11582400"/>
            <a:ext cx="7507224" cy="4900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528" y="11734800"/>
            <a:ext cx="7507224" cy="4900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928" y="11887200"/>
            <a:ext cx="7507224" cy="4900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328" y="12039600"/>
            <a:ext cx="7507224" cy="49008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5599" y="1508948"/>
            <a:ext cx="8454881" cy="4993639"/>
          </a:xfrm>
          <a:prstGeom prst="rect">
            <a:avLst/>
          </a:prstGeom>
          <a:solidFill>
            <a:srgbClr val="BFD5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406521" y="2311579"/>
            <a:ext cx="279400" cy="3363912"/>
          </a:xfrm>
          <a:custGeom>
            <a:avLst/>
            <a:gdLst>
              <a:gd name="T0" fmla="*/ 0 w 279099"/>
              <a:gd name="T1" fmla="*/ 0 h 1212100"/>
              <a:gd name="T2" fmla="*/ 223761 w 279099"/>
              <a:gd name="T3" fmla="*/ 2684749 h 1212100"/>
              <a:gd name="T4" fmla="*/ 27970 w 279099"/>
              <a:gd name="T5" fmla="*/ 7159310 h 1212100"/>
              <a:gd name="T6" fmla="*/ 223761 w 279099"/>
              <a:gd name="T7" fmla="*/ 11335579 h 1212100"/>
              <a:gd name="T8" fmla="*/ 69925 w 279099"/>
              <a:gd name="T9" fmla="*/ 15810148 h 1212100"/>
              <a:gd name="T10" fmla="*/ 279701 w 279099"/>
              <a:gd name="T11" fmla="*/ 20881323 h 1212100"/>
              <a:gd name="T12" fmla="*/ 69925 w 279099"/>
              <a:gd name="T13" fmla="*/ 25906813 h 1212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9099" h="1212100">
                <a:moveTo>
                  <a:pt x="0" y="0"/>
                </a:moveTo>
                <a:cubicBezTo>
                  <a:pt x="109313" y="34892"/>
                  <a:pt x="218627" y="69784"/>
                  <a:pt x="223279" y="125611"/>
                </a:cubicBezTo>
                <a:cubicBezTo>
                  <a:pt x="227931" y="181438"/>
                  <a:pt x="27910" y="267504"/>
                  <a:pt x="27910" y="334962"/>
                </a:cubicBezTo>
                <a:cubicBezTo>
                  <a:pt x="27910" y="402420"/>
                  <a:pt x="216302" y="462899"/>
                  <a:pt x="223279" y="530357"/>
                </a:cubicBezTo>
                <a:cubicBezTo>
                  <a:pt x="230256" y="597815"/>
                  <a:pt x="60472" y="665272"/>
                  <a:pt x="69775" y="739708"/>
                </a:cubicBezTo>
                <a:cubicBezTo>
                  <a:pt x="79078" y="814144"/>
                  <a:pt x="279099" y="898241"/>
                  <a:pt x="279099" y="976973"/>
                </a:cubicBezTo>
                <a:cubicBezTo>
                  <a:pt x="279099" y="1055705"/>
                  <a:pt x="156993" y="1191165"/>
                  <a:pt x="69775" y="1212100"/>
                </a:cubicBezTo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1679571" y="2311579"/>
            <a:ext cx="279400" cy="3363912"/>
          </a:xfrm>
          <a:custGeom>
            <a:avLst/>
            <a:gdLst>
              <a:gd name="T0" fmla="*/ 0 w 279099"/>
              <a:gd name="T1" fmla="*/ 0 h 1212100"/>
              <a:gd name="T2" fmla="*/ 223761 w 279099"/>
              <a:gd name="T3" fmla="*/ 2684749 h 1212100"/>
              <a:gd name="T4" fmla="*/ 27970 w 279099"/>
              <a:gd name="T5" fmla="*/ 7159310 h 1212100"/>
              <a:gd name="T6" fmla="*/ 223761 w 279099"/>
              <a:gd name="T7" fmla="*/ 11335579 h 1212100"/>
              <a:gd name="T8" fmla="*/ 69925 w 279099"/>
              <a:gd name="T9" fmla="*/ 15810148 h 1212100"/>
              <a:gd name="T10" fmla="*/ 279701 w 279099"/>
              <a:gd name="T11" fmla="*/ 20881323 h 1212100"/>
              <a:gd name="T12" fmla="*/ 69925 w 279099"/>
              <a:gd name="T13" fmla="*/ 25906813 h 1212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9099" h="1212100">
                <a:moveTo>
                  <a:pt x="0" y="0"/>
                </a:moveTo>
                <a:cubicBezTo>
                  <a:pt x="109313" y="34892"/>
                  <a:pt x="218627" y="69784"/>
                  <a:pt x="223279" y="125611"/>
                </a:cubicBezTo>
                <a:cubicBezTo>
                  <a:pt x="227931" y="181438"/>
                  <a:pt x="27910" y="267504"/>
                  <a:pt x="27910" y="334962"/>
                </a:cubicBezTo>
                <a:cubicBezTo>
                  <a:pt x="27910" y="402420"/>
                  <a:pt x="216302" y="462899"/>
                  <a:pt x="223279" y="530357"/>
                </a:cubicBezTo>
                <a:cubicBezTo>
                  <a:pt x="230256" y="597815"/>
                  <a:pt x="60472" y="665272"/>
                  <a:pt x="69775" y="739708"/>
                </a:cubicBezTo>
                <a:cubicBezTo>
                  <a:pt x="79078" y="814144"/>
                  <a:pt x="279099" y="898241"/>
                  <a:pt x="279099" y="976973"/>
                </a:cubicBezTo>
                <a:cubicBezTo>
                  <a:pt x="279099" y="1055705"/>
                  <a:pt x="156993" y="1191165"/>
                  <a:pt x="69775" y="1212100"/>
                </a:cubicBezTo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1951034" y="2311579"/>
            <a:ext cx="279400" cy="3363912"/>
          </a:xfrm>
          <a:custGeom>
            <a:avLst/>
            <a:gdLst>
              <a:gd name="T0" fmla="*/ 0 w 279099"/>
              <a:gd name="T1" fmla="*/ 0 h 1212100"/>
              <a:gd name="T2" fmla="*/ 223761 w 279099"/>
              <a:gd name="T3" fmla="*/ 2684749 h 1212100"/>
              <a:gd name="T4" fmla="*/ 27970 w 279099"/>
              <a:gd name="T5" fmla="*/ 7159310 h 1212100"/>
              <a:gd name="T6" fmla="*/ 223761 w 279099"/>
              <a:gd name="T7" fmla="*/ 11335579 h 1212100"/>
              <a:gd name="T8" fmla="*/ 69925 w 279099"/>
              <a:gd name="T9" fmla="*/ 15810148 h 1212100"/>
              <a:gd name="T10" fmla="*/ 279701 w 279099"/>
              <a:gd name="T11" fmla="*/ 20881323 h 1212100"/>
              <a:gd name="T12" fmla="*/ 69925 w 279099"/>
              <a:gd name="T13" fmla="*/ 25906813 h 1212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9099" h="1212100">
                <a:moveTo>
                  <a:pt x="0" y="0"/>
                </a:moveTo>
                <a:cubicBezTo>
                  <a:pt x="109313" y="34892"/>
                  <a:pt x="218627" y="69784"/>
                  <a:pt x="223279" y="125611"/>
                </a:cubicBezTo>
                <a:cubicBezTo>
                  <a:pt x="227931" y="181438"/>
                  <a:pt x="27910" y="267504"/>
                  <a:pt x="27910" y="334962"/>
                </a:cubicBezTo>
                <a:cubicBezTo>
                  <a:pt x="27910" y="402420"/>
                  <a:pt x="216302" y="462899"/>
                  <a:pt x="223279" y="530357"/>
                </a:cubicBezTo>
                <a:cubicBezTo>
                  <a:pt x="230256" y="597815"/>
                  <a:pt x="60472" y="665272"/>
                  <a:pt x="69775" y="739708"/>
                </a:cubicBezTo>
                <a:cubicBezTo>
                  <a:pt x="79078" y="814144"/>
                  <a:pt x="279099" y="898241"/>
                  <a:pt x="279099" y="976973"/>
                </a:cubicBezTo>
                <a:cubicBezTo>
                  <a:pt x="279099" y="1055705"/>
                  <a:pt x="156993" y="1191165"/>
                  <a:pt x="69775" y="1212100"/>
                </a:cubicBezTo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2224084" y="2311579"/>
            <a:ext cx="279400" cy="3363912"/>
          </a:xfrm>
          <a:custGeom>
            <a:avLst/>
            <a:gdLst>
              <a:gd name="T0" fmla="*/ 0 w 279099"/>
              <a:gd name="T1" fmla="*/ 0 h 1212100"/>
              <a:gd name="T2" fmla="*/ 223761 w 279099"/>
              <a:gd name="T3" fmla="*/ 2684749 h 1212100"/>
              <a:gd name="T4" fmla="*/ 27970 w 279099"/>
              <a:gd name="T5" fmla="*/ 7159310 h 1212100"/>
              <a:gd name="T6" fmla="*/ 223761 w 279099"/>
              <a:gd name="T7" fmla="*/ 11335579 h 1212100"/>
              <a:gd name="T8" fmla="*/ 69925 w 279099"/>
              <a:gd name="T9" fmla="*/ 15810148 h 1212100"/>
              <a:gd name="T10" fmla="*/ 279701 w 279099"/>
              <a:gd name="T11" fmla="*/ 20881323 h 1212100"/>
              <a:gd name="T12" fmla="*/ 69925 w 279099"/>
              <a:gd name="T13" fmla="*/ 25906813 h 1212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9099" h="1212100">
                <a:moveTo>
                  <a:pt x="0" y="0"/>
                </a:moveTo>
                <a:cubicBezTo>
                  <a:pt x="109313" y="34892"/>
                  <a:pt x="218627" y="69784"/>
                  <a:pt x="223279" y="125611"/>
                </a:cubicBezTo>
                <a:cubicBezTo>
                  <a:pt x="227931" y="181438"/>
                  <a:pt x="27910" y="267504"/>
                  <a:pt x="27910" y="334962"/>
                </a:cubicBezTo>
                <a:cubicBezTo>
                  <a:pt x="27910" y="402420"/>
                  <a:pt x="216302" y="462899"/>
                  <a:pt x="223279" y="530357"/>
                </a:cubicBezTo>
                <a:cubicBezTo>
                  <a:pt x="230256" y="597815"/>
                  <a:pt x="60472" y="665272"/>
                  <a:pt x="69775" y="739708"/>
                </a:cubicBezTo>
                <a:cubicBezTo>
                  <a:pt x="79078" y="814144"/>
                  <a:pt x="279099" y="898241"/>
                  <a:pt x="279099" y="976973"/>
                </a:cubicBezTo>
                <a:cubicBezTo>
                  <a:pt x="279099" y="1055705"/>
                  <a:pt x="156993" y="1191165"/>
                  <a:pt x="69775" y="1212100"/>
                </a:cubicBezTo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2497134" y="2311579"/>
            <a:ext cx="277812" cy="3363912"/>
          </a:xfrm>
          <a:custGeom>
            <a:avLst/>
            <a:gdLst>
              <a:gd name="T0" fmla="*/ 0 w 279099"/>
              <a:gd name="T1" fmla="*/ 0 h 1212100"/>
              <a:gd name="T2" fmla="*/ 221224 w 279099"/>
              <a:gd name="T3" fmla="*/ 2684749 h 1212100"/>
              <a:gd name="T4" fmla="*/ 27653 w 279099"/>
              <a:gd name="T5" fmla="*/ 7159310 h 1212100"/>
              <a:gd name="T6" fmla="*/ 221224 w 279099"/>
              <a:gd name="T7" fmla="*/ 11335579 h 1212100"/>
              <a:gd name="T8" fmla="*/ 69133 w 279099"/>
              <a:gd name="T9" fmla="*/ 15810148 h 1212100"/>
              <a:gd name="T10" fmla="*/ 276531 w 279099"/>
              <a:gd name="T11" fmla="*/ 20881323 h 1212100"/>
              <a:gd name="T12" fmla="*/ 69133 w 279099"/>
              <a:gd name="T13" fmla="*/ 25906813 h 1212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9099" h="1212100">
                <a:moveTo>
                  <a:pt x="0" y="0"/>
                </a:moveTo>
                <a:cubicBezTo>
                  <a:pt x="109313" y="34892"/>
                  <a:pt x="218627" y="69784"/>
                  <a:pt x="223279" y="125611"/>
                </a:cubicBezTo>
                <a:cubicBezTo>
                  <a:pt x="227931" y="181438"/>
                  <a:pt x="27910" y="267504"/>
                  <a:pt x="27910" y="334962"/>
                </a:cubicBezTo>
                <a:cubicBezTo>
                  <a:pt x="27910" y="402420"/>
                  <a:pt x="216302" y="462899"/>
                  <a:pt x="223279" y="530357"/>
                </a:cubicBezTo>
                <a:cubicBezTo>
                  <a:pt x="230256" y="597815"/>
                  <a:pt x="60472" y="665272"/>
                  <a:pt x="69775" y="739708"/>
                </a:cubicBezTo>
                <a:cubicBezTo>
                  <a:pt x="79078" y="814144"/>
                  <a:pt x="279099" y="898241"/>
                  <a:pt x="279099" y="976973"/>
                </a:cubicBezTo>
                <a:cubicBezTo>
                  <a:pt x="279099" y="1055705"/>
                  <a:pt x="156993" y="1191165"/>
                  <a:pt x="69775" y="1212100"/>
                </a:cubicBezTo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2768596" y="2311579"/>
            <a:ext cx="279400" cy="3363912"/>
          </a:xfrm>
          <a:custGeom>
            <a:avLst/>
            <a:gdLst>
              <a:gd name="T0" fmla="*/ 0 w 279099"/>
              <a:gd name="T1" fmla="*/ 0 h 1212100"/>
              <a:gd name="T2" fmla="*/ 223761 w 279099"/>
              <a:gd name="T3" fmla="*/ 2684749 h 1212100"/>
              <a:gd name="T4" fmla="*/ 27970 w 279099"/>
              <a:gd name="T5" fmla="*/ 7159310 h 1212100"/>
              <a:gd name="T6" fmla="*/ 223761 w 279099"/>
              <a:gd name="T7" fmla="*/ 11335579 h 1212100"/>
              <a:gd name="T8" fmla="*/ 69925 w 279099"/>
              <a:gd name="T9" fmla="*/ 15810148 h 1212100"/>
              <a:gd name="T10" fmla="*/ 279701 w 279099"/>
              <a:gd name="T11" fmla="*/ 20881323 h 1212100"/>
              <a:gd name="T12" fmla="*/ 69925 w 279099"/>
              <a:gd name="T13" fmla="*/ 25906813 h 1212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9099" h="1212100">
                <a:moveTo>
                  <a:pt x="0" y="0"/>
                </a:moveTo>
                <a:cubicBezTo>
                  <a:pt x="109313" y="34892"/>
                  <a:pt x="218627" y="69784"/>
                  <a:pt x="223279" y="125611"/>
                </a:cubicBezTo>
                <a:cubicBezTo>
                  <a:pt x="227931" y="181438"/>
                  <a:pt x="27910" y="267504"/>
                  <a:pt x="27910" y="334962"/>
                </a:cubicBezTo>
                <a:cubicBezTo>
                  <a:pt x="27910" y="402420"/>
                  <a:pt x="216302" y="462899"/>
                  <a:pt x="223279" y="530357"/>
                </a:cubicBezTo>
                <a:cubicBezTo>
                  <a:pt x="230256" y="597815"/>
                  <a:pt x="60472" y="665272"/>
                  <a:pt x="69775" y="739708"/>
                </a:cubicBezTo>
                <a:cubicBezTo>
                  <a:pt x="79078" y="814144"/>
                  <a:pt x="279099" y="898241"/>
                  <a:pt x="279099" y="976973"/>
                </a:cubicBezTo>
                <a:cubicBezTo>
                  <a:pt x="279099" y="1055705"/>
                  <a:pt x="156993" y="1191165"/>
                  <a:pt x="69775" y="1212100"/>
                </a:cubicBezTo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Calisto MT" pitchFamily="18" charset="0"/>
            </a:endParaRPr>
          </a:p>
        </p:txBody>
      </p:sp>
      <p:cxnSp>
        <p:nvCxnSpPr>
          <p:cNvPr id="17" name="Straight Arrow Connector 19"/>
          <p:cNvCxnSpPr>
            <a:cxnSpLocks noChangeShapeType="1"/>
          </p:cNvCxnSpPr>
          <p:nvPr/>
        </p:nvCxnSpPr>
        <p:spPr bwMode="auto">
          <a:xfrm>
            <a:off x="1634486" y="2692585"/>
            <a:ext cx="222250" cy="182457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6"/>
          <p:cNvCxnSpPr>
            <a:cxnSpLocks noChangeShapeType="1"/>
          </p:cNvCxnSpPr>
          <p:nvPr/>
        </p:nvCxnSpPr>
        <p:spPr bwMode="auto">
          <a:xfrm>
            <a:off x="1422396" y="2311579"/>
            <a:ext cx="990600" cy="15240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31"/>
          <p:cNvCxnSpPr>
            <a:cxnSpLocks noChangeShapeType="1"/>
          </p:cNvCxnSpPr>
          <p:nvPr/>
        </p:nvCxnSpPr>
        <p:spPr bwMode="auto">
          <a:xfrm>
            <a:off x="2169166" y="2639245"/>
            <a:ext cx="669925" cy="377607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37"/>
          <p:cNvCxnSpPr>
            <a:cxnSpLocks noChangeShapeType="1"/>
          </p:cNvCxnSpPr>
          <p:nvPr/>
        </p:nvCxnSpPr>
        <p:spPr bwMode="auto">
          <a:xfrm flipH="1">
            <a:off x="2355528" y="2616379"/>
            <a:ext cx="636588" cy="893244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39"/>
          <p:cNvCxnSpPr>
            <a:cxnSpLocks noChangeShapeType="1"/>
          </p:cNvCxnSpPr>
          <p:nvPr/>
        </p:nvCxnSpPr>
        <p:spPr bwMode="auto">
          <a:xfrm>
            <a:off x="1435106" y="3302179"/>
            <a:ext cx="682625" cy="312556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43"/>
          <p:cNvCxnSpPr>
            <a:cxnSpLocks noChangeShapeType="1"/>
          </p:cNvCxnSpPr>
          <p:nvPr/>
        </p:nvCxnSpPr>
        <p:spPr bwMode="auto">
          <a:xfrm>
            <a:off x="2117721" y="3987985"/>
            <a:ext cx="558800" cy="69809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130"/>
          <p:cNvSpPr txBox="1">
            <a:spLocks noChangeArrowheads="1"/>
          </p:cNvSpPr>
          <p:nvPr/>
        </p:nvSpPr>
        <p:spPr bwMode="auto">
          <a:xfrm>
            <a:off x="584112" y="1468921"/>
            <a:ext cx="35164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C00000"/>
                </a:solidFill>
                <a:latin typeface="Calisto MT" pitchFamily="18" charset="0"/>
              </a:rPr>
              <a:t>MPI, OpenMP, OpenCL</a:t>
            </a:r>
            <a:endParaRPr lang="en-US" sz="2400" b="1" dirty="0">
              <a:solidFill>
                <a:srgbClr val="C00000"/>
              </a:solidFill>
              <a:latin typeface="Calisto MT" pitchFamily="18" charset="0"/>
            </a:endParaRPr>
          </a:p>
        </p:txBody>
      </p:sp>
      <p:sp>
        <p:nvSpPr>
          <p:cNvPr id="24" name="TextBox 131"/>
          <p:cNvSpPr txBox="1">
            <a:spLocks noChangeArrowheads="1"/>
          </p:cNvSpPr>
          <p:nvPr/>
        </p:nvSpPr>
        <p:spPr bwMode="auto">
          <a:xfrm>
            <a:off x="6070605" y="1468921"/>
            <a:ext cx="1411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70C0"/>
                </a:solidFill>
                <a:latin typeface="Calisto MT" pitchFamily="18" charset="0"/>
              </a:rPr>
              <a:t>SWARM</a:t>
            </a:r>
            <a:endParaRPr lang="en-US" sz="2400" b="1" dirty="0">
              <a:solidFill>
                <a:srgbClr val="0070C0"/>
              </a:solidFill>
              <a:latin typeface="Calisto MT" pitchFamily="18" charset="0"/>
            </a:endParaRPr>
          </a:p>
        </p:txBody>
      </p:sp>
      <p:sp>
        <p:nvSpPr>
          <p:cNvPr id="25" name="TextBox 133"/>
          <p:cNvSpPr txBox="1">
            <a:spLocks noChangeArrowheads="1"/>
          </p:cNvSpPr>
          <p:nvPr/>
        </p:nvSpPr>
        <p:spPr bwMode="auto">
          <a:xfrm>
            <a:off x="5384797" y="5179148"/>
            <a:ext cx="33265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sto MT" pitchFamily="18" charset="0"/>
              </a:rPr>
              <a:t> Asynchronous </a:t>
            </a:r>
            <a:r>
              <a:rPr lang="en-US" sz="1600" dirty="0">
                <a:latin typeface="Calisto MT" pitchFamily="18" charset="0"/>
              </a:rPr>
              <a:t>Event-Driven Tasks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sto MT" pitchFamily="18" charset="0"/>
              </a:rPr>
              <a:t> Dependencies </a:t>
            </a:r>
            <a:endParaRPr lang="en-US" sz="1600" dirty="0">
              <a:latin typeface="Calisto MT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sto MT" pitchFamily="18" charset="0"/>
              </a:rPr>
              <a:t> Resources</a:t>
            </a:r>
            <a:endParaRPr lang="en-US" sz="1600" dirty="0">
              <a:latin typeface="Calisto MT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sto MT" pitchFamily="18" charset="0"/>
              </a:rPr>
              <a:t> Active Messages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sto MT" pitchFamily="18" charset="0"/>
              </a:rPr>
              <a:t> Control Migration</a:t>
            </a:r>
            <a:endParaRPr lang="en-US" sz="1600" dirty="0">
              <a:latin typeface="Calisto MT" pitchFamily="18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119876" y="3021556"/>
            <a:ext cx="731520" cy="577421"/>
          </a:xfrm>
          <a:prstGeom prst="ellipse">
            <a:avLst/>
          </a:prstGeom>
          <a:noFill/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sto MT" pitchFamily="18" charset="0"/>
              </a:rPr>
              <a:t>VS.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sto MT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612896" y="2692579"/>
            <a:ext cx="274320" cy="0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894836" y="3759379"/>
            <a:ext cx="274320" cy="0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9"/>
          <p:cNvCxnSpPr>
            <a:cxnSpLocks noChangeShapeType="1"/>
          </p:cNvCxnSpPr>
          <p:nvPr/>
        </p:nvCxnSpPr>
        <p:spPr bwMode="auto">
          <a:xfrm>
            <a:off x="2722558" y="3759379"/>
            <a:ext cx="300038" cy="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59"/>
          <p:cNvCxnSpPr>
            <a:cxnSpLocks noChangeShapeType="1"/>
          </p:cNvCxnSpPr>
          <p:nvPr/>
        </p:nvCxnSpPr>
        <p:spPr bwMode="auto">
          <a:xfrm flipH="1">
            <a:off x="1641164" y="4472149"/>
            <a:ext cx="147637" cy="514051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346196" y="5001439"/>
            <a:ext cx="2209800" cy="739140"/>
          </a:xfrm>
          <a:prstGeom prst="rect">
            <a:avLst/>
          </a:prstGeom>
          <a:solidFill>
            <a:srgbClr val="BFD5FF"/>
          </a:solidFill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132"/>
          <p:cNvSpPr txBox="1">
            <a:spLocks noChangeArrowheads="1"/>
          </p:cNvSpPr>
          <p:nvPr/>
        </p:nvSpPr>
        <p:spPr bwMode="auto">
          <a:xfrm>
            <a:off x="736596" y="5176705"/>
            <a:ext cx="3634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sto MT" pitchFamily="18" charset="0"/>
              </a:rPr>
              <a:t> Communicating Sequential Processes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sto MT" pitchFamily="18" charset="0"/>
              </a:rPr>
              <a:t> Bulk Synchronous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sto MT" pitchFamily="18" charset="0"/>
              </a:rPr>
              <a:t> Message Passing</a:t>
            </a:r>
            <a:endParaRPr lang="en-US" sz="1600" dirty="0">
              <a:latin typeface="Calisto MT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88996" y="2303959"/>
            <a:ext cx="0" cy="27432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132"/>
          <p:cNvSpPr txBox="1">
            <a:spLocks noChangeArrowheads="1"/>
          </p:cNvSpPr>
          <p:nvPr/>
        </p:nvSpPr>
        <p:spPr bwMode="auto">
          <a:xfrm>
            <a:off x="431796" y="3302661"/>
            <a:ext cx="400110" cy="50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latin typeface="Calisto MT" pitchFamily="18" charset="0"/>
              </a:rPr>
              <a:t>Time</a:t>
            </a:r>
            <a:endParaRPr lang="en-US" sz="1400" b="1" dirty="0">
              <a:latin typeface="Calisto MT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432796" y="2305483"/>
            <a:ext cx="0" cy="27432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653242" y="2287599"/>
            <a:ext cx="3141424" cy="2006631"/>
            <a:chOff x="5257800" y="1200151"/>
            <a:chExt cx="3753147" cy="1503759"/>
          </a:xfrm>
        </p:grpSpPr>
        <p:sp>
          <p:nvSpPr>
            <p:cNvPr id="37" name="Oval 62"/>
            <p:cNvSpPr>
              <a:spLocks noChangeArrowheads="1"/>
            </p:cNvSpPr>
            <p:nvPr/>
          </p:nvSpPr>
          <p:spPr bwMode="auto">
            <a:xfrm>
              <a:off x="5257800" y="1200151"/>
              <a:ext cx="349250" cy="260747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cxnSp>
          <p:nvCxnSpPr>
            <p:cNvPr id="38" name="Straight Arrow Connector 69"/>
            <p:cNvCxnSpPr>
              <a:cxnSpLocks noChangeShapeType="1"/>
              <a:stCxn id="37" idx="6"/>
              <a:endCxn id="63" idx="1"/>
            </p:cNvCxnSpPr>
            <p:nvPr/>
          </p:nvCxnSpPr>
          <p:spPr bwMode="auto">
            <a:xfrm flipV="1">
              <a:off x="5607050" y="1249051"/>
              <a:ext cx="271810" cy="8147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Oval 80"/>
            <p:cNvSpPr>
              <a:spLocks noChangeArrowheads="1"/>
            </p:cNvSpPr>
            <p:nvPr/>
          </p:nvSpPr>
          <p:spPr bwMode="auto">
            <a:xfrm>
              <a:off x="5349875" y="1677591"/>
              <a:ext cx="349250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40" name="Oval 81"/>
            <p:cNvSpPr>
              <a:spLocks noChangeArrowheads="1"/>
            </p:cNvSpPr>
            <p:nvPr/>
          </p:nvSpPr>
          <p:spPr bwMode="auto">
            <a:xfrm>
              <a:off x="5821363" y="1552575"/>
              <a:ext cx="349250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41" name="Oval 82"/>
            <p:cNvSpPr>
              <a:spLocks noChangeArrowheads="1"/>
            </p:cNvSpPr>
            <p:nvPr/>
          </p:nvSpPr>
          <p:spPr bwMode="auto">
            <a:xfrm>
              <a:off x="6357938" y="1724025"/>
              <a:ext cx="347662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42" name="Oval 83"/>
            <p:cNvSpPr>
              <a:spLocks noChangeArrowheads="1"/>
            </p:cNvSpPr>
            <p:nvPr/>
          </p:nvSpPr>
          <p:spPr bwMode="auto">
            <a:xfrm>
              <a:off x="6965950" y="1570435"/>
              <a:ext cx="349250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43" name="Oval 84"/>
            <p:cNvSpPr>
              <a:spLocks noChangeArrowheads="1"/>
            </p:cNvSpPr>
            <p:nvPr/>
          </p:nvSpPr>
          <p:spPr bwMode="auto">
            <a:xfrm>
              <a:off x="7423150" y="1552575"/>
              <a:ext cx="349250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44" name="Oval 85"/>
            <p:cNvSpPr>
              <a:spLocks noChangeArrowheads="1"/>
            </p:cNvSpPr>
            <p:nvPr/>
          </p:nvSpPr>
          <p:spPr bwMode="auto">
            <a:xfrm>
              <a:off x="7772401" y="1902619"/>
              <a:ext cx="347663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cxnSp>
          <p:nvCxnSpPr>
            <p:cNvPr id="45" name="Straight Arrow Connector 87"/>
            <p:cNvCxnSpPr>
              <a:cxnSpLocks noChangeShapeType="1"/>
              <a:stCxn id="37" idx="4"/>
              <a:endCxn id="39" idx="0"/>
            </p:cNvCxnSpPr>
            <p:nvPr/>
          </p:nvCxnSpPr>
          <p:spPr bwMode="auto">
            <a:xfrm>
              <a:off x="5432426" y="1460898"/>
              <a:ext cx="92075" cy="216694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89"/>
            <p:cNvCxnSpPr>
              <a:cxnSpLocks noChangeShapeType="1"/>
              <a:stCxn id="37" idx="4"/>
              <a:endCxn id="40" idx="1"/>
            </p:cNvCxnSpPr>
            <p:nvPr/>
          </p:nvCxnSpPr>
          <p:spPr bwMode="auto">
            <a:xfrm>
              <a:off x="5432426" y="1460898"/>
              <a:ext cx="440085" cy="130037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91"/>
            <p:cNvCxnSpPr>
              <a:cxnSpLocks noChangeShapeType="1"/>
              <a:stCxn id="64" idx="4"/>
              <a:endCxn id="41" idx="0"/>
            </p:cNvCxnSpPr>
            <p:nvPr/>
          </p:nvCxnSpPr>
          <p:spPr bwMode="auto">
            <a:xfrm>
              <a:off x="6489701" y="1471612"/>
              <a:ext cx="42069" cy="252413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93"/>
            <p:cNvCxnSpPr>
              <a:cxnSpLocks noChangeShapeType="1"/>
              <a:stCxn id="40" idx="6"/>
              <a:endCxn id="41" idx="2"/>
            </p:cNvCxnSpPr>
            <p:nvPr/>
          </p:nvCxnSpPr>
          <p:spPr bwMode="auto">
            <a:xfrm>
              <a:off x="6170614" y="1683544"/>
              <a:ext cx="187325" cy="171450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95"/>
            <p:cNvCxnSpPr>
              <a:cxnSpLocks noChangeShapeType="1"/>
              <a:stCxn id="67" idx="3"/>
              <a:endCxn id="42" idx="0"/>
            </p:cNvCxnSpPr>
            <p:nvPr/>
          </p:nvCxnSpPr>
          <p:spPr bwMode="auto">
            <a:xfrm flipH="1">
              <a:off x="7140576" y="1433427"/>
              <a:ext cx="258877" cy="137008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97"/>
            <p:cNvCxnSpPr>
              <a:cxnSpLocks noChangeShapeType="1"/>
              <a:stCxn id="66" idx="4"/>
              <a:endCxn id="44" idx="0"/>
            </p:cNvCxnSpPr>
            <p:nvPr/>
          </p:nvCxnSpPr>
          <p:spPr bwMode="auto">
            <a:xfrm flipH="1">
              <a:off x="7946233" y="1471613"/>
              <a:ext cx="108743" cy="431006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99"/>
            <p:cNvCxnSpPr>
              <a:cxnSpLocks noChangeShapeType="1"/>
              <a:stCxn id="43" idx="5"/>
              <a:endCxn id="44" idx="0"/>
            </p:cNvCxnSpPr>
            <p:nvPr/>
          </p:nvCxnSpPr>
          <p:spPr bwMode="auto">
            <a:xfrm>
              <a:off x="7721254" y="1776153"/>
              <a:ext cx="224979" cy="126466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101"/>
            <p:cNvCxnSpPr>
              <a:cxnSpLocks noChangeShapeType="1"/>
              <a:stCxn id="42" idx="5"/>
              <a:endCxn id="44" idx="2"/>
            </p:cNvCxnSpPr>
            <p:nvPr/>
          </p:nvCxnSpPr>
          <p:spPr bwMode="auto">
            <a:xfrm>
              <a:off x="7264054" y="1794013"/>
              <a:ext cx="508347" cy="239575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103"/>
            <p:cNvCxnSpPr>
              <a:cxnSpLocks noChangeShapeType="1"/>
              <a:stCxn id="42" idx="3"/>
              <a:endCxn id="41" idx="6"/>
            </p:cNvCxnSpPr>
            <p:nvPr/>
          </p:nvCxnSpPr>
          <p:spPr bwMode="auto">
            <a:xfrm flipH="1">
              <a:off x="6705601" y="1794013"/>
              <a:ext cx="311497" cy="60981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115"/>
            <p:cNvSpPr>
              <a:spLocks noChangeArrowheads="1"/>
            </p:cNvSpPr>
            <p:nvPr/>
          </p:nvSpPr>
          <p:spPr bwMode="auto">
            <a:xfrm>
              <a:off x="5638800" y="2057400"/>
              <a:ext cx="349250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55" name="Oval 116"/>
            <p:cNvSpPr>
              <a:spLocks noChangeArrowheads="1"/>
            </p:cNvSpPr>
            <p:nvPr/>
          </p:nvSpPr>
          <p:spPr bwMode="auto">
            <a:xfrm>
              <a:off x="6245225" y="2100263"/>
              <a:ext cx="349250" cy="260747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56" name="Oval 117"/>
            <p:cNvSpPr>
              <a:spLocks noChangeArrowheads="1"/>
            </p:cNvSpPr>
            <p:nvPr/>
          </p:nvSpPr>
          <p:spPr bwMode="auto">
            <a:xfrm>
              <a:off x="6843713" y="1985962"/>
              <a:ext cx="349250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cxnSp>
          <p:nvCxnSpPr>
            <p:cNvPr id="57" name="Straight Arrow Connector 119"/>
            <p:cNvCxnSpPr>
              <a:cxnSpLocks noChangeShapeType="1"/>
              <a:stCxn id="39" idx="5"/>
              <a:endCxn id="54" idx="1"/>
            </p:cNvCxnSpPr>
            <p:nvPr/>
          </p:nvCxnSpPr>
          <p:spPr bwMode="auto">
            <a:xfrm>
              <a:off x="5647979" y="1901169"/>
              <a:ext cx="41969" cy="194591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121"/>
            <p:cNvCxnSpPr>
              <a:cxnSpLocks noChangeShapeType="1"/>
              <a:stCxn id="54" idx="6"/>
              <a:endCxn id="55" idx="2"/>
            </p:cNvCxnSpPr>
            <p:nvPr/>
          </p:nvCxnSpPr>
          <p:spPr bwMode="auto">
            <a:xfrm>
              <a:off x="5988051" y="2188369"/>
              <a:ext cx="257175" cy="42268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123"/>
            <p:cNvCxnSpPr>
              <a:cxnSpLocks noChangeShapeType="1"/>
              <a:stCxn id="41" idx="4"/>
              <a:endCxn id="55" idx="0"/>
            </p:cNvCxnSpPr>
            <p:nvPr/>
          </p:nvCxnSpPr>
          <p:spPr bwMode="auto">
            <a:xfrm flipH="1">
              <a:off x="6419851" y="1985962"/>
              <a:ext cx="111919" cy="114300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125"/>
            <p:cNvCxnSpPr>
              <a:cxnSpLocks noChangeShapeType="1"/>
              <a:stCxn id="42" idx="4"/>
              <a:endCxn id="56" idx="0"/>
            </p:cNvCxnSpPr>
            <p:nvPr/>
          </p:nvCxnSpPr>
          <p:spPr bwMode="auto">
            <a:xfrm flipH="1">
              <a:off x="7018339" y="1832373"/>
              <a:ext cx="122237" cy="153590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127"/>
            <p:cNvCxnSpPr>
              <a:cxnSpLocks noChangeShapeType="1"/>
              <a:stCxn id="56" idx="6"/>
              <a:endCxn id="44" idx="3"/>
            </p:cNvCxnSpPr>
            <p:nvPr/>
          </p:nvCxnSpPr>
          <p:spPr bwMode="auto">
            <a:xfrm>
              <a:off x="7192964" y="2116931"/>
              <a:ext cx="630351" cy="9266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129"/>
            <p:cNvCxnSpPr>
              <a:cxnSpLocks noChangeShapeType="1"/>
              <a:stCxn id="56" idx="3"/>
              <a:endCxn id="55" idx="6"/>
            </p:cNvCxnSpPr>
            <p:nvPr/>
          </p:nvCxnSpPr>
          <p:spPr bwMode="auto">
            <a:xfrm flipH="1">
              <a:off x="6594476" y="2209541"/>
              <a:ext cx="300385" cy="21096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5827713" y="1210866"/>
              <a:ext cx="349250" cy="260747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6315075" y="1210866"/>
              <a:ext cx="349250" cy="260747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6804025" y="1210866"/>
              <a:ext cx="347663" cy="260747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66" name="Oval 66"/>
            <p:cNvSpPr>
              <a:spLocks noChangeArrowheads="1"/>
            </p:cNvSpPr>
            <p:nvPr/>
          </p:nvSpPr>
          <p:spPr bwMode="auto">
            <a:xfrm>
              <a:off x="7880350" y="1209675"/>
              <a:ext cx="349250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67" name="Oval 67"/>
            <p:cNvSpPr>
              <a:spLocks noChangeArrowheads="1"/>
            </p:cNvSpPr>
            <p:nvPr/>
          </p:nvSpPr>
          <p:spPr bwMode="auto">
            <a:xfrm>
              <a:off x="7348538" y="1210866"/>
              <a:ext cx="347662" cy="260747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cxnSp>
          <p:nvCxnSpPr>
            <p:cNvPr id="68" name="Straight Arrow Connector 77"/>
            <p:cNvCxnSpPr>
              <a:cxnSpLocks noChangeShapeType="1"/>
              <a:stCxn id="37" idx="6"/>
              <a:endCxn id="66" idx="2"/>
            </p:cNvCxnSpPr>
            <p:nvPr/>
          </p:nvCxnSpPr>
          <p:spPr bwMode="auto">
            <a:xfrm>
              <a:off x="5607050" y="1330524"/>
              <a:ext cx="2273300" cy="10120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71"/>
            <p:cNvCxnSpPr>
              <a:cxnSpLocks noChangeShapeType="1"/>
              <a:stCxn id="37" idx="6"/>
              <a:endCxn id="64" idx="1"/>
            </p:cNvCxnSpPr>
            <p:nvPr/>
          </p:nvCxnSpPr>
          <p:spPr bwMode="auto">
            <a:xfrm flipV="1">
              <a:off x="5607050" y="1249051"/>
              <a:ext cx="759172" cy="8147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Arrow Connector 73"/>
            <p:cNvCxnSpPr>
              <a:cxnSpLocks noChangeShapeType="1"/>
              <a:stCxn id="37" idx="6"/>
              <a:endCxn id="65" idx="1"/>
            </p:cNvCxnSpPr>
            <p:nvPr/>
          </p:nvCxnSpPr>
          <p:spPr bwMode="auto">
            <a:xfrm flipV="1">
              <a:off x="5607051" y="1249051"/>
              <a:ext cx="1247889" cy="8147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Arrow Connector 75"/>
            <p:cNvCxnSpPr>
              <a:cxnSpLocks noChangeShapeType="1"/>
              <a:stCxn id="37" idx="6"/>
              <a:endCxn id="67" idx="1"/>
            </p:cNvCxnSpPr>
            <p:nvPr/>
          </p:nvCxnSpPr>
          <p:spPr bwMode="auto">
            <a:xfrm flipV="1">
              <a:off x="5607050" y="1249051"/>
              <a:ext cx="1792402" cy="8147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Oval 116"/>
            <p:cNvSpPr>
              <a:spLocks noChangeArrowheads="1"/>
            </p:cNvSpPr>
            <p:nvPr/>
          </p:nvSpPr>
          <p:spPr bwMode="auto">
            <a:xfrm>
              <a:off x="5867400" y="2443163"/>
              <a:ext cx="349250" cy="260747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cxnSp>
          <p:nvCxnSpPr>
            <p:cNvPr id="73" name="Straight Arrow Connector 72"/>
            <p:cNvCxnSpPr>
              <a:stCxn id="55" idx="3"/>
              <a:endCxn id="72" idx="7"/>
            </p:cNvCxnSpPr>
            <p:nvPr/>
          </p:nvCxnSpPr>
          <p:spPr>
            <a:xfrm flipH="1">
              <a:off x="6165504" y="2322825"/>
              <a:ext cx="130869" cy="15852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56" idx="4"/>
              <a:endCxn id="72" idx="6"/>
            </p:cNvCxnSpPr>
            <p:nvPr/>
          </p:nvCxnSpPr>
          <p:spPr>
            <a:xfrm flipH="1">
              <a:off x="6216650" y="2247900"/>
              <a:ext cx="801688" cy="325637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132"/>
            <p:cNvSpPr txBox="1">
              <a:spLocks noChangeArrowheads="1"/>
            </p:cNvSpPr>
            <p:nvPr/>
          </p:nvSpPr>
          <p:spPr bwMode="auto">
            <a:xfrm>
              <a:off x="8532924" y="1885950"/>
              <a:ext cx="478023" cy="377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 smtClean="0">
                  <a:latin typeface="Calisto MT" pitchFamily="18" charset="0"/>
                </a:rPr>
                <a:t>Time</a:t>
              </a:r>
              <a:endParaRPr lang="en-US" sz="1400" b="1" dirty="0">
                <a:latin typeface="Calisto MT" pitchFamily="18" charset="0"/>
              </a:endParaRPr>
            </a:p>
          </p:txBody>
        </p:sp>
        <p:cxnSp>
          <p:nvCxnSpPr>
            <p:cNvPr id="76" name="Straight Arrow Connector 121"/>
            <p:cNvCxnSpPr>
              <a:cxnSpLocks noChangeShapeType="1"/>
              <a:stCxn id="54" idx="5"/>
              <a:endCxn id="72" idx="0"/>
            </p:cNvCxnSpPr>
            <p:nvPr/>
          </p:nvCxnSpPr>
          <p:spPr bwMode="auto">
            <a:xfrm>
              <a:off x="5936903" y="2280978"/>
              <a:ext cx="105122" cy="162185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121"/>
            <p:cNvCxnSpPr>
              <a:cxnSpLocks noChangeShapeType="1"/>
              <a:stCxn id="44" idx="4"/>
            </p:cNvCxnSpPr>
            <p:nvPr/>
          </p:nvCxnSpPr>
          <p:spPr bwMode="auto">
            <a:xfrm flipH="1">
              <a:off x="6248400" y="2164557"/>
              <a:ext cx="1697832" cy="407194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Freeform 77"/>
          <p:cNvSpPr/>
          <p:nvPr/>
        </p:nvSpPr>
        <p:spPr>
          <a:xfrm>
            <a:off x="1696716" y="2974519"/>
            <a:ext cx="106680" cy="228600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33"/>
          <p:cNvCxnSpPr>
            <a:cxnSpLocks noChangeShapeType="1"/>
          </p:cNvCxnSpPr>
          <p:nvPr/>
        </p:nvCxnSpPr>
        <p:spPr bwMode="auto">
          <a:xfrm flipH="1">
            <a:off x="1727196" y="2944039"/>
            <a:ext cx="609602" cy="28194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2854956" y="2768779"/>
            <a:ext cx="106680" cy="266700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656836" y="3827959"/>
            <a:ext cx="73152" cy="201168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 rot="19080000">
            <a:off x="2907945" y="3529340"/>
            <a:ext cx="73152" cy="201168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 rot="19080000">
            <a:off x="1832354" y="3529417"/>
            <a:ext cx="73152" cy="201168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 rot="19080000">
            <a:off x="2257546" y="3293197"/>
            <a:ext cx="73152" cy="201168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 rot="19080000">
            <a:off x="1558120" y="4578877"/>
            <a:ext cx="73152" cy="274320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 rot="18900000">
            <a:off x="2028946" y="3392257"/>
            <a:ext cx="73152" cy="201168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 rot="19080000">
            <a:off x="1564126" y="2454997"/>
            <a:ext cx="73152" cy="201168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1841496" y="2692579"/>
            <a:ext cx="73152" cy="182880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3304536" y="4262299"/>
            <a:ext cx="1715652" cy="838200"/>
            <a:chOff x="3332455" y="3505200"/>
            <a:chExt cx="1715652" cy="838200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3332455" y="3505200"/>
              <a:ext cx="3657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332455" y="3657600"/>
              <a:ext cx="36576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332455" y="3810000"/>
              <a:ext cx="36576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332455" y="3741420"/>
              <a:ext cx="36576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332455" y="3581400"/>
              <a:ext cx="36576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332455" y="3886200"/>
              <a:ext cx="36576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332455" y="4193977"/>
              <a:ext cx="36576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132"/>
            <p:cNvSpPr txBox="1">
              <a:spLocks noChangeArrowheads="1"/>
            </p:cNvSpPr>
            <p:nvPr/>
          </p:nvSpPr>
          <p:spPr bwMode="auto">
            <a:xfrm>
              <a:off x="3733800" y="3540323"/>
              <a:ext cx="13143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 smtClean="0">
                  <a:latin typeface="Calisto MT" pitchFamily="18" charset="0"/>
                </a:rPr>
                <a:t>Active threads</a:t>
              </a:r>
              <a:endParaRPr lang="en-US" sz="1400" b="1" dirty="0">
                <a:latin typeface="Calisto MT" pitchFamily="18" charset="0"/>
              </a:endParaRPr>
            </a:p>
          </p:txBody>
        </p:sp>
        <p:sp>
          <p:nvSpPr>
            <p:cNvPr id="98" name="TextBox 132"/>
            <p:cNvSpPr txBox="1">
              <a:spLocks noChangeArrowheads="1"/>
            </p:cNvSpPr>
            <p:nvPr/>
          </p:nvSpPr>
          <p:spPr bwMode="auto">
            <a:xfrm>
              <a:off x="3733800" y="4035623"/>
              <a:ext cx="817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 smtClean="0">
                  <a:latin typeface="Calisto MT" pitchFamily="18" charset="0"/>
                </a:rPr>
                <a:t>Waiting</a:t>
              </a:r>
              <a:endParaRPr lang="en-US" sz="1400" b="1" dirty="0">
                <a:latin typeface="Calisto MT" pitchFamily="18" charset="0"/>
              </a:endParaRPr>
            </a:p>
          </p:txBody>
        </p:sp>
      </p:grpSp>
      <p:sp>
        <p:nvSpPr>
          <p:cNvPr id="99" name="Freeform 98"/>
          <p:cNvSpPr/>
          <p:nvPr/>
        </p:nvSpPr>
        <p:spPr>
          <a:xfrm>
            <a:off x="2285996" y="4285159"/>
            <a:ext cx="242570" cy="701040"/>
          </a:xfrm>
          <a:custGeom>
            <a:avLst/>
            <a:gdLst>
              <a:gd name="connsiteX0" fmla="*/ 5080 w 250190"/>
              <a:gd name="connsiteY0" fmla="*/ 0 h 640080"/>
              <a:gd name="connsiteX1" fmla="*/ 35560 w 250190"/>
              <a:gd name="connsiteY1" fmla="*/ 129540 h 640080"/>
              <a:gd name="connsiteX2" fmla="*/ 218440 w 250190"/>
              <a:gd name="connsiteY2" fmla="*/ 548640 h 640080"/>
              <a:gd name="connsiteX3" fmla="*/ 226060 w 250190"/>
              <a:gd name="connsiteY3" fmla="*/ 640080 h 640080"/>
              <a:gd name="connsiteX0" fmla="*/ 43180 w 242570"/>
              <a:gd name="connsiteY0" fmla="*/ 0 h 718139"/>
              <a:gd name="connsiteX1" fmla="*/ 27940 w 242570"/>
              <a:gd name="connsiteY1" fmla="*/ 207599 h 718139"/>
              <a:gd name="connsiteX2" fmla="*/ 210820 w 242570"/>
              <a:gd name="connsiteY2" fmla="*/ 626699 h 718139"/>
              <a:gd name="connsiteX3" fmla="*/ 218440 w 242570"/>
              <a:gd name="connsiteY3" fmla="*/ 718139 h 71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70" h="718139">
                <a:moveTo>
                  <a:pt x="43180" y="0"/>
                </a:moveTo>
                <a:cubicBezTo>
                  <a:pt x="40640" y="19050"/>
                  <a:pt x="0" y="103149"/>
                  <a:pt x="27940" y="207599"/>
                </a:cubicBezTo>
                <a:cubicBezTo>
                  <a:pt x="55880" y="312049"/>
                  <a:pt x="179070" y="541609"/>
                  <a:pt x="210820" y="626699"/>
                </a:cubicBezTo>
                <a:cubicBezTo>
                  <a:pt x="242570" y="711789"/>
                  <a:pt x="230505" y="714964"/>
                  <a:pt x="218440" y="718139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2854956" y="4490899"/>
            <a:ext cx="186690" cy="518160"/>
          </a:xfrm>
          <a:custGeom>
            <a:avLst/>
            <a:gdLst>
              <a:gd name="connsiteX0" fmla="*/ 0 w 186690"/>
              <a:gd name="connsiteY0" fmla="*/ 0 h 518160"/>
              <a:gd name="connsiteX1" fmla="*/ 68580 w 186690"/>
              <a:gd name="connsiteY1" fmla="*/ 152400 h 518160"/>
              <a:gd name="connsiteX2" fmla="*/ 167640 w 186690"/>
              <a:gd name="connsiteY2" fmla="*/ 411480 h 518160"/>
              <a:gd name="connsiteX3" fmla="*/ 182880 w 186690"/>
              <a:gd name="connsiteY3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" h="518160">
                <a:moveTo>
                  <a:pt x="0" y="0"/>
                </a:moveTo>
                <a:cubicBezTo>
                  <a:pt x="20320" y="41910"/>
                  <a:pt x="40640" y="83820"/>
                  <a:pt x="68580" y="152400"/>
                </a:cubicBezTo>
                <a:cubicBezTo>
                  <a:pt x="96520" y="220980"/>
                  <a:pt x="148590" y="350520"/>
                  <a:pt x="167640" y="411480"/>
                </a:cubicBezTo>
                <a:cubicBezTo>
                  <a:pt x="186690" y="472440"/>
                  <a:pt x="184785" y="495300"/>
                  <a:pt x="182880" y="518160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580636" y="4483279"/>
            <a:ext cx="208280" cy="510540"/>
          </a:xfrm>
          <a:custGeom>
            <a:avLst/>
            <a:gdLst>
              <a:gd name="connsiteX0" fmla="*/ 0 w 208280"/>
              <a:gd name="connsiteY0" fmla="*/ 0 h 510540"/>
              <a:gd name="connsiteX1" fmla="*/ 83820 w 208280"/>
              <a:gd name="connsiteY1" fmla="*/ 182880 h 510540"/>
              <a:gd name="connsiteX2" fmla="*/ 190500 w 208280"/>
              <a:gd name="connsiteY2" fmla="*/ 449580 h 510540"/>
              <a:gd name="connsiteX3" fmla="*/ 190500 w 208280"/>
              <a:gd name="connsiteY3" fmla="*/ 51054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0" h="510540">
                <a:moveTo>
                  <a:pt x="0" y="0"/>
                </a:moveTo>
                <a:cubicBezTo>
                  <a:pt x="26035" y="53975"/>
                  <a:pt x="52070" y="107950"/>
                  <a:pt x="83820" y="182880"/>
                </a:cubicBezTo>
                <a:cubicBezTo>
                  <a:pt x="115570" y="257810"/>
                  <a:pt x="172720" y="394970"/>
                  <a:pt x="190500" y="449580"/>
                </a:cubicBezTo>
                <a:cubicBezTo>
                  <a:pt x="208280" y="504190"/>
                  <a:pt x="199390" y="507365"/>
                  <a:pt x="190500" y="510540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1991356" y="4148005"/>
            <a:ext cx="266700" cy="885191"/>
          </a:xfrm>
          <a:custGeom>
            <a:avLst/>
            <a:gdLst>
              <a:gd name="connsiteX0" fmla="*/ 78740 w 266700"/>
              <a:gd name="connsiteY0" fmla="*/ 0 h 885190"/>
              <a:gd name="connsiteX1" fmla="*/ 25400 w 266700"/>
              <a:gd name="connsiteY1" fmla="*/ 228600 h 885190"/>
              <a:gd name="connsiteX2" fmla="*/ 231140 w 266700"/>
              <a:gd name="connsiteY2" fmla="*/ 784860 h 885190"/>
              <a:gd name="connsiteX3" fmla="*/ 238760 w 266700"/>
              <a:gd name="connsiteY3" fmla="*/ 830580 h 88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" h="885190">
                <a:moveTo>
                  <a:pt x="78740" y="0"/>
                </a:moveTo>
                <a:cubicBezTo>
                  <a:pt x="39370" y="48895"/>
                  <a:pt x="0" y="97790"/>
                  <a:pt x="25400" y="228600"/>
                </a:cubicBezTo>
                <a:cubicBezTo>
                  <a:pt x="50800" y="359410"/>
                  <a:pt x="195580" y="684530"/>
                  <a:pt x="231140" y="784860"/>
                </a:cubicBezTo>
                <a:cubicBezTo>
                  <a:pt x="266700" y="885190"/>
                  <a:pt x="252730" y="857885"/>
                  <a:pt x="238760" y="830580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1791966" y="4490899"/>
            <a:ext cx="186690" cy="510540"/>
          </a:xfrm>
          <a:custGeom>
            <a:avLst/>
            <a:gdLst>
              <a:gd name="connsiteX0" fmla="*/ 3810 w 186690"/>
              <a:gd name="connsiteY0" fmla="*/ 0 h 510540"/>
              <a:gd name="connsiteX1" fmla="*/ 26670 w 186690"/>
              <a:gd name="connsiteY1" fmla="*/ 99060 h 510540"/>
              <a:gd name="connsiteX2" fmla="*/ 163830 w 186690"/>
              <a:gd name="connsiteY2" fmla="*/ 426720 h 510540"/>
              <a:gd name="connsiteX3" fmla="*/ 163830 w 186690"/>
              <a:gd name="connsiteY3" fmla="*/ 51054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" h="510540">
                <a:moveTo>
                  <a:pt x="3810" y="0"/>
                </a:moveTo>
                <a:cubicBezTo>
                  <a:pt x="1905" y="13970"/>
                  <a:pt x="0" y="27940"/>
                  <a:pt x="26670" y="99060"/>
                </a:cubicBezTo>
                <a:cubicBezTo>
                  <a:pt x="53340" y="170180"/>
                  <a:pt x="140970" y="358140"/>
                  <a:pt x="163830" y="426720"/>
                </a:cubicBezTo>
                <a:cubicBezTo>
                  <a:pt x="186690" y="495300"/>
                  <a:pt x="175260" y="502920"/>
                  <a:pt x="163830" y="510540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47"/>
          <p:cNvCxnSpPr>
            <a:cxnSpLocks noChangeShapeType="1"/>
          </p:cNvCxnSpPr>
          <p:nvPr/>
        </p:nvCxnSpPr>
        <p:spPr bwMode="auto">
          <a:xfrm flipH="1">
            <a:off x="1669739" y="4487388"/>
            <a:ext cx="1208087" cy="458523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49"/>
          <p:cNvCxnSpPr>
            <a:cxnSpLocks noChangeShapeType="1"/>
          </p:cNvCxnSpPr>
          <p:nvPr/>
        </p:nvCxnSpPr>
        <p:spPr bwMode="auto">
          <a:xfrm flipH="1">
            <a:off x="1669732" y="4472149"/>
            <a:ext cx="936625" cy="458523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52"/>
          <p:cNvCxnSpPr>
            <a:cxnSpLocks noChangeShapeType="1"/>
          </p:cNvCxnSpPr>
          <p:nvPr/>
        </p:nvCxnSpPr>
        <p:spPr bwMode="auto">
          <a:xfrm flipH="1">
            <a:off x="1669729" y="4292779"/>
            <a:ext cx="640080" cy="69342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54"/>
          <p:cNvCxnSpPr>
            <a:cxnSpLocks noChangeShapeType="1"/>
          </p:cNvCxnSpPr>
          <p:nvPr/>
        </p:nvCxnSpPr>
        <p:spPr bwMode="auto">
          <a:xfrm flipH="1">
            <a:off x="1641156" y="4140379"/>
            <a:ext cx="411480" cy="84582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 rot="18060000">
            <a:off x="1985001" y="2286355"/>
            <a:ext cx="73152" cy="182880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23"/>
          <p:cNvCxnSpPr>
            <a:cxnSpLocks noChangeShapeType="1"/>
          </p:cNvCxnSpPr>
          <p:nvPr/>
        </p:nvCxnSpPr>
        <p:spPr bwMode="auto">
          <a:xfrm>
            <a:off x="1430016" y="2311579"/>
            <a:ext cx="678180" cy="15240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26"/>
          <p:cNvCxnSpPr>
            <a:cxnSpLocks noChangeShapeType="1"/>
          </p:cNvCxnSpPr>
          <p:nvPr/>
        </p:nvCxnSpPr>
        <p:spPr bwMode="auto">
          <a:xfrm>
            <a:off x="1414776" y="2311579"/>
            <a:ext cx="1371600" cy="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23"/>
          <p:cNvCxnSpPr>
            <a:cxnSpLocks noChangeShapeType="1"/>
          </p:cNvCxnSpPr>
          <p:nvPr/>
        </p:nvCxnSpPr>
        <p:spPr bwMode="auto">
          <a:xfrm>
            <a:off x="1422396" y="2311579"/>
            <a:ext cx="457200" cy="15240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Freeform 111"/>
          <p:cNvSpPr/>
          <p:nvPr/>
        </p:nvSpPr>
        <p:spPr>
          <a:xfrm rot="18060000">
            <a:off x="2259047" y="2297327"/>
            <a:ext cx="73152" cy="182880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26"/>
          <p:cNvCxnSpPr>
            <a:cxnSpLocks noChangeShapeType="1"/>
          </p:cNvCxnSpPr>
          <p:nvPr/>
        </p:nvCxnSpPr>
        <p:spPr bwMode="auto">
          <a:xfrm>
            <a:off x="1422396" y="2311579"/>
            <a:ext cx="1143000" cy="7620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 rot="18240000">
            <a:off x="2532698" y="2294464"/>
            <a:ext cx="0" cy="91440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048318" y="6521281"/>
            <a:ext cx="583518" cy="365125"/>
          </a:xfrm>
        </p:spPr>
        <p:txBody>
          <a:bodyPr/>
          <a:lstStyle/>
          <a:p>
            <a:fld id="{78D8656B-7EA8-5E44-9051-32FAAC001D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4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Principles of Operation</a:t>
            </a:r>
          </a:p>
          <a:p>
            <a:pPr lvl="1"/>
            <a:r>
              <a:rPr lang="en-US" dirty="0" smtClean="0"/>
              <a:t>Codelets</a:t>
            </a:r>
          </a:p>
          <a:p>
            <a:pPr lvl="2"/>
            <a:r>
              <a:rPr lang="en-US" sz="1700" dirty="0" smtClean="0"/>
              <a:t>Basic unit of parallelism</a:t>
            </a:r>
          </a:p>
          <a:p>
            <a:pPr lvl="2"/>
            <a:r>
              <a:rPr lang="en-US" sz="1700" dirty="0" err="1" smtClean="0"/>
              <a:t>Nonblocking</a:t>
            </a:r>
            <a:r>
              <a:rPr lang="en-US" sz="1700" dirty="0" smtClean="0"/>
              <a:t> tasks</a:t>
            </a:r>
          </a:p>
          <a:p>
            <a:pPr lvl="2"/>
            <a:r>
              <a:rPr lang="en-US" sz="1700" dirty="0" smtClean="0"/>
              <a:t>Scheduled </a:t>
            </a:r>
            <a:r>
              <a:rPr lang="en-US" sz="1700" dirty="0"/>
              <a:t>upon satisfaction of precedent constraints</a:t>
            </a:r>
          </a:p>
          <a:p>
            <a:pPr marL="662940" lvl="1" indent="-342900"/>
            <a:r>
              <a:rPr lang="en-US" dirty="0"/>
              <a:t>Hierarchical Locale Tree: spatial position, data locality</a:t>
            </a:r>
          </a:p>
          <a:p>
            <a:pPr marL="662940" lvl="1" indent="-342900"/>
            <a:r>
              <a:rPr lang="en-US" dirty="0"/>
              <a:t>Lightweight </a:t>
            </a:r>
            <a:r>
              <a:rPr lang="en-US" dirty="0" smtClean="0"/>
              <a:t>Synchronization</a:t>
            </a:r>
          </a:p>
          <a:p>
            <a:pPr marL="662940" lvl="1" indent="-342900"/>
            <a:r>
              <a:rPr lang="en-US" dirty="0"/>
              <a:t>Active Global Address Space (planned)</a:t>
            </a:r>
          </a:p>
          <a:p>
            <a:pPr marL="342900" indent="-342900"/>
            <a:r>
              <a:rPr lang="en-US" dirty="0" smtClean="0"/>
              <a:t>Dynamics</a:t>
            </a:r>
            <a:endParaRPr lang="en-US" dirty="0"/>
          </a:p>
          <a:p>
            <a:pPr marL="662940" lvl="1" indent="-342900"/>
            <a:r>
              <a:rPr lang="en-US" dirty="0"/>
              <a:t>Asynchronous Split-phase </a:t>
            </a:r>
            <a:r>
              <a:rPr lang="en-US" dirty="0" smtClean="0"/>
              <a:t>Transactions</a:t>
            </a:r>
            <a:r>
              <a:rPr lang="en-US" dirty="0"/>
              <a:t>: latency hiding</a:t>
            </a:r>
          </a:p>
          <a:p>
            <a:pPr marL="662940" lvl="1" indent="-342900"/>
            <a:r>
              <a:rPr lang="en-US" dirty="0"/>
              <a:t>Message Driven Computation</a:t>
            </a:r>
          </a:p>
          <a:p>
            <a:pPr marL="662940" lvl="1" indent="-342900"/>
            <a:r>
              <a:rPr lang="en-US" dirty="0" smtClean="0"/>
              <a:t>Control-flow </a:t>
            </a:r>
            <a:r>
              <a:rPr lang="en-US" dirty="0"/>
              <a:t>and Dataflow </a:t>
            </a:r>
            <a:r>
              <a:rPr lang="en-US" dirty="0" smtClean="0"/>
              <a:t>Futures</a:t>
            </a:r>
            <a:endParaRPr lang="en-US" dirty="0"/>
          </a:p>
          <a:p>
            <a:pPr marL="662940" lvl="1" indent="-342900"/>
            <a:r>
              <a:rPr lang="en-US" dirty="0"/>
              <a:t>Error </a:t>
            </a:r>
            <a:r>
              <a:rPr lang="en-US" dirty="0" smtClean="0"/>
              <a:t>Handling</a:t>
            </a:r>
            <a:endParaRPr lang="en-US" dirty="0"/>
          </a:p>
          <a:p>
            <a:pPr marL="662940" lvl="1" indent="-342900"/>
            <a:r>
              <a:rPr lang="en-US" dirty="0" smtClean="0"/>
              <a:t>Fault </a:t>
            </a:r>
            <a:r>
              <a:rPr lang="en-US" dirty="0"/>
              <a:t>T</a:t>
            </a:r>
            <a:r>
              <a:rPr lang="en-US" dirty="0" smtClean="0"/>
              <a:t>olerance </a:t>
            </a:r>
            <a:r>
              <a:rPr lang="en-US" dirty="0"/>
              <a:t>(planned)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MS PGothic" charset="0"/>
              </a:rPr>
              <a:t>Cholesky DAG</a:t>
            </a:r>
          </a:p>
        </p:txBody>
      </p:sp>
      <p:sp>
        <p:nvSpPr>
          <p:cNvPr id="25602" name="Content Placeholder 5"/>
          <p:cNvSpPr>
            <a:spLocks noGrp="1"/>
          </p:cNvSpPr>
          <p:nvPr>
            <p:ph sz="half" idx="4294967295"/>
          </p:nvPr>
        </p:nvSpPr>
        <p:spPr>
          <a:xfrm>
            <a:off x="1219200" y="1524000"/>
            <a:ext cx="3810000" cy="495300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POTRF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→ </a:t>
            </a:r>
            <a:r>
              <a:rPr lang="en-US" sz="2400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TRSM</a:t>
            </a:r>
          </a:p>
          <a:p>
            <a:r>
              <a:rPr lang="en-US" sz="2400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TRSM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→ </a:t>
            </a:r>
            <a:r>
              <a:rPr lang="en-US" sz="240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  <a:t>GEMM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>
                <a:solidFill>
                  <a:srgbClr val="ABEB57"/>
                </a:solidFill>
                <a:latin typeface="Arial" charset="0"/>
                <a:ea typeface="ＭＳ Ｐゴシック" charset="0"/>
                <a:cs typeface="ＭＳ Ｐゴシック" charset="0"/>
              </a:rPr>
              <a:t>SYRK</a:t>
            </a:r>
          </a:p>
          <a:p>
            <a:r>
              <a:rPr lang="en-US" sz="2400" dirty="0">
                <a:solidFill>
                  <a:srgbClr val="ABEB57"/>
                </a:solidFill>
                <a:latin typeface="Arial" charset="0"/>
                <a:ea typeface="ＭＳ Ｐゴシック" charset="0"/>
                <a:cs typeface="ＭＳ Ｐゴシック" charset="0"/>
              </a:rPr>
              <a:t>SYRK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→ </a:t>
            </a:r>
            <a:r>
              <a:rPr lang="en-US" sz="24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POTRF</a:t>
            </a:r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/>
        </p:nvGraphicFramePr>
        <p:xfrm>
          <a:off x="4475163" y="312578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/>
          </p:cNvGraphicFramePr>
          <p:nvPr/>
        </p:nvGraphicFramePr>
        <p:xfrm>
          <a:off x="5646738" y="3135313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6827838" y="3135313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4475163" y="4240213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ontent Placeholder 7"/>
          <p:cNvGraphicFramePr>
            <a:graphicFrameLocks/>
          </p:cNvGraphicFramePr>
          <p:nvPr/>
        </p:nvGraphicFramePr>
        <p:xfrm>
          <a:off x="5646738" y="42497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Content Placeholder 7"/>
          <p:cNvGraphicFramePr>
            <a:graphicFrameLocks/>
          </p:cNvGraphicFramePr>
          <p:nvPr/>
        </p:nvGraphicFramePr>
        <p:xfrm>
          <a:off x="6827838" y="42497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ontent Placeholder 7"/>
          <p:cNvGraphicFramePr>
            <a:graphicFrameLocks/>
          </p:cNvGraphicFramePr>
          <p:nvPr/>
        </p:nvGraphicFramePr>
        <p:xfrm>
          <a:off x="8008938" y="31448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018463" y="4252913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015288" y="53673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/>
        </p:nvGraphicFramePr>
        <p:xfrm>
          <a:off x="6837363" y="5364163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Content Placeholder 7"/>
          <p:cNvGraphicFramePr>
            <a:graphicFrameLocks/>
          </p:cNvGraphicFramePr>
          <p:nvPr/>
        </p:nvGraphicFramePr>
        <p:xfrm>
          <a:off x="5646738" y="53546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Content Placeholder 7"/>
          <p:cNvGraphicFramePr>
            <a:graphicFrameLocks/>
          </p:cNvGraphicFramePr>
          <p:nvPr/>
        </p:nvGraphicFramePr>
        <p:xfrm>
          <a:off x="4475163" y="53546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46613" y="2855913"/>
            <a:ext cx="7080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POTRF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64225" y="2855913"/>
            <a:ext cx="6207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TRSM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46913" y="2855913"/>
            <a:ext cx="603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SYRK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23250" y="2855913"/>
            <a:ext cx="6635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GEMM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41788" y="3113088"/>
            <a:ext cx="314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1: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51313" y="4237038"/>
            <a:ext cx="314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2: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51313" y="5360988"/>
            <a:ext cx="314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3:</a:t>
            </a:r>
          </a:p>
        </p:txBody>
      </p:sp>
      <p:cxnSp>
        <p:nvCxnSpPr>
          <p:cNvPr id="26067" name="Straight Arrow Connector 3"/>
          <p:cNvCxnSpPr>
            <a:cxnSpLocks noChangeShapeType="1"/>
          </p:cNvCxnSpPr>
          <p:nvPr/>
        </p:nvCxnSpPr>
        <p:spPr bwMode="auto">
          <a:xfrm>
            <a:off x="6965950" y="3427413"/>
            <a:ext cx="201613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68" name="Straight Arrow Connector 27"/>
          <p:cNvCxnSpPr>
            <a:cxnSpLocks noChangeShapeType="1"/>
          </p:cNvCxnSpPr>
          <p:nvPr/>
        </p:nvCxnSpPr>
        <p:spPr bwMode="auto">
          <a:xfrm>
            <a:off x="6950075" y="3619500"/>
            <a:ext cx="42545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69" name="Straight Arrow Connector 29"/>
          <p:cNvCxnSpPr>
            <a:cxnSpLocks noChangeShapeType="1"/>
          </p:cNvCxnSpPr>
          <p:nvPr/>
        </p:nvCxnSpPr>
        <p:spPr bwMode="auto">
          <a:xfrm>
            <a:off x="6954838" y="3810000"/>
            <a:ext cx="617537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0" name="Straight Arrow Connector 31"/>
          <p:cNvCxnSpPr>
            <a:cxnSpLocks noChangeShapeType="1"/>
          </p:cNvCxnSpPr>
          <p:nvPr/>
        </p:nvCxnSpPr>
        <p:spPr bwMode="auto">
          <a:xfrm>
            <a:off x="6965950" y="4002088"/>
            <a:ext cx="79375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1" name="Straight Arrow Connector 40"/>
          <p:cNvCxnSpPr>
            <a:cxnSpLocks noChangeShapeType="1"/>
          </p:cNvCxnSpPr>
          <p:nvPr/>
        </p:nvCxnSpPr>
        <p:spPr bwMode="auto">
          <a:xfrm>
            <a:off x="8113713" y="3462338"/>
            <a:ext cx="200025" cy="176212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2" name="Straight Arrow Connector 48"/>
          <p:cNvCxnSpPr>
            <a:cxnSpLocks noChangeShapeType="1"/>
          </p:cNvCxnSpPr>
          <p:nvPr/>
        </p:nvCxnSpPr>
        <p:spPr bwMode="auto">
          <a:xfrm>
            <a:off x="8110538" y="3459163"/>
            <a:ext cx="211137" cy="38893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3" name="Straight Arrow Connector 50"/>
          <p:cNvCxnSpPr>
            <a:cxnSpLocks noChangeShapeType="1"/>
          </p:cNvCxnSpPr>
          <p:nvPr/>
        </p:nvCxnSpPr>
        <p:spPr bwMode="auto">
          <a:xfrm>
            <a:off x="8113713" y="3455988"/>
            <a:ext cx="215900" cy="54133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4" name="Straight Arrow Connector 52"/>
          <p:cNvCxnSpPr>
            <a:cxnSpLocks noChangeShapeType="1"/>
          </p:cNvCxnSpPr>
          <p:nvPr/>
        </p:nvCxnSpPr>
        <p:spPr bwMode="auto">
          <a:xfrm>
            <a:off x="8134350" y="3638550"/>
            <a:ext cx="381000" cy="195263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5" name="Straight Arrow Connector 55"/>
          <p:cNvCxnSpPr>
            <a:cxnSpLocks noChangeShapeType="1"/>
          </p:cNvCxnSpPr>
          <p:nvPr/>
        </p:nvCxnSpPr>
        <p:spPr bwMode="auto">
          <a:xfrm>
            <a:off x="8139113" y="3657600"/>
            <a:ext cx="407987" cy="331788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6" name="Straight Arrow Connector 57"/>
          <p:cNvCxnSpPr>
            <a:cxnSpLocks noChangeShapeType="1"/>
          </p:cNvCxnSpPr>
          <p:nvPr/>
        </p:nvCxnSpPr>
        <p:spPr bwMode="auto">
          <a:xfrm>
            <a:off x="8134350" y="3825875"/>
            <a:ext cx="638175" cy="217488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  <p:sp>
        <p:nvSpPr>
          <p:cNvPr id="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280241" y="6406006"/>
            <a:ext cx="583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8656B-7EA8-5E44-9051-32FAAC001DFB}" type="slidenum">
              <a:rPr lang="en-US" smtClean="0"/>
              <a:t>6</a:t>
            </a:fld>
            <a:endParaRPr lang="en-US"/>
          </a:p>
        </p:txBody>
      </p:sp>
      <p:pic>
        <p:nvPicPr>
          <p:cNvPr id="36" name="Content Placeholder 6" descr="cholesky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 l="103" r="103"/>
          <a:stretch>
            <a:fillRect/>
          </a:stretch>
        </p:blipFill>
        <p:spPr>
          <a:xfrm>
            <a:off x="996056" y="3144838"/>
            <a:ext cx="2625602" cy="2982037"/>
          </a:xfrm>
          <a:prstGeom prst="rect">
            <a:avLst/>
          </a:prstGeom>
          <a:ln>
            <a:noFill/>
          </a:ln>
        </p:spPr>
      </p:pic>
      <p:sp>
        <p:nvSpPr>
          <p:cNvPr id="37" name="Content Placeholder 5"/>
          <p:cNvSpPr>
            <a:spLocks noGrp="1"/>
          </p:cNvSpPr>
          <p:nvPr>
            <p:ph sz="half" idx="4294967295"/>
          </p:nvPr>
        </p:nvSpPr>
        <p:spPr>
          <a:xfrm>
            <a:off x="5076825" y="1524000"/>
            <a:ext cx="3810000" cy="178616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Implementations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MS PGothic" charset="0"/>
              </a:rPr>
              <a:t>OpenMP</a:t>
            </a:r>
            <a:endParaRPr lang="en-US" dirty="0">
              <a:latin typeface="Arial" charset="0"/>
              <a:ea typeface="ＭＳ Ｐゴシック" charset="0"/>
              <a:cs typeface="MS PGothic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MS PGothic" charset="0"/>
              </a:rPr>
              <a:t>SWARM</a:t>
            </a:r>
          </a:p>
        </p:txBody>
      </p:sp>
    </p:spTree>
    <p:extLst>
      <p:ext uri="{BB962C8B-B14F-4D97-AF65-F5344CB8AC3E}">
        <p14:creationId xmlns:p14="http://schemas.microsoft.com/office/powerpoint/2010/main" val="289935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10" y="1233055"/>
            <a:ext cx="6516687" cy="556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42535" y="1375930"/>
            <a:ext cx="423862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US" sz="1600"/>
              <a:t>Naïve OpenMP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42535" y="3177743"/>
            <a:ext cx="423862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US" sz="1600"/>
              <a:t>Tuned OpenMP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42535" y="5406593"/>
            <a:ext cx="423862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US" sz="1600"/>
              <a:t>SWARM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9962"/>
            <a:ext cx="8229601" cy="50089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Cholesky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Decomposition: Xeon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457537" y="4417274"/>
            <a:ext cx="2136472" cy="21165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-108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829121"/>
              </p:ext>
            </p:extLst>
          </p:nvPr>
        </p:nvGraphicFramePr>
        <p:xfrm>
          <a:off x="6457537" y="4397462"/>
          <a:ext cx="2136472" cy="2032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60482" y="6444914"/>
            <a:ext cx="583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8656B-7EA8-5E44-9051-32FAAC001D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82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457199" y="584323"/>
            <a:ext cx="8229601" cy="58725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Cholesky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Decomposition: Xeon Phi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0482" y="6487285"/>
            <a:ext cx="583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832F39-AABF-F345-B2DC-E2E5D24A171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3555" name="TextBox 9"/>
          <p:cNvSpPr txBox="1">
            <a:spLocks noChangeArrowheads="1"/>
          </p:cNvSpPr>
          <p:nvPr/>
        </p:nvSpPr>
        <p:spPr bwMode="auto">
          <a:xfrm rot="-5400000">
            <a:off x="-20639" y="2098968"/>
            <a:ext cx="147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/>
              <a:t>OpenMP</a:t>
            </a:r>
          </a:p>
        </p:txBody>
      </p:sp>
      <p:sp>
        <p:nvSpPr>
          <p:cNvPr id="23556" name="TextBox 11"/>
          <p:cNvSpPr txBox="1">
            <a:spLocks noChangeArrowheads="1"/>
          </p:cNvSpPr>
          <p:nvPr/>
        </p:nvSpPr>
        <p:spPr bwMode="auto">
          <a:xfrm rot="-5400000">
            <a:off x="-33339" y="4629443"/>
            <a:ext cx="150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/>
              <a:t>SWARM</a:t>
            </a:r>
          </a:p>
        </p:txBody>
      </p:sp>
      <p:pic>
        <p:nvPicPr>
          <p:cNvPr id="2355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6" y="1155993"/>
            <a:ext cx="7573962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3"/>
          <p:cNvSpPr txBox="1">
            <a:spLocks noChangeArrowheads="1"/>
          </p:cNvSpPr>
          <p:nvPr/>
        </p:nvSpPr>
        <p:spPr bwMode="auto">
          <a:xfrm>
            <a:off x="6440486" y="4996156"/>
            <a:ext cx="232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Xeon Phi: 240 Threads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541336" y="6096293"/>
            <a:ext cx="807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OpenMP fork-join programming suffers on many-core chips (e.g. Xeon Phi). </a:t>
            </a:r>
          </a:p>
          <a:p>
            <a:pPr algn="ctr" eaLnBrk="1" hangingPunct="1"/>
            <a:r>
              <a:rPr lang="en-US" sz="2400" dirty="0"/>
              <a:t>SWARM removes these synchronizations.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0594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lesk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4" y="1280380"/>
            <a:ext cx="7544052" cy="4800760"/>
          </a:xfrm>
          <a:prstGeom prst="rect">
            <a:avLst/>
          </a:prstGeom>
        </p:spPr>
      </p:pic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72694" y="659962"/>
            <a:ext cx="8648281" cy="5814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Cholesky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SWARM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ScaLapack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/MKL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 rot="-5400000">
            <a:off x="106043" y="2047955"/>
            <a:ext cx="176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/>
              <a:t>ScaLapack</a:t>
            </a:r>
            <a:endParaRPr lang="en-US" sz="2800" dirty="0"/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 rot="-5400000">
            <a:off x="234631" y="4578430"/>
            <a:ext cx="150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/>
              <a:t>SWARM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2493963" y="6096000"/>
            <a:ext cx="509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16 node cluster: Intel Xeon E5-2670 16-core 2.6GHz</a:t>
            </a:r>
          </a:p>
        </p:txBody>
      </p: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1837064" y="6396038"/>
            <a:ext cx="6046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 smtClean="0"/>
              <a:t>Asynchrony is key in large dense linear algebra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6368646" y="3738851"/>
            <a:ext cx="2658283" cy="2334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-108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565654"/>
              </p:ext>
            </p:extLst>
          </p:nvPr>
        </p:nvGraphicFramePr>
        <p:xfrm>
          <a:off x="6390651" y="3720136"/>
          <a:ext cx="2646123" cy="2315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82057" y="6465888"/>
            <a:ext cx="583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8656B-7EA8-5E44-9051-32FAAC001D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5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3451</TotalTime>
  <Words>660</Words>
  <Application>Microsoft Macintosh PowerPoint</Application>
  <PresentationFormat>On-screen Show (4:3)</PresentationFormat>
  <Paragraphs>163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DynAX Innovations in Programming Models, Compilers and Runtime Systems for Dynamic Adaptive Event-Driven Execution Models</vt:lpstr>
      <vt:lpstr>Objectives</vt:lpstr>
      <vt:lpstr>Brandywine Xstack Software Stack</vt:lpstr>
      <vt:lpstr>SWARM</vt:lpstr>
      <vt:lpstr>SWARM</vt:lpstr>
      <vt:lpstr>Cholesky DAG</vt:lpstr>
      <vt:lpstr>Cholesky Decomposition: Xeon</vt:lpstr>
      <vt:lpstr>Cholesky Decomposition: Xeon Phi</vt:lpstr>
      <vt:lpstr>Cholesky: SWARM vs ScaLapack/MKL</vt:lpstr>
      <vt:lpstr>Code Transition to Exascale</vt:lpstr>
      <vt:lpstr>Self Consistent Field Module From NWChem</vt:lpstr>
      <vt:lpstr>Serial Optimizations</vt:lpstr>
      <vt:lpstr>Single Node Parallelization</vt:lpstr>
      <vt:lpstr>Multi-Node Parallelization</vt:lpstr>
      <vt:lpstr>Information Repository</vt:lpstr>
      <vt:lpstr>Questions?</vt:lpstr>
      <vt:lpstr>Acknowledgements</vt:lpstr>
    </vt:vector>
  </TitlesOfParts>
  <Company>ET International,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Chanika Denny</dc:creator>
  <cp:lastModifiedBy>Rishi Khan</cp:lastModifiedBy>
  <cp:revision>211</cp:revision>
  <cp:lastPrinted>2012-06-13T15:51:25Z</cp:lastPrinted>
  <dcterms:created xsi:type="dcterms:W3CDTF">2012-06-07T14:44:07Z</dcterms:created>
  <dcterms:modified xsi:type="dcterms:W3CDTF">2013-05-14T19:15:07Z</dcterms:modified>
</cp:coreProperties>
</file>