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2" r:id="rId4"/>
    <p:sldId id="263" r:id="rId5"/>
    <p:sldId id="366" r:id="rId6"/>
    <p:sldId id="365" r:id="rId7"/>
    <p:sldId id="266" r:id="rId8"/>
    <p:sldId id="283" r:id="rId9"/>
    <p:sldId id="285" r:id="rId10"/>
    <p:sldId id="291" r:id="rId11"/>
    <p:sldId id="292" r:id="rId12"/>
    <p:sldId id="307" r:id="rId13"/>
    <p:sldId id="308" r:id="rId14"/>
    <p:sldId id="321" r:id="rId15"/>
    <p:sldId id="331" r:id="rId16"/>
    <p:sldId id="341" r:id="rId17"/>
    <p:sldId id="345" r:id="rId18"/>
    <p:sldId id="348" r:id="rId19"/>
    <p:sldId id="349" r:id="rId20"/>
    <p:sldId id="3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99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1FE7-9973-B742-8A5A-B23423AE07B6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BE96-6663-EB4B-AFCE-88D76C95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1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18EE9-DFA6-E54C-840A-1B2EAE9DB24C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F0154-5D61-BF40-9249-A707DF6AF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Define DSL</a:t>
            </a:r>
          </a:p>
          <a:p>
            <a:r>
              <a:rPr lang="en-US" dirty="0" smtClean="0"/>
              <a:t>     1)</a:t>
            </a:r>
            <a:r>
              <a:rPr lang="en-US" baseline="0" dirty="0" smtClean="0"/>
              <a:t> DSL capture expert knowledge of the domain</a:t>
            </a:r>
            <a:endParaRPr lang="en-US" dirty="0" smtClean="0"/>
          </a:p>
          <a:p>
            <a:r>
              <a:rPr lang="en-US" baseline="0" dirty="0" smtClean="0"/>
              <a:t>     2) relationship to the Programming Model</a:t>
            </a:r>
          </a:p>
          <a:p>
            <a:r>
              <a:rPr lang="en-US" baseline="0" dirty="0" smtClean="0"/>
              <a:t>     3) DSL compiler</a:t>
            </a:r>
          </a:p>
          <a:p>
            <a:r>
              <a:rPr lang="en-US" baseline="0" dirty="0" smtClean="0"/>
              <a:t>     4) DSL compiler analysis and transformations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baseline="0" dirty="0" smtClean="0"/>
              <a:t> </a:t>
            </a:r>
            <a:r>
              <a:rPr lang="en-US" dirty="0" smtClean="0"/>
              <a:t>DSLs</a:t>
            </a:r>
            <a:r>
              <a:rPr lang="en-US" baseline="0" dirty="0" smtClean="0"/>
              <a:t> are important for HPC/Exascale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1) DSLs address</a:t>
            </a:r>
            <a:r>
              <a:rPr lang="en-US" baseline="0" dirty="0" smtClean="0"/>
              <a:t> how we will manage complexity; via domain-specific high-level abstractions. DSLs are then a mechanism for packaging the semantics of the high level abstractions. What makes this important in a Exascale program is that we expect Exascale architectures to be more complex.</a:t>
            </a:r>
            <a:endParaRPr lang="en-US" dirty="0" smtClean="0"/>
          </a:p>
          <a:p>
            <a:r>
              <a:rPr lang="en-US" dirty="0" smtClean="0"/>
              <a:t>     2) DSLs are not new,</a:t>
            </a:r>
            <a:r>
              <a:rPr lang="en-US" baseline="0" dirty="0" smtClean="0"/>
              <a:t> some e</a:t>
            </a:r>
            <a:r>
              <a:rPr lang="en-US" dirty="0" smtClean="0"/>
              <a:t>xamples:</a:t>
            </a:r>
          </a:p>
          <a:p>
            <a:r>
              <a:rPr lang="en-US" baseline="0" dirty="0" smtClean="0"/>
              <a:t>          *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Mathematica</a:t>
            </a:r>
            <a:endParaRPr lang="en-US" dirty="0" smtClean="0"/>
          </a:p>
          <a:p>
            <a:r>
              <a:rPr lang="en-US" dirty="0" smtClean="0"/>
              <a:t>          *</a:t>
            </a:r>
            <a:r>
              <a:rPr lang="en-US" baseline="0" dirty="0" smtClean="0"/>
              <a:t> Adding compiler support for MPI (embedded DSL)</a:t>
            </a:r>
          </a:p>
          <a:p>
            <a:pPr defTabSz="899404">
              <a:defRPr/>
            </a:pPr>
            <a:r>
              <a:rPr lang="en-US" baseline="0" dirty="0" smtClean="0"/>
              <a:t>          * Matrix, Array, and Mesh abstractions (data distribution, parallel semantics)</a:t>
            </a:r>
          </a:p>
          <a:p>
            <a:r>
              <a:rPr lang="en-US" baseline="0" dirty="0" smtClean="0"/>
              <a:t>          * MAPLE (adding symbolic analysis and code generation support for higher-order stencils)</a:t>
            </a:r>
          </a:p>
          <a:p>
            <a:r>
              <a:rPr lang="en-US" dirty="0" smtClean="0"/>
              <a:t>     3) Expected impact:</a:t>
            </a:r>
          </a:p>
          <a:p>
            <a:r>
              <a:rPr lang="en-US" dirty="0" smtClean="0"/>
              <a:t>         *</a:t>
            </a:r>
            <a:r>
              <a:rPr lang="en-US" baseline="0" dirty="0" smtClean="0"/>
              <a:t> Performance Portability: Generation of lower level code tailored to architecture</a:t>
            </a:r>
          </a:p>
          <a:p>
            <a:r>
              <a:rPr lang="en-US" baseline="0" dirty="0" smtClean="0"/>
              <a:t>         * Programmability: A consequence of using high-level abstractions</a:t>
            </a:r>
            <a:endParaRPr lang="en-US" dirty="0" smtClean="0"/>
          </a:p>
          <a:p>
            <a:r>
              <a:rPr lang="en-US" baseline="0" dirty="0" smtClean="0"/>
              <a:t>  </a:t>
            </a:r>
            <a:r>
              <a:rPr lang="en-US" dirty="0" smtClean="0"/>
              <a:t>       * Resiliency: Many</a:t>
            </a:r>
            <a:r>
              <a:rPr lang="en-US" baseline="0" dirty="0" smtClean="0"/>
              <a:t> different types of errors (soft errors: addressed through TMR code generation)</a:t>
            </a:r>
            <a:endParaRPr lang="en-US" dirty="0" smtClean="0"/>
          </a:p>
          <a:p>
            <a:r>
              <a:rPr lang="en-US" baseline="0" dirty="0" smtClean="0"/>
              <a:t>  </a:t>
            </a:r>
            <a:r>
              <a:rPr lang="en-US" dirty="0" smtClean="0"/>
              <a:t>       *</a:t>
            </a:r>
            <a:r>
              <a:rPr lang="en-US" baseline="0" dirty="0" smtClean="0"/>
              <a:t> Correctness: Benefits from semantics of high-level abstractions</a:t>
            </a:r>
            <a:endParaRPr lang="en-US" dirty="0" smtClean="0"/>
          </a:p>
          <a:p>
            <a:r>
              <a:rPr lang="en-US" baseline="0" dirty="0" smtClean="0"/>
              <a:t>      4) </a:t>
            </a:r>
            <a:r>
              <a:rPr lang="en-US" dirty="0" smtClean="0"/>
              <a:t>Emphasize the importance</a:t>
            </a:r>
            <a:r>
              <a:rPr lang="en-US" baseline="0" dirty="0" smtClean="0"/>
              <a:t> to Programmability and Performance</a:t>
            </a:r>
          </a:p>
          <a:p>
            <a:r>
              <a:rPr lang="en-US" baseline="0" dirty="0" smtClean="0"/>
              <a:t>          * Results only useful if we balance Programmability and Performance</a:t>
            </a:r>
          </a:p>
          <a:p>
            <a:endParaRPr lang="en-US" dirty="0" smtClean="0"/>
          </a:p>
          <a:p>
            <a:r>
              <a:rPr lang="en-US" dirty="0" smtClean="0"/>
              <a:t>There are different types of DSLs,</a:t>
            </a:r>
            <a:r>
              <a:rPr lang="en-US" baseline="0" dirty="0" smtClean="0"/>
              <a:t> broadly there are:</a:t>
            </a:r>
          </a:p>
          <a:p>
            <a:r>
              <a:rPr lang="en-US" baseline="0" dirty="0" smtClean="0"/>
              <a:t>      1) Embedded DSLs, where custom compiler support for high level</a:t>
            </a:r>
            <a:r>
              <a:rPr lang="en-US" dirty="0" smtClean="0"/>
              <a:t> </a:t>
            </a:r>
            <a:r>
              <a:rPr lang="en-US" baseline="0" dirty="0" smtClean="0"/>
              <a:t>abstractions is defined as a part of compiling the host language (C, C++, Fortran).  The optimization of library abstractions to form DSLs is an example of this.</a:t>
            </a:r>
          </a:p>
          <a:p>
            <a:r>
              <a:rPr lang="en-US" baseline="0" dirty="0" smtClean="0"/>
              <a:t>      2) General DSL with added syntax of whole new syntax can be extended languages or full languages.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Finally, we have an application focus so that we can:</a:t>
            </a:r>
          </a:p>
          <a:p>
            <a:r>
              <a:rPr lang="en-US" baseline="0" dirty="0" smtClean="0"/>
              <a:t>     </a:t>
            </a:r>
            <a:r>
              <a:rPr lang="en-US" dirty="0" smtClean="0"/>
              <a:t>provide expertise that will ground our DSL research, and</a:t>
            </a:r>
          </a:p>
          <a:p>
            <a:r>
              <a:rPr lang="en-US" dirty="0" smtClean="0"/>
              <a:t>     ensure its relevance to DOE &amp; enable impact by the end of three years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X Provide forward reference to “Scientific</a:t>
            </a:r>
            <a:r>
              <a:rPr lang="en-US" baseline="0" dirty="0" smtClean="0"/>
              <a:t> Impact” slide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are addressing the full software stack</a:t>
            </a:r>
          </a:p>
          <a:p>
            <a:r>
              <a:rPr lang="en-US" baseline="0" dirty="0" smtClean="0"/>
              <a:t>     We define 5 stack components as …</a:t>
            </a:r>
          </a:p>
          <a:p>
            <a:r>
              <a:rPr lang="en-US" dirty="0" smtClean="0"/>
              <a:t>     </a:t>
            </a:r>
            <a:r>
              <a:rPr lang="en-US" i="0" dirty="0" smtClean="0">
                <a:solidFill>
                  <a:srgbClr val="000090"/>
                </a:solidFill>
              </a:rPr>
              <a:t>Languages</a:t>
            </a:r>
            <a:r>
              <a:rPr lang="en-US" i="0" baseline="0" dirty="0" smtClean="0">
                <a:solidFill>
                  <a:srgbClr val="000090"/>
                </a:solidFill>
              </a:rPr>
              <a:t> and </a:t>
            </a:r>
            <a:r>
              <a:rPr lang="en-US" baseline="0" dirty="0" smtClean="0">
                <a:solidFill>
                  <a:srgbClr val="000090"/>
                </a:solidFill>
              </a:rPr>
              <a:t>libraries instantiate the programming models: </a:t>
            </a:r>
            <a:r>
              <a:rPr lang="en-US" baseline="0" dirty="0" smtClean="0"/>
              <a:t>our focus is on how to build DSLs economically</a:t>
            </a:r>
            <a:endParaRPr lang="en-US" dirty="0" smtClean="0"/>
          </a:p>
          <a:p>
            <a:r>
              <a:rPr lang="en-US" dirty="0" smtClean="0"/>
              <a:t>     Compilers are essential to the translation of DSL to generate lower level code: our focus is on</a:t>
            </a:r>
            <a:r>
              <a:rPr lang="en-US" baseline="0" dirty="0" smtClean="0"/>
              <a:t> how the analysis and optimizations required for DLS</a:t>
            </a:r>
            <a:endParaRPr lang="en-US" dirty="0" smtClean="0"/>
          </a:p>
          <a:p>
            <a:r>
              <a:rPr lang="en-US" dirty="0" smtClean="0"/>
              <a:t>     Parameterized</a:t>
            </a:r>
            <a:r>
              <a:rPr lang="en-US" baseline="0" dirty="0" smtClean="0"/>
              <a:t> Abstract Machines permit a simplification of the hardware: Our work uses these to drive the static optimizations in the compiler and dynamic optimizations in the runtime</a:t>
            </a:r>
          </a:p>
          <a:p>
            <a:r>
              <a:rPr lang="en-US" baseline="0" dirty="0" smtClean="0"/>
              <a:t>     Runtime system will be used to support the execution of applications using DSLs</a:t>
            </a:r>
          </a:p>
          <a:p>
            <a:r>
              <a:rPr lang="en-US" baseline="0" dirty="0" smtClean="0"/>
              <a:t>     Tools research will focus on how to map data between the levels of DSL abstraction and tools to support the migration process of existing codes to use DSL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specific challenges in this proposal; we have listed these with our response</a:t>
            </a:r>
            <a:r>
              <a:rPr lang="en-US" dirty="0" smtClean="0"/>
              <a:t> </a:t>
            </a:r>
            <a:r>
              <a:rPr lang="en-US" baseline="0" dirty="0" smtClean="0"/>
              <a:t>to each…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Interoperability will be addressed: We will demonstrate how to embed DSLs into MPI + X applications</a:t>
            </a:r>
          </a:p>
          <a:p>
            <a:r>
              <a:rPr lang="en-US" baseline="0" dirty="0" smtClean="0"/>
              <a:t>Migration of existing codes will be addressed using source-to-source compiler</a:t>
            </a:r>
            <a:r>
              <a:rPr lang="en-US" dirty="0"/>
              <a:t> </a:t>
            </a:r>
            <a:r>
              <a:rPr lang="en-US" baseline="0" dirty="0" smtClean="0"/>
              <a:t>translation.</a:t>
            </a:r>
            <a:r>
              <a:rPr lang="en-US" dirty="0" smtClean="0"/>
              <a:t> We will demonstrate source-to-source translation of</a:t>
            </a:r>
            <a:r>
              <a:rPr lang="en-US" baseline="0" dirty="0" smtClean="0"/>
              <a:t> existing code to use DSLs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22: Management plan and project execution plan</a:t>
            </a:r>
          </a:p>
          <a:p>
            <a:endParaRPr lang="en-US" dirty="0"/>
          </a:p>
          <a:p>
            <a:r>
              <a:rPr lang="en-US" dirty="0"/>
              <a:t>Organizational view of the project:</a:t>
            </a:r>
          </a:p>
          <a:p>
            <a:r>
              <a:rPr lang="en-US" dirty="0"/>
              <a:t>- Team leads of the two merged proposals</a:t>
            </a:r>
          </a:p>
          <a:p>
            <a:r>
              <a:rPr lang="en-US" dirty="0"/>
              <a:t>	- ties to DOE Exascale Co-design centers and other X-Stack teams</a:t>
            </a:r>
          </a:p>
          <a:p>
            <a:endParaRPr lang="en-US" dirty="0"/>
          </a:p>
          <a:p>
            <a:r>
              <a:rPr lang="en-US" dirty="0"/>
              <a:t>- The project will have an advisory board that has experience in HPC, DSL, DOE applications, …</a:t>
            </a:r>
          </a:p>
          <a:p>
            <a:r>
              <a:rPr lang="en-US" dirty="0"/>
              <a:t>  advisory board members</a:t>
            </a:r>
          </a:p>
          <a:p>
            <a:endParaRPr lang="en-US" dirty="0"/>
          </a:p>
          <a:p>
            <a:r>
              <a:rPr lang="en-US" dirty="0"/>
              <a:t>- The project is divided into sub-teams, where each team is responsible for the development</a:t>
            </a:r>
          </a:p>
          <a:p>
            <a:r>
              <a:rPr lang="en-US" dirty="0"/>
              <a:t>of one component as defined on the previous slide</a:t>
            </a:r>
          </a:p>
          <a:p>
            <a:r>
              <a:rPr lang="en-US" dirty="0"/>
              <a:t>  sub-team leads</a:t>
            </a:r>
          </a:p>
          <a:p>
            <a:endParaRPr lang="en-US" dirty="0"/>
          </a:p>
          <a:p>
            <a:r>
              <a:rPr lang="en-US" dirty="0"/>
              <a:t>  One mechanism to achieve the coordination across teams is to work with specified APIs on sub-project boundaries.</a:t>
            </a:r>
          </a:p>
          <a:p>
            <a:r>
              <a:rPr lang="en-US" dirty="0"/>
              <a:t>  Many (senior) team members are part of more then one sub-team, which also helps distribute relevant information</a:t>
            </a:r>
          </a:p>
          <a:p>
            <a:r>
              <a:rPr lang="en-US" dirty="0"/>
              <a:t>  … thus the information is available for autonomous decision making.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b. Outline for sub-team presentations:</a:t>
            </a:r>
          </a:p>
          <a:p>
            <a:r>
              <a:rPr lang="en-US" dirty="0" smtClean="0"/>
              <a:t>             1. What research is being done</a:t>
            </a:r>
          </a:p>
          <a:p>
            <a:r>
              <a:rPr lang="en-US" dirty="0" smtClean="0"/>
              <a:t>             2. What are the approaches and technologies</a:t>
            </a:r>
          </a:p>
          <a:p>
            <a:r>
              <a:rPr lang="en-US" dirty="0" smtClean="0"/>
              <a:t>             3. What are the challenges</a:t>
            </a:r>
          </a:p>
          <a:p>
            <a:r>
              <a:rPr lang="en-US" dirty="0" smtClean="0"/>
              <a:t>             4. What are the dependences (internal and external) </a:t>
            </a:r>
          </a:p>
          <a:p>
            <a:r>
              <a:rPr lang="en-US" dirty="0" smtClean="0"/>
              <a:t>             5. What are the deliverables</a:t>
            </a:r>
          </a:p>
          <a:p>
            <a:r>
              <a:rPr lang="en-US" dirty="0" smtClean="0"/>
              <a:t>             6. What will be the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Bullet 3: applications</a:t>
            </a:r>
            <a:r>
              <a:rPr lang="en-US" baseline="0" dirty="0" smtClean="0"/>
              <a:t> typically factor out algorithmic components that are </a:t>
            </a:r>
            <a:r>
              <a:rPr lang="en-US" baseline="0" dirty="0" err="1" smtClean="0"/>
              <a:t>heaviiy</a:t>
            </a:r>
            <a:r>
              <a:rPr lang="en-US" baseline="0" dirty="0" smtClean="0"/>
              <a:t> used across multiple problems, which are implemented as optimized libraries. The DSL needs to support the larger combination of libraries and problem-specific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0B0BBA-7848-8A49-8F37-098474E6E1C3}" type="datetime1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C1C50A-0D8C-664B-957C-47D4F442E8E3}" type="datetime1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1E7E3-A10F-3B48-B055-A8329352AE91}" type="datetime1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837E41-1C7E-224C-BC4C-F5862858B169}" type="datetime1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E5A01C-D02F-FF49-A254-2C572139EBAB}" type="datetime1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FD6FCB-A86D-9E4A-B1AA-88D3CD8B4E03}" type="datetime1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F10C1F-93D4-0246-AC60-7746C66E1320}" type="datetime1">
              <a:rPr lang="en-US" smtClean="0"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F853FD-D3EB-C849-83CA-0EC112BC554C}" type="datetime1">
              <a:rPr lang="en-US" smtClean="0"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B64CA6-D2A6-D04B-BC1B-8BEF8D7183B4}" type="datetime1">
              <a:rPr lang="en-US" smtClean="0"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162E3-9AEB-A54F-8231-CED675A98255}" type="datetime1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5FB6D0-645A-2349-B9F5-6B9F2C033F0C}" type="datetime1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2335" y="657278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21AC7-2C67-144E-BF76-CEFB8A4833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4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9144000" cy="487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76300" y="5496749"/>
            <a:ext cx="7391400" cy="1132651"/>
            <a:chOff x="876300" y="5486400"/>
            <a:chExt cx="7391400" cy="1132651"/>
          </a:xfrm>
        </p:grpSpPr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77" y="5553027"/>
              <a:ext cx="1442982" cy="99939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" name="Picture 7" descr="imgres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88" y="6103959"/>
              <a:ext cx="1121165" cy="448466"/>
            </a:xfrm>
            <a:prstGeom prst="rect">
              <a:avLst/>
            </a:prstGeom>
          </p:spPr>
        </p:pic>
        <p:pic>
          <p:nvPicPr>
            <p:cNvPr id="9" name="Picture 8" descr="imgr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659" y="6137513"/>
              <a:ext cx="732892" cy="481538"/>
            </a:xfrm>
            <a:prstGeom prst="rect">
              <a:avLst/>
            </a:prstGeom>
          </p:spPr>
        </p:pic>
        <p:pic>
          <p:nvPicPr>
            <p:cNvPr id="10" name="Picture 9" descr="imgres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5" y="5486400"/>
              <a:ext cx="2784717" cy="533012"/>
            </a:xfrm>
            <a:prstGeom prst="rect">
              <a:avLst/>
            </a:prstGeom>
          </p:spPr>
        </p:pic>
        <p:pic>
          <p:nvPicPr>
            <p:cNvPr id="11" name="Picture 10" descr="imgr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5" y="6086039"/>
              <a:ext cx="1353320" cy="533012"/>
            </a:xfrm>
            <a:prstGeom prst="rect">
              <a:avLst/>
            </a:prstGeom>
          </p:spPr>
        </p:pic>
        <p:pic>
          <p:nvPicPr>
            <p:cNvPr id="12" name="Picture 11" descr="imgr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74" y="5553027"/>
              <a:ext cx="928626" cy="932771"/>
            </a:xfrm>
            <a:prstGeom prst="rect">
              <a:avLst/>
            </a:prstGeom>
          </p:spPr>
        </p:pic>
        <p:pic>
          <p:nvPicPr>
            <p:cNvPr id="13" name="Picture 12" descr="imgre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032" y="5486400"/>
              <a:ext cx="799518" cy="481371"/>
            </a:xfrm>
            <a:prstGeom prst="rect">
              <a:avLst/>
            </a:prstGeom>
          </p:spPr>
        </p:pic>
        <p:pic>
          <p:nvPicPr>
            <p:cNvPr id="14" name="Picture 13" descr="imgres.jpe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5513815"/>
              <a:ext cx="1038609" cy="103860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15" name="Picture 14" descr="Screen shot 2013-03-13 at 12.17.40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1447800"/>
          </a:xfrm>
          <a:prstGeom prst="rect">
            <a:avLst/>
          </a:prstGeom>
          <a:effectLst>
            <a:glow rad="63500">
              <a:schemeClr val="accent3">
                <a:satMod val="175000"/>
                <a:alpha val="2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8100"/>
          </a:effectLst>
        </p:spPr>
      </p:pic>
      <p:sp>
        <p:nvSpPr>
          <p:cNvPr id="16" name="TextBox 15"/>
          <p:cNvSpPr txBox="1"/>
          <p:nvPr/>
        </p:nvSpPr>
        <p:spPr>
          <a:xfrm>
            <a:off x="1149106" y="-33754"/>
            <a:ext cx="684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2012 X-Stack: Programming Challenges, Runtime Systems, and Tools - LAB 12-619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57400" y="1981200"/>
            <a:ext cx="5029200" cy="16002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r>
              <a:rPr lang="en-US" sz="5300" b="1" dirty="0" smtClean="0"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Techniques for Building </a:t>
            </a:r>
            <a:br>
              <a:rPr lang="en-US" sz="2700" i="1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Domain Specific Languages (DSLs)</a:t>
            </a:r>
            <a:endParaRPr lang="en-US" sz="1300" i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83089" y="4191000"/>
            <a:ext cx="3177823" cy="649308"/>
            <a:chOff x="3021188" y="4406205"/>
            <a:chExt cx="3177823" cy="649308"/>
          </a:xfrm>
        </p:grpSpPr>
        <p:sp>
          <p:nvSpPr>
            <p:cNvPr id="18" name="TextBox 17"/>
            <p:cNvSpPr txBox="1"/>
            <p:nvPr/>
          </p:nvSpPr>
          <p:spPr>
            <a:xfrm>
              <a:off x="3021188" y="4406205"/>
              <a:ext cx="3177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Daniel J. Quinlan</a:t>
              </a:r>
            </a:p>
            <a:p>
              <a:pPr algn="ctr"/>
              <a:r>
                <a:rPr lang="en-US" sz="1200" b="1" dirty="0" smtClean="0"/>
                <a:t>Lawrence Livermore National Laboratory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8664" y="4840069"/>
              <a:ext cx="6316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 i="1" dirty="0" smtClean="0"/>
                <a:t>(Lead PI)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" y="4901624"/>
            <a:ext cx="807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Co-PIs and </a:t>
            </a:r>
            <a:r>
              <a:rPr lang="en-US" sz="800" b="1" dirty="0"/>
              <a:t>Institutions</a:t>
            </a:r>
            <a:r>
              <a:rPr lang="en-US" sz="800" dirty="0"/>
              <a:t>: </a:t>
            </a:r>
            <a:r>
              <a:rPr lang="en-US" sz="800" b="1" dirty="0"/>
              <a:t>Massachusetts Institute of </a:t>
            </a:r>
            <a:r>
              <a:rPr lang="en-US" sz="800" b="1" dirty="0" smtClean="0"/>
              <a:t>Technology:</a:t>
            </a:r>
            <a:r>
              <a:rPr lang="en-US" sz="800" dirty="0" smtClean="0"/>
              <a:t> Saman Amarasinghe</a:t>
            </a:r>
            <a:r>
              <a:rPr lang="en-US" sz="800" dirty="0"/>
              <a:t>,</a:t>
            </a:r>
            <a:r>
              <a:rPr lang="en-US" sz="800" dirty="0" smtClean="0"/>
              <a:t> Armando Solar-Lezama, Adam Chlipala, Srinivas Devadas, Una-May, O’Reilly, Nir Shavit, Youssef Marzouk;  </a:t>
            </a:r>
            <a:r>
              <a:rPr lang="en-US" sz="800" b="1" dirty="0" smtClean="0"/>
              <a:t>Rice University:</a:t>
            </a:r>
            <a:r>
              <a:rPr lang="en-US" sz="800" dirty="0" smtClean="0"/>
              <a:t> John Mellor-Crummey &amp; Vivek Sarkar; </a:t>
            </a:r>
            <a:r>
              <a:rPr lang="en-US" sz="800" b="1" dirty="0" smtClean="0"/>
              <a:t>IBM Watson:</a:t>
            </a:r>
            <a:r>
              <a:rPr lang="en-US" sz="800" dirty="0" smtClean="0"/>
              <a:t> Vijay Saraswat &amp; David Grove;  </a:t>
            </a:r>
            <a:r>
              <a:rPr lang="en-US" sz="800" b="1" dirty="0" smtClean="0"/>
              <a:t>Ohio </a:t>
            </a:r>
            <a:r>
              <a:rPr lang="en-US" sz="800" b="1" dirty="0"/>
              <a:t>State </a:t>
            </a:r>
            <a:r>
              <a:rPr lang="en-US" sz="800" b="1" dirty="0" smtClean="0"/>
              <a:t>University:</a:t>
            </a:r>
            <a:r>
              <a:rPr lang="en-US" sz="800" dirty="0" smtClean="0"/>
              <a:t> P. Sadayappan &amp; </a:t>
            </a:r>
            <a:r>
              <a:rPr lang="en-US" sz="800" dirty="0"/>
              <a:t>Atanas </a:t>
            </a:r>
            <a:r>
              <a:rPr lang="en-US" sz="800" dirty="0" smtClean="0"/>
              <a:t>Rountev;  </a:t>
            </a:r>
            <a:r>
              <a:rPr lang="en-US" sz="800" b="1" dirty="0" smtClean="0"/>
              <a:t>University </a:t>
            </a:r>
            <a:r>
              <a:rPr lang="en-US" sz="800" b="1" dirty="0"/>
              <a:t>of California at </a:t>
            </a:r>
            <a:r>
              <a:rPr lang="en-US" sz="800" b="1" dirty="0" smtClean="0"/>
              <a:t>Berkeley:</a:t>
            </a:r>
            <a:r>
              <a:rPr lang="en-US" sz="800" dirty="0" smtClean="0"/>
              <a:t> Ras Bodik; </a:t>
            </a:r>
            <a:r>
              <a:rPr lang="en-US" sz="800" b="1" dirty="0" smtClean="0"/>
              <a:t>University </a:t>
            </a:r>
            <a:r>
              <a:rPr lang="en-US" sz="800" b="1" dirty="0"/>
              <a:t>of </a:t>
            </a:r>
            <a:r>
              <a:rPr lang="en-US" sz="800" b="1" dirty="0" smtClean="0"/>
              <a:t>Oregon:</a:t>
            </a:r>
            <a:r>
              <a:rPr lang="en-US" sz="800" dirty="0" smtClean="0"/>
              <a:t> Craig Rasmussen</a:t>
            </a:r>
            <a:r>
              <a:rPr lang="en-US" sz="800" dirty="0"/>
              <a:t>; </a:t>
            </a:r>
            <a:r>
              <a:rPr lang="en-US" sz="800" b="1" dirty="0"/>
              <a:t>Lawrence Berkeley National </a:t>
            </a:r>
            <a:r>
              <a:rPr lang="en-US" sz="800" b="1" dirty="0" smtClean="0"/>
              <a:t>Laboratory:</a:t>
            </a:r>
            <a:r>
              <a:rPr lang="en-US" sz="800" dirty="0" smtClean="0"/>
              <a:t> Phil Colella;  </a:t>
            </a:r>
            <a:r>
              <a:rPr lang="en-US" sz="800" b="1" dirty="0" smtClean="0"/>
              <a:t>University </a:t>
            </a:r>
            <a:r>
              <a:rPr lang="en-US" sz="800" b="1" dirty="0"/>
              <a:t>of California at San </a:t>
            </a:r>
            <a:r>
              <a:rPr lang="en-US" sz="800" b="1" dirty="0" smtClean="0"/>
              <a:t>Diego:</a:t>
            </a:r>
            <a:r>
              <a:rPr lang="en-US" sz="800" dirty="0" smtClean="0"/>
              <a:t> Scott Baden.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5500" y="3657600"/>
            <a:ext cx="4953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4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7612"/>
            <a:ext cx="8610600" cy="5259388"/>
          </a:xfrm>
        </p:spPr>
        <p:txBody>
          <a:bodyPr/>
          <a:lstStyle/>
          <a:p>
            <a:r>
              <a:rPr lang="en-US" dirty="0" smtClean="0"/>
              <a:t>We want to satisfy some competing goals: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Allow domain experts to code in high-level DSLs without sacrificing performance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 performance experts to exert control over the code that is generated</a:t>
            </a:r>
          </a:p>
          <a:p>
            <a:pPr lvl="2"/>
            <a:r>
              <a:rPr lang="en-US" dirty="0" smtClean="0"/>
              <a:t>but without breaking the code</a:t>
            </a:r>
          </a:p>
          <a:p>
            <a:pPr lvl="2"/>
            <a:r>
              <a:rPr lang="en-US" dirty="0" smtClean="0"/>
              <a:t>and without having to reimplement everything by hand</a:t>
            </a:r>
          </a:p>
          <a:p>
            <a:pPr lvl="2"/>
            <a:r>
              <a:rPr lang="en-US" dirty="0" smtClean="0"/>
              <a:t>and without having to become compiler experts</a:t>
            </a:r>
          </a:p>
          <a:p>
            <a:pPr lvl="2"/>
            <a:r>
              <a:rPr lang="en-US" dirty="0" smtClean="0"/>
              <a:t>and without having to reinvent the wheel every time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DSL Refinement and Transformations – Overview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23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1412"/>
            <a:ext cx="8610600" cy="5259388"/>
          </a:xfrm>
        </p:spPr>
        <p:txBody>
          <a:bodyPr/>
          <a:lstStyle/>
          <a:p>
            <a:r>
              <a:rPr lang="en-US" dirty="0" smtClean="0"/>
              <a:t>Programmer provides the structure of the solution</a:t>
            </a:r>
          </a:p>
          <a:p>
            <a:r>
              <a:rPr lang="en-US" dirty="0" smtClean="0"/>
              <a:t>Synthesizer derives low level details</a:t>
            </a:r>
          </a:p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Support manual refinement</a:t>
            </a:r>
          </a:p>
          <a:p>
            <a:pPr lvl="2"/>
            <a:r>
              <a:rPr lang="en-US" dirty="0" smtClean="0"/>
              <a:t>In many cases, expert has a good idea of how to implement a particular algorithm</a:t>
            </a:r>
          </a:p>
          <a:p>
            <a:pPr lvl="2"/>
            <a:r>
              <a:rPr lang="en-US" dirty="0" smtClean="0"/>
              <a:t>Synthesis can make this process more efficient and less error prone</a:t>
            </a:r>
          </a:p>
          <a:p>
            <a:pPr lvl="2"/>
            <a:endParaRPr lang="en-US" dirty="0"/>
          </a:p>
          <a:p>
            <a:r>
              <a:rPr lang="en-US" dirty="0" smtClean="0"/>
              <a:t>Talk by Armando and </a:t>
            </a:r>
            <a:r>
              <a:rPr lang="en-US" dirty="0" err="1" smtClean="0"/>
              <a:t>Saman</a:t>
            </a:r>
            <a:r>
              <a:rPr lang="en-US" dirty="0" smtClean="0"/>
              <a:t> later this afternoon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DSL Refinement and Transformations 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Technologies: Sketch Based Synthesis</a:t>
            </a:r>
            <a:endParaRPr lang="en-US" sz="11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5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58333"/>
            <a:ext cx="8763000" cy="5791200"/>
          </a:xfrm>
        </p:spPr>
        <p:txBody>
          <a:bodyPr>
            <a:noAutofit/>
          </a:bodyPr>
          <a:lstStyle/>
          <a:p>
            <a:r>
              <a:rPr lang="en-US" sz="2200" b="0" dirty="0" smtClean="0">
                <a:solidFill>
                  <a:srgbClr val="000000"/>
                </a:solidFill>
              </a:rPr>
              <a:t>Front-end: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Language capabilities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en-US" sz="1800" dirty="0" smtClean="0">
                <a:solidFill>
                  <a:srgbClr val="000000"/>
                </a:solidFill>
              </a:rPr>
              <a:t>anguages requirements: C, Fortran, C++, X10, OpenCL, CUDA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DSLs: connection to Rosebud DSL framework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Intermediate Representation (IR) extensibility</a:t>
            </a:r>
          </a:p>
          <a:p>
            <a:r>
              <a:rPr lang="en-US" sz="2200" b="0" dirty="0" smtClean="0">
                <a:solidFill>
                  <a:srgbClr val="000000"/>
                </a:solidFill>
              </a:rPr>
              <a:t>Mid-end: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Program Analysis: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Compositional Data-Flow Analysis</a:t>
            </a:r>
          </a:p>
          <a:p>
            <a:pPr lvl="2"/>
            <a:r>
              <a:rPr lang="en-US" sz="1800" b="0" dirty="0" smtClean="0">
                <a:solidFill>
                  <a:srgbClr val="000000"/>
                </a:solidFill>
              </a:rPr>
              <a:t>Existing program analysis in ROSE is ongoing work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Program Transformations: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New AST Builder API and implementation</a:t>
            </a:r>
          </a:p>
          <a:p>
            <a:pPr lvl="2"/>
            <a:r>
              <a:rPr lang="en-US" sz="1800" b="0" dirty="0" smtClean="0">
                <a:solidFill>
                  <a:srgbClr val="000000"/>
                </a:solidFill>
              </a:rPr>
              <a:t>Connection to Stratego formal rewrite system</a:t>
            </a:r>
          </a:p>
          <a:p>
            <a:r>
              <a:rPr lang="en-US" sz="2200" b="0" dirty="0" smtClean="0">
                <a:solidFill>
                  <a:srgbClr val="000000"/>
                </a:solidFill>
              </a:rPr>
              <a:t>Back-end (code generation):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onnection to LLVM (recently updated to LLVM 3.2)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GPU code generator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Source-to-Source code generation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Compiler Extensions and Analysis 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Compiler Research Approach</a:t>
            </a:r>
            <a:endParaRPr lang="en-US" sz="11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4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935" y="1132945"/>
            <a:ext cx="8610600" cy="5259388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Resilience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Resiliency </a:t>
            </a:r>
            <a:r>
              <a:rPr lang="en-US" sz="1600" dirty="0">
                <a:solidFill>
                  <a:srgbClr val="000000"/>
                </a:solidFill>
              </a:rPr>
              <a:t>research work (touching on the compiler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TMR </a:t>
            </a:r>
            <a:r>
              <a:rPr lang="en-US" sz="1400" dirty="0">
                <a:solidFill>
                  <a:srgbClr val="000000"/>
                </a:solidFill>
              </a:rPr>
              <a:t>generated as needed based on user </a:t>
            </a:r>
            <a:r>
              <a:rPr lang="en-US" sz="1400" dirty="0" smtClean="0">
                <a:solidFill>
                  <a:srgbClr val="000000"/>
                </a:solidFill>
              </a:rPr>
              <a:t>directives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Resiliency </a:t>
            </a:r>
            <a:r>
              <a:rPr lang="en-US" sz="1600" dirty="0">
                <a:solidFill>
                  <a:srgbClr val="000000"/>
                </a:solidFill>
              </a:rPr>
              <a:t>models of applications derived from binary analysis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Energy Efficiency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Power optimizations for Exascale architectures</a:t>
            </a:r>
          </a:p>
          <a:p>
            <a:pPr lvl="2"/>
            <a:r>
              <a:rPr lang="en-US" sz="1400" dirty="0" smtClean="0">
                <a:solidFill>
                  <a:srgbClr val="000000"/>
                </a:solidFill>
              </a:rPr>
              <a:t>API defined for controlling processor power usage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Compiler analysis (mixed source code and binary analysis) to detect resource usage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Compiler transformations to source code to implement power optimizations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0" dirty="0" smtClean="0">
                <a:solidFill>
                  <a:srgbClr val="000000"/>
                </a:solidFill>
              </a:rPr>
              <a:t>Heterogeneity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GPU </a:t>
            </a:r>
            <a:r>
              <a:rPr lang="en-US" sz="1600" dirty="0">
                <a:solidFill>
                  <a:srgbClr val="000000"/>
                </a:solidFill>
              </a:rPr>
              <a:t>code generation </a:t>
            </a:r>
            <a:r>
              <a:rPr lang="en-US" sz="1600" dirty="0" smtClean="0">
                <a:solidFill>
                  <a:srgbClr val="000000"/>
                </a:solidFill>
              </a:rPr>
              <a:t>support</a:t>
            </a:r>
          </a:p>
          <a:p>
            <a:pPr lvl="2"/>
            <a:r>
              <a:rPr lang="en-US" sz="1500" dirty="0">
                <a:solidFill>
                  <a:srgbClr val="000000"/>
                </a:solidFill>
              </a:rPr>
              <a:t>MINT compiler for stencil codes in C (from UCSD)</a:t>
            </a:r>
          </a:p>
          <a:p>
            <a:pPr lvl="2"/>
            <a:r>
              <a:rPr lang="en-US" sz="1500" dirty="0">
                <a:solidFill>
                  <a:srgbClr val="000000"/>
                </a:solidFill>
              </a:rPr>
              <a:t>OpenMP Accelerator Interface support (more general GPU support) and part of open source OpenMP compiler released in ROSE</a:t>
            </a:r>
          </a:p>
          <a:p>
            <a:pPr lvl="2"/>
            <a:r>
              <a:rPr lang="en-US" sz="1500" dirty="0">
                <a:solidFill>
                  <a:srgbClr val="000000"/>
                </a:solidFill>
              </a:rPr>
              <a:t>OpenACC pragma handling as part of ongoing OpenACC research and a future open research implementation (OpenACC is typically proprietary, like OpenMP</a:t>
            </a:r>
            <a:r>
              <a:rPr lang="en-US" sz="1500" dirty="0" smtClean="0">
                <a:solidFill>
                  <a:srgbClr val="000000"/>
                </a:solidFill>
              </a:rPr>
              <a:t>)</a:t>
            </a:r>
            <a:endParaRPr lang="en-US" sz="12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2000" b="0" dirty="0" smtClean="0">
                <a:solidFill>
                  <a:srgbClr val="000000"/>
                </a:solidFill>
                <a:sym typeface="Wingdings"/>
              </a:rPr>
              <a:t>Compiler Challenges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Compiler support across multiple languages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Compiler construction: Front-end, IR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Analysis &amp; Transformations: language dependent and independent support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sym typeface="Wingdings"/>
              </a:rPr>
              <a:t>DSLs add more issues (addressed jointly within Rosebud research)</a:t>
            </a:r>
          </a:p>
          <a:p>
            <a:pPr lvl="1"/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Compiler Extensions and Analysis –</a:t>
            </a:r>
            <a:endParaRPr lang="en-US" sz="1400" dirty="0" smtClean="0">
              <a:solidFill>
                <a:schemeClr val="tx1"/>
              </a:solidFill>
              <a:latin typeface="Chalkboard"/>
              <a:cs typeface="Chalkboard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Exascale Challenges</a:t>
            </a:r>
            <a:endParaRPr lang="en-US" sz="11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5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0612"/>
            <a:ext cx="8686800" cy="4421188"/>
          </a:xfrm>
        </p:spPr>
        <p:txBody>
          <a:bodyPr>
            <a:norm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</a:rPr>
              <a:t>We </a:t>
            </a:r>
            <a:r>
              <a:rPr lang="en-US" sz="1600" b="0" dirty="0">
                <a:solidFill>
                  <a:srgbClr val="000000"/>
                </a:solidFill>
              </a:rPr>
              <a:t>will leverage existing </a:t>
            </a:r>
            <a:r>
              <a:rPr lang="en-US" sz="1600" b="0" dirty="0" smtClean="0">
                <a:solidFill>
                  <a:srgbClr val="000000"/>
                </a:solidFill>
              </a:rPr>
              <a:t>technologies: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PACE project at Rice (former DARPA AACE project)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Habanero Hierarchal Place Tree (HPT)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0" dirty="0">
                <a:solidFill>
                  <a:srgbClr val="000000"/>
                </a:solidFill>
              </a:rPr>
              <a:t>We will develop new </a:t>
            </a:r>
            <a:r>
              <a:rPr lang="en-US" sz="1600" b="0" dirty="0" smtClean="0">
                <a:solidFill>
                  <a:srgbClr val="000000"/>
                </a:solidFill>
              </a:rPr>
              <a:t>technologies: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Development of parameterized abstract machine to model nodes and networks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Encapsulate the abstract machine to a library for use in DSL optimization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b="0" dirty="0">
                <a:solidFill>
                  <a:srgbClr val="000000"/>
                </a:solidFill>
              </a:rPr>
              <a:t>We will advance the state-of-the-</a:t>
            </a:r>
            <a:r>
              <a:rPr lang="en-US" sz="1600" b="0" dirty="0" smtClean="0">
                <a:solidFill>
                  <a:srgbClr val="000000"/>
                </a:solidFill>
              </a:rPr>
              <a:t>art: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Use of abstract machine by both DSL compiler and runtime system</a:t>
            </a:r>
          </a:p>
          <a:p>
            <a:r>
              <a:rPr lang="en-US" sz="1600" b="0" dirty="0">
                <a:solidFill>
                  <a:srgbClr val="000000"/>
                </a:solidFill>
              </a:rPr>
              <a:t>Exascale </a:t>
            </a:r>
            <a:r>
              <a:rPr lang="en-US" sz="1600" b="0" dirty="0" smtClean="0">
                <a:solidFill>
                  <a:srgbClr val="000000"/>
                </a:solidFill>
              </a:rPr>
              <a:t>challenges:</a:t>
            </a:r>
            <a:endParaRPr lang="en-US" sz="1600" b="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Scalability: </a:t>
            </a:r>
            <a:r>
              <a:rPr lang="en-US" sz="1600" dirty="0" smtClean="0">
                <a:solidFill>
                  <a:srgbClr val="000000"/>
                </a:solidFill>
              </a:rPr>
              <a:t>addressed by the network model, to be leveraged by the compiler and runtime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Programmability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Isolates hardware details away from users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Performance Portability: </a:t>
            </a:r>
            <a:r>
              <a:rPr lang="en-US" sz="1600" dirty="0" smtClean="0">
                <a:solidFill>
                  <a:srgbClr val="000000"/>
                </a:solidFill>
              </a:rPr>
              <a:t>Exposes selected hardware details to the compiler and runtime</a:t>
            </a:r>
          </a:p>
          <a:p>
            <a:r>
              <a:rPr lang="en-US" sz="1800" b="0" dirty="0" smtClean="0">
                <a:solidFill>
                  <a:srgbClr val="000000"/>
                </a:solidFill>
              </a:rPr>
              <a:t>Interoperability </a:t>
            </a:r>
            <a:r>
              <a:rPr lang="en-US" sz="1800" b="0" dirty="0">
                <a:solidFill>
                  <a:srgbClr val="000000"/>
                </a:solidFill>
              </a:rPr>
              <a:t>and Migration Plans: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Interoperability</a:t>
            </a:r>
            <a:r>
              <a:rPr lang="en-US" sz="1600" dirty="0" smtClean="0">
                <a:solidFill>
                  <a:srgbClr val="000000"/>
                </a:solidFill>
              </a:rPr>
              <a:t>: The same abstract machine will be shared within the DSL infrastructure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20" y="990600"/>
            <a:ext cx="84582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/>
              <a:t>The </a:t>
            </a:r>
            <a:r>
              <a:rPr lang="en-US" sz="1400" dirty="0" smtClean="0"/>
              <a:t>parameterized abstract machine model is informed by an analysis of micro-benchmarks and then provides a set of cost models used to drive optimizations.  This approach permits the compiler and runtime system to be tailored to different architectures to provide portable performance across a wide range of future architectures and </a:t>
            </a:r>
            <a:r>
              <a:rPr lang="en-US" sz="1400" dirty="0" smtClean="0">
                <a:solidFill>
                  <a:srgbClr val="000000"/>
                </a:solidFill>
              </a:rPr>
              <a:t>cost </a:t>
            </a:r>
            <a:r>
              <a:rPr lang="en-US" sz="1400" dirty="0">
                <a:solidFill>
                  <a:srgbClr val="000000"/>
                </a:solidFill>
              </a:rPr>
              <a:t>analysis </a:t>
            </a:r>
            <a:r>
              <a:rPr lang="en-US" sz="1400" dirty="0" smtClean="0">
                <a:solidFill>
                  <a:srgbClr val="000000"/>
                </a:solidFill>
              </a:rPr>
              <a:t>to </a:t>
            </a:r>
            <a:r>
              <a:rPr lang="en-US" sz="1400" dirty="0">
                <a:solidFill>
                  <a:srgbClr val="000000"/>
                </a:solidFill>
              </a:rPr>
              <a:t>be evaluated with levels of abstraction simpler than the final </a:t>
            </a:r>
            <a:r>
              <a:rPr lang="en-US" sz="1400" dirty="0" smtClean="0">
                <a:solidFill>
                  <a:srgbClr val="000000"/>
                </a:solidFill>
              </a:rPr>
              <a:t>hardware.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54359" y="2431276"/>
            <a:ext cx="1613441" cy="1800098"/>
            <a:chOff x="6006559" y="4706300"/>
            <a:chExt cx="1613441" cy="1800098"/>
          </a:xfrm>
        </p:grpSpPr>
        <p:sp>
          <p:nvSpPr>
            <p:cNvPr id="9" name="Rectangle 8"/>
            <p:cNvSpPr/>
            <p:nvPr/>
          </p:nvSpPr>
          <p:spPr>
            <a:xfrm>
              <a:off x="6172200" y="4858700"/>
              <a:ext cx="1447800" cy="5334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Parameterized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Abstract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Machine Model</a:t>
              </a:r>
            </a:p>
          </p:txBody>
        </p:sp>
        <p:grpSp>
          <p:nvGrpSpPr>
            <p:cNvPr id="10" name="Group 96"/>
            <p:cNvGrpSpPr/>
            <p:nvPr/>
          </p:nvGrpSpPr>
          <p:grpSpPr>
            <a:xfrm>
              <a:off x="6006559" y="4706300"/>
              <a:ext cx="318041" cy="247185"/>
              <a:chOff x="1563030" y="5086815"/>
              <a:chExt cx="318041" cy="247185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00200" y="5105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63030" y="5086815"/>
                <a:ext cx="3180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FFFFFF"/>
                    </a:solidFill>
                  </a:rPr>
                  <a:t>C4</a:t>
                </a:r>
                <a:endParaRPr lang="en-US" sz="1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1" name="Picture 4" descr="http://upload.wikimedia.org/wikipedia/commons/thumb/d/d3/IBM_Blue_Gene_P_supercomputer.jpg/300px-IBM_Blue_Gene_P_supercompu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5849300"/>
              <a:ext cx="990600" cy="657098"/>
            </a:xfrm>
            <a:prstGeom prst="rect">
              <a:avLst/>
            </a:prstGeom>
            <a:noFill/>
          </p:spPr>
        </p:pic>
        <p:sp>
          <p:nvSpPr>
            <p:cNvPr id="12" name="Down Arrow 11"/>
            <p:cNvSpPr/>
            <p:nvPr/>
          </p:nvSpPr>
          <p:spPr>
            <a:xfrm rot="10800000">
              <a:off x="6705601" y="5468301"/>
              <a:ext cx="289359" cy="304798"/>
            </a:xfrm>
            <a:prstGeom prst="downArrow">
              <a:avLst>
                <a:gd name="adj1" fmla="val 50000"/>
                <a:gd name="adj2" fmla="val 39806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Abstract Machines –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halkboard"/>
                <a:cs typeface="Chalkboard"/>
              </a:rPr>
              <a:t>Compiler Optimizations Driven by Parameterized Abstract Machine Models (C4)</a:t>
            </a:r>
            <a:endParaRPr lang="en-US" sz="16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97463"/>
            <a:ext cx="8915400" cy="5867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en-US" u="sng" dirty="0">
                <a:latin typeface="Calibri" charset="0"/>
                <a:cs typeface="Arial" charset="0"/>
              </a:rPr>
              <a:t>Runtime Team </a:t>
            </a:r>
            <a:r>
              <a:rPr lang="en-US" u="sng" dirty="0" smtClean="0">
                <a:latin typeface="Calibri" charset="0"/>
                <a:cs typeface="Arial" charset="0"/>
              </a:rPr>
              <a:t>Objectives</a:t>
            </a:r>
            <a:r>
              <a:rPr lang="en-US" sz="2000" b="0" u="sng" dirty="0" smtClean="0">
                <a:latin typeface="Calibri" charset="0"/>
                <a:cs typeface="Arial" charset="0"/>
              </a:rPr>
              <a:t>:</a:t>
            </a:r>
            <a:endParaRPr lang="en-US" sz="2000" b="0" u="sng" dirty="0"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Calibri" charset="0"/>
                <a:cs typeface="Arial" charset="0"/>
              </a:rPr>
              <a:t>Leverage X10 Runtime to develop APGAS Runtime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Support Asynchronous Partitioned Global Address Space programming model at scale for multiple languages (X10, C++, C, Fortran, </a:t>
            </a:r>
            <a:r>
              <a:rPr lang="en-US" sz="1800" dirty="0" smtClean="0">
                <a:latin typeface="Calibri" charset="0"/>
                <a:cs typeface="Arial" charset="0"/>
              </a:rPr>
              <a:t>etc.)</a:t>
            </a:r>
            <a:endParaRPr lang="en-US" sz="1800" dirty="0">
              <a:latin typeface="Calibri" charset="0"/>
              <a:cs typeface="Arial" charset="0"/>
            </a:endParaRP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Support interoperability between APGAS and MPI based applications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ROSE compiler, including Rosebud DSLs &amp; Sketching, will target APGAS </a:t>
            </a:r>
            <a:r>
              <a:rPr lang="en-US" sz="1800" dirty="0" smtClean="0">
                <a:latin typeface="Calibri" charset="0"/>
                <a:cs typeface="Arial" charset="0"/>
              </a:rPr>
              <a:t>runtime</a:t>
            </a:r>
            <a:br>
              <a:rPr lang="en-US" sz="1800" dirty="0" smtClean="0">
                <a:latin typeface="Calibri" charset="0"/>
                <a:cs typeface="Arial" charset="0"/>
              </a:rPr>
            </a:br>
            <a:endParaRPr lang="en-US" sz="1800" dirty="0"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404040"/>
                </a:solidFill>
                <a:latin typeface="Calibri" charset="0"/>
                <a:cs typeface="Arial" charset="0"/>
              </a:rPr>
              <a:t>Enhance X10/APGAS Runtime for Exascale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Increased system scale (beyond current Petascale results)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Introduce </a:t>
            </a:r>
            <a:r>
              <a:rPr lang="ja-JP" altLang="en-US" sz="1800" dirty="0">
                <a:latin typeface="Calibri" charset="0"/>
                <a:cs typeface="Arial" charset="0"/>
              </a:rPr>
              <a:t>“</a:t>
            </a:r>
            <a:r>
              <a:rPr lang="en-US" sz="1800" dirty="0">
                <a:latin typeface="Calibri" charset="0"/>
                <a:cs typeface="Arial" charset="0"/>
              </a:rPr>
              <a:t>areas</a:t>
            </a:r>
            <a:r>
              <a:rPr lang="ja-JP" altLang="en-US" sz="1800" dirty="0">
                <a:latin typeface="Calibri" charset="0"/>
                <a:cs typeface="Arial" charset="0"/>
              </a:rPr>
              <a:t>”</a:t>
            </a:r>
            <a:r>
              <a:rPr lang="en-US" sz="1800" dirty="0">
                <a:latin typeface="Calibri" charset="0"/>
                <a:cs typeface="Arial" charset="0"/>
              </a:rPr>
              <a:t> for increased intra-node concurrency and </a:t>
            </a:r>
            <a:r>
              <a:rPr lang="en-US" sz="1800" dirty="0" smtClean="0">
                <a:latin typeface="Calibri" charset="0"/>
                <a:cs typeface="Arial" charset="0"/>
              </a:rPr>
              <a:t>heterogeneity</a:t>
            </a:r>
            <a:br>
              <a:rPr lang="en-US" sz="1800" dirty="0" smtClean="0">
                <a:latin typeface="Calibri" charset="0"/>
                <a:cs typeface="Arial" charset="0"/>
              </a:rPr>
            </a:br>
            <a:endParaRPr lang="en-US" sz="1800" dirty="0"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 dirty="0">
                <a:solidFill>
                  <a:srgbClr val="404040"/>
                </a:solidFill>
                <a:latin typeface="Calibri" charset="0"/>
                <a:cs typeface="Arial" charset="0"/>
              </a:rPr>
              <a:t>Develop Adaptive runtime system for resilience &amp; power efficiency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Builds on MIT SEEC runtime (adaptive resource usage)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800" dirty="0">
                <a:latin typeface="Calibri" charset="0"/>
                <a:cs typeface="Arial" charset="0"/>
              </a:rPr>
              <a:t>Explore Runtime System implications of Uncertainty Quantification and Algorithm-Based Fault Tolerance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endParaRPr lang="en-US" sz="2000" b="0" dirty="0">
              <a:latin typeface="Calibri" charset="0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Runtime – Overview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304800" y="1141412"/>
            <a:ext cx="8610600" cy="548798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Incrementally add DSL constructs to legacy codes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Replace performance-critical sections by DSLs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Our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mixed-DSLs + host language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architecture supports </a:t>
            </a:r>
            <a:r>
              <a:rPr lang="en-US" sz="1800" dirty="0" smtClean="0"/>
              <a:t>this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/>
              <a:t>Manual addition of DSL constructs is low </a:t>
            </a:r>
            <a:r>
              <a:rPr lang="en-US" sz="2200" dirty="0" smtClean="0"/>
              <a:t>risk</a:t>
            </a:r>
            <a:br>
              <a:rPr lang="en-US" sz="2200" dirty="0" smtClean="0"/>
            </a:b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Semi-automatic addition of DSL constructs is promising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Recognize opportunities for DSL constructs using same pattern-matching as in rewriting system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Human could direct, assist, verify, or </a:t>
            </a:r>
            <a:r>
              <a:rPr lang="en-US" sz="1800" dirty="0" smtClean="0"/>
              <a:t>veto</a:t>
            </a:r>
            <a:br>
              <a:rPr lang="en-US" sz="1800" dirty="0" smtClean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Fully automatic rewriting of fragments to DSL constructs may be possible</a:t>
            </a:r>
            <a:br>
              <a:rPr lang="en-US" sz="2200" dirty="0" smtClean="0"/>
            </a:b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Benefits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Higher performance using aggressive DSL optimization</a:t>
            </a:r>
          </a:p>
          <a:p>
            <a:pPr marL="704850" lvl="1">
              <a:lnSpc>
                <a:spcPct val="90000"/>
              </a:lnSpc>
            </a:pPr>
            <a:r>
              <a:rPr lang="en-US" sz="1800" dirty="0"/>
              <a:t>Performance portability without a complete rewrite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Tools and Legacy Code Modernization 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Tools for Legacy Code Modernization</a:t>
            </a:r>
            <a:endParaRPr lang="en-US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6096000"/>
          </a:xfrm>
          <a:ln/>
        </p:spPr>
        <p:txBody>
          <a:bodyPr/>
          <a:lstStyle/>
          <a:p>
            <a:r>
              <a:rPr lang="en-US" sz="1600" dirty="0"/>
              <a:t>Challenges</a:t>
            </a:r>
          </a:p>
          <a:p>
            <a:pPr marL="704850" lvl="1"/>
            <a:r>
              <a:rPr lang="en-US" sz="1600" dirty="0"/>
              <a:t>Huge semantic gap between embedded DSL and generated code</a:t>
            </a:r>
          </a:p>
          <a:p>
            <a:pPr marL="704850" lvl="1"/>
            <a:r>
              <a:rPr lang="en-US" sz="1600" dirty="0"/>
              <a:t>Code generation for DSLs is opaque, debugging is hard, </a:t>
            </a:r>
            <a:br>
              <a:rPr lang="en-US" sz="1600" dirty="0"/>
            </a:br>
            <a:r>
              <a:rPr lang="en-US" sz="1600" dirty="0"/>
              <a:t>and fine-grain performance attribution is unavailable</a:t>
            </a:r>
          </a:p>
          <a:p>
            <a:r>
              <a:rPr lang="en-US" sz="1600" dirty="0"/>
              <a:t>Goal: Bridge semantic gap for debugging &amp; </a:t>
            </a:r>
            <a:br>
              <a:rPr lang="en-US" sz="1600" dirty="0"/>
            </a:br>
            <a:r>
              <a:rPr lang="en-US" sz="1600" dirty="0"/>
              <a:t>         performance tuning</a:t>
            </a:r>
          </a:p>
          <a:p>
            <a:r>
              <a:rPr lang="en-US" sz="1600" dirty="0"/>
              <a:t>Approach</a:t>
            </a:r>
          </a:p>
          <a:p>
            <a:pPr marL="704850" lvl="1"/>
            <a:r>
              <a:rPr lang="en-US" sz="1600" dirty="0"/>
              <a:t>Record information during program compilation</a:t>
            </a:r>
          </a:p>
          <a:p>
            <a:pPr marL="1104900" lvl="2"/>
            <a:r>
              <a:rPr lang="en-US" sz="1600" dirty="0"/>
              <a:t>two-way mappings between every token in source &amp; generated code</a:t>
            </a:r>
          </a:p>
          <a:p>
            <a:pPr marL="1104900" lvl="2"/>
            <a:r>
              <a:rPr lang="en-US" sz="1600" dirty="0"/>
              <a:t>transformation options, domain knowledge, cost models, and choices</a:t>
            </a:r>
          </a:p>
          <a:p>
            <a:pPr marL="704850" lvl="1"/>
            <a:r>
              <a:rPr lang="en-US" sz="1600" dirty="0"/>
              <a:t>Monitor and attribute execution characteristics with instrumentation and sampling</a:t>
            </a:r>
          </a:p>
          <a:p>
            <a:pPr marL="1104900" lvl="2"/>
            <a:r>
              <a:rPr lang="en-US" sz="1600" dirty="0"/>
              <a:t>e.g.,  parallelism, resource consumption, contention, failure, scalability</a:t>
            </a:r>
          </a:p>
          <a:p>
            <a:pPr marL="704850" lvl="1"/>
            <a:r>
              <a:rPr lang="en-US" sz="1600" dirty="0"/>
              <a:t>Map performance back to source, transformations, and domain knowledge</a:t>
            </a:r>
          </a:p>
          <a:p>
            <a:pPr marL="704850" lvl="1"/>
            <a:r>
              <a:rPr lang="en-US" sz="1600" dirty="0"/>
              <a:t>Compensate for approximate cost models with empirical </a:t>
            </a:r>
            <a:r>
              <a:rPr lang="en-US" sz="1600" dirty="0" err="1"/>
              <a:t>autotuning</a:t>
            </a:r>
            <a:endParaRPr lang="en-US" sz="1600" dirty="0"/>
          </a:p>
          <a:p>
            <a:r>
              <a:rPr lang="en-US" sz="1600" dirty="0"/>
              <a:t>Technologies to be developed</a:t>
            </a:r>
          </a:p>
          <a:p>
            <a:pPr marL="704850" lvl="1"/>
            <a:r>
              <a:rPr lang="en-US" sz="1600" dirty="0"/>
              <a:t>Strategies for maintaining mappings without overly burdening DSL implementers</a:t>
            </a:r>
          </a:p>
          <a:p>
            <a:pPr marL="704850" lvl="1"/>
            <a:r>
              <a:rPr lang="en-US" sz="1600" dirty="0"/>
              <a:t>Strategies for tracking transformations, knowledge, and costs through compilation</a:t>
            </a:r>
          </a:p>
          <a:p>
            <a:pPr marL="704850" lvl="1"/>
            <a:r>
              <a:rPr lang="en-US" sz="1600" dirty="0"/>
              <a:t>Techniques for exploring and explaining the roles of transformations and knowledge</a:t>
            </a:r>
          </a:p>
          <a:p>
            <a:pPr marL="704850" lvl="1"/>
            <a:r>
              <a:rPr lang="en-US" sz="1600" dirty="0"/>
              <a:t>Algorithms for refining cost estimates with observed costs to support </a:t>
            </a:r>
            <a:r>
              <a:rPr lang="en-US" sz="1600" dirty="0" err="1"/>
              <a:t>autotuning</a:t>
            </a:r>
            <a:endParaRPr lang="en-US" sz="1600" dirty="0"/>
          </a:p>
        </p:txBody>
      </p: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5715000" y="1676400"/>
            <a:ext cx="3275013" cy="1827213"/>
            <a:chOff x="0" y="0"/>
            <a:chExt cx="2063" cy="1151"/>
          </a:xfrm>
        </p:grpSpPr>
        <p:sp>
          <p:nvSpPr>
            <p:cNvPr id="3076" name="AutoShape 4"/>
            <p:cNvSpPr>
              <a:spLocks/>
            </p:cNvSpPr>
            <p:nvPr/>
          </p:nvSpPr>
          <p:spPr bwMode="auto">
            <a:xfrm>
              <a:off x="0" y="350"/>
              <a:ext cx="619" cy="32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gradFill rotWithShape="0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 scaled="1"/>
            </a:gra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" name="Rectangle 5"/>
            <p:cNvSpPr>
              <a:spLocks/>
            </p:cNvSpPr>
            <p:nvPr/>
          </p:nvSpPr>
          <p:spPr bwMode="auto">
            <a:xfrm>
              <a:off x="33" y="390"/>
              <a:ext cx="568" cy="66"/>
            </a:xfrm>
            <a:prstGeom prst="rect">
              <a:avLst/>
            </a:prstGeom>
            <a:solidFill>
              <a:srgbClr val="FDEAD9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" name="Rectangle 6"/>
            <p:cNvSpPr>
              <a:spLocks/>
            </p:cNvSpPr>
            <p:nvPr/>
          </p:nvSpPr>
          <p:spPr bwMode="auto">
            <a:xfrm>
              <a:off x="154" y="406"/>
              <a:ext cx="104" cy="24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9" name="AutoShape 7"/>
            <p:cNvSpPr>
              <a:spLocks/>
            </p:cNvSpPr>
            <p:nvPr/>
          </p:nvSpPr>
          <p:spPr bwMode="auto">
            <a:xfrm>
              <a:off x="1393" y="0"/>
              <a:ext cx="670" cy="11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gradFill rotWithShape="0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 scaled="1"/>
            </a:gra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1496" y="150"/>
              <a:ext cx="103" cy="3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1" name="Rectangle 9"/>
            <p:cNvSpPr>
              <a:spLocks/>
            </p:cNvSpPr>
            <p:nvPr/>
          </p:nvSpPr>
          <p:spPr bwMode="auto">
            <a:xfrm>
              <a:off x="1806" y="100"/>
              <a:ext cx="103" cy="3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/>
            </p:cNvSpPr>
            <p:nvPr/>
          </p:nvSpPr>
          <p:spPr bwMode="auto">
            <a:xfrm>
              <a:off x="1444" y="50"/>
              <a:ext cx="568" cy="250"/>
            </a:xfrm>
            <a:prstGeom prst="rect">
              <a:avLst/>
            </a:prstGeom>
            <a:solidFill>
              <a:srgbClr val="FDEAD9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3" name="Rectangle 11"/>
            <p:cNvSpPr>
              <a:spLocks/>
            </p:cNvSpPr>
            <p:nvPr/>
          </p:nvSpPr>
          <p:spPr bwMode="auto">
            <a:xfrm>
              <a:off x="1444" y="951"/>
              <a:ext cx="155" cy="50"/>
            </a:xfrm>
            <a:prstGeom prst="rect">
              <a:avLst/>
            </a:prstGeom>
            <a:solidFill>
              <a:srgbClr val="FDEAD9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/>
            </p:cNvSpPr>
            <p:nvPr/>
          </p:nvSpPr>
          <p:spPr bwMode="auto">
            <a:xfrm>
              <a:off x="1444" y="901"/>
              <a:ext cx="258" cy="150"/>
            </a:xfrm>
            <a:prstGeom prst="rect">
              <a:avLst/>
            </a:prstGeom>
            <a:solidFill>
              <a:srgbClr val="FDEAD9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/>
            </p:cNvSpPr>
            <p:nvPr/>
          </p:nvSpPr>
          <p:spPr bwMode="auto">
            <a:xfrm>
              <a:off x="1560" y="921"/>
              <a:ext cx="142" cy="3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093" name="Group 21"/>
            <p:cNvGrpSpPr>
              <a:grpSpLocks/>
            </p:cNvGrpSpPr>
            <p:nvPr/>
          </p:nvGrpSpPr>
          <p:grpSpPr bwMode="auto">
            <a:xfrm>
              <a:off x="1444" y="424"/>
              <a:ext cx="568" cy="251"/>
              <a:chOff x="0" y="0"/>
              <a:chExt cx="567" cy="250"/>
            </a:xfrm>
          </p:grpSpPr>
          <p:sp>
            <p:nvSpPr>
              <p:cNvPr id="3086" name="Rectangle 14"/>
              <p:cNvSpPr>
                <a:spLocks/>
              </p:cNvSpPr>
              <p:nvPr/>
            </p:nvSpPr>
            <p:spPr bwMode="auto">
              <a:xfrm>
                <a:off x="361" y="176"/>
                <a:ext cx="103" cy="3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/>
              </p:cNvSpPr>
              <p:nvPr/>
            </p:nvSpPr>
            <p:spPr bwMode="auto">
              <a:xfrm>
                <a:off x="0" y="0"/>
                <a:ext cx="567" cy="250"/>
              </a:xfrm>
              <a:prstGeom prst="rect">
                <a:avLst/>
              </a:prstGeom>
              <a:solidFill>
                <a:srgbClr val="FDEAD9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/>
              </p:cNvSpPr>
              <p:nvPr/>
            </p:nvSpPr>
            <p:spPr bwMode="auto">
              <a:xfrm>
                <a:off x="154" y="89"/>
                <a:ext cx="155" cy="5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/>
              </p:cNvSpPr>
              <p:nvPr/>
            </p:nvSpPr>
            <p:spPr bwMode="auto">
              <a:xfrm>
                <a:off x="258" y="189"/>
                <a:ext cx="154" cy="5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/>
              </p:cNvSpPr>
              <p:nvPr/>
            </p:nvSpPr>
            <p:spPr bwMode="auto">
              <a:xfrm>
                <a:off x="412" y="76"/>
                <a:ext cx="155" cy="5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/>
              </p:cNvSpPr>
              <p:nvPr/>
            </p:nvSpPr>
            <p:spPr bwMode="auto">
              <a:xfrm>
                <a:off x="0" y="176"/>
                <a:ext cx="103" cy="3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/>
              </p:cNvSpPr>
              <p:nvPr/>
            </p:nvSpPr>
            <p:spPr bwMode="auto">
              <a:xfrm>
                <a:off x="464" y="26"/>
                <a:ext cx="103" cy="3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094" name="Rectangle 22"/>
            <p:cNvSpPr>
              <a:spLocks/>
            </p:cNvSpPr>
            <p:nvPr/>
          </p:nvSpPr>
          <p:spPr bwMode="auto">
            <a:xfrm>
              <a:off x="1482" y="965"/>
              <a:ext cx="155" cy="5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95" name="Rectangle 23"/>
            <p:cNvSpPr>
              <a:spLocks/>
            </p:cNvSpPr>
            <p:nvPr/>
          </p:nvSpPr>
          <p:spPr bwMode="auto">
            <a:xfrm>
              <a:off x="1754" y="200"/>
              <a:ext cx="103" cy="3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96" name="Rectangle 24"/>
            <p:cNvSpPr>
              <a:spLocks/>
            </p:cNvSpPr>
            <p:nvPr/>
          </p:nvSpPr>
          <p:spPr bwMode="auto">
            <a:xfrm>
              <a:off x="1496" y="100"/>
              <a:ext cx="155" cy="5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97" name="AutoShape 25"/>
            <p:cNvSpPr>
              <a:spLocks/>
            </p:cNvSpPr>
            <p:nvPr/>
          </p:nvSpPr>
          <p:spPr bwMode="auto">
            <a:xfrm>
              <a:off x="652" y="450"/>
              <a:ext cx="723" cy="201"/>
            </a:xfrm>
            <a:prstGeom prst="leftRightArrow">
              <a:avLst>
                <a:gd name="adj1" fmla="val 50000"/>
                <a:gd name="adj2" fmla="val 50125"/>
              </a:avLst>
            </a:prstGeom>
            <a:solidFill>
              <a:srgbClr val="000000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100" name="Group 28"/>
            <p:cNvGrpSpPr>
              <a:grpSpLocks/>
            </p:cNvGrpSpPr>
            <p:nvPr/>
          </p:nvGrpSpPr>
          <p:grpSpPr bwMode="auto">
            <a:xfrm>
              <a:off x="670" y="250"/>
              <a:ext cx="258" cy="200"/>
              <a:chOff x="0" y="0"/>
              <a:chExt cx="258" cy="200"/>
            </a:xfrm>
          </p:grpSpPr>
          <p:sp>
            <p:nvSpPr>
              <p:cNvPr id="3098" name="Oval 26"/>
              <p:cNvSpPr>
                <a:spLocks/>
              </p:cNvSpPr>
              <p:nvPr/>
            </p:nvSpPr>
            <p:spPr bwMode="auto">
              <a:xfrm>
                <a:off x="0" y="0"/>
                <a:ext cx="258" cy="2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B6DCD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/>
              </p:cNvSpPr>
              <p:nvPr/>
            </p:nvSpPr>
            <p:spPr bwMode="auto">
              <a:xfrm>
                <a:off x="37" y="52"/>
                <a:ext cx="18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78049" bIns="38100" anchor="ctr"/>
              <a:lstStyle/>
              <a:p>
                <a:pPr marL="1588"/>
                <a:r>
                  <a:rPr lang="en-US" sz="600">
                    <a:solidFill>
                      <a:srgbClr val="FDEAD9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T1</a:t>
                </a:r>
              </a:p>
            </p:txBody>
          </p:sp>
        </p:grpSp>
        <p:grpSp>
          <p:nvGrpSpPr>
            <p:cNvPr id="3103" name="Group 31"/>
            <p:cNvGrpSpPr>
              <a:grpSpLocks/>
            </p:cNvGrpSpPr>
            <p:nvPr/>
          </p:nvGrpSpPr>
          <p:grpSpPr bwMode="auto">
            <a:xfrm>
              <a:off x="1083" y="250"/>
              <a:ext cx="258" cy="200"/>
              <a:chOff x="0" y="0"/>
              <a:chExt cx="258" cy="200"/>
            </a:xfrm>
          </p:grpSpPr>
          <p:sp>
            <p:nvSpPr>
              <p:cNvPr id="3101" name="Oval 29"/>
              <p:cNvSpPr>
                <a:spLocks/>
              </p:cNvSpPr>
              <p:nvPr/>
            </p:nvSpPr>
            <p:spPr bwMode="auto">
              <a:xfrm>
                <a:off x="0" y="0"/>
                <a:ext cx="258" cy="200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solidFill>
                  <a:srgbClr val="B6DCD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/>
              </p:cNvSpPr>
              <p:nvPr/>
            </p:nvSpPr>
            <p:spPr bwMode="auto">
              <a:xfrm>
                <a:off x="37" y="52"/>
                <a:ext cx="18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78049" bIns="38100" anchor="ctr"/>
              <a:lstStyle/>
              <a:p>
                <a:pPr marL="1588"/>
                <a:r>
                  <a:rPr lang="en-US" sz="600">
                    <a:solidFill>
                      <a:srgbClr val="FDEAD9"/>
                    </a:solidFill>
                    <a:latin typeface="Arial Bold" charset="0"/>
                    <a:ea typeface="ＭＳ Ｐゴシック" charset="0"/>
                    <a:cs typeface="Arial Bold" charset="0"/>
                    <a:sym typeface="Arial Bold" charset="0"/>
                  </a:rPr>
                  <a:t>Tn</a:t>
                </a:r>
              </a:p>
            </p:txBody>
          </p:sp>
        </p:grpSp>
        <p:sp>
          <p:nvSpPr>
            <p:cNvPr id="3104" name="Rectangle 32"/>
            <p:cNvSpPr>
              <a:spLocks/>
            </p:cNvSpPr>
            <p:nvPr/>
          </p:nvSpPr>
          <p:spPr bwMode="auto">
            <a:xfrm>
              <a:off x="900" y="234"/>
              <a:ext cx="19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…</a:t>
              </a:r>
            </a:p>
          </p:txBody>
        </p: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1459" y="701"/>
              <a:ext cx="568" cy="163"/>
              <a:chOff x="0" y="0"/>
              <a:chExt cx="567" cy="163"/>
            </a:xfrm>
          </p:grpSpPr>
          <p:sp>
            <p:nvSpPr>
              <p:cNvPr id="3105" name="Rectangle 33"/>
              <p:cNvSpPr>
                <a:spLocks/>
              </p:cNvSpPr>
              <p:nvPr/>
            </p:nvSpPr>
            <p:spPr bwMode="auto">
              <a:xfrm>
                <a:off x="361" y="89"/>
                <a:ext cx="103" cy="30"/>
              </a:xfrm>
              <a:prstGeom prst="rect">
                <a:avLst/>
              </a:prstGeom>
              <a:solidFill>
                <a:srgbClr val="C0504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06" name="Rectangle 34"/>
              <p:cNvSpPr>
                <a:spLocks/>
              </p:cNvSpPr>
              <p:nvPr/>
            </p:nvSpPr>
            <p:spPr bwMode="auto">
              <a:xfrm>
                <a:off x="0" y="12"/>
                <a:ext cx="567" cy="151"/>
              </a:xfrm>
              <a:prstGeom prst="rect">
                <a:avLst/>
              </a:prstGeom>
              <a:solidFill>
                <a:srgbClr val="6B6BCF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07" name="Rectangle 35"/>
              <p:cNvSpPr>
                <a:spLocks/>
              </p:cNvSpPr>
              <p:nvPr/>
            </p:nvSpPr>
            <p:spPr bwMode="auto">
              <a:xfrm>
                <a:off x="50" y="12"/>
                <a:ext cx="155" cy="50"/>
              </a:xfrm>
              <a:prstGeom prst="rect">
                <a:avLst/>
              </a:prstGeom>
              <a:solidFill>
                <a:srgbClr val="93CDD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08" name="Rectangle 36"/>
              <p:cNvSpPr>
                <a:spLocks/>
              </p:cNvSpPr>
              <p:nvPr/>
            </p:nvSpPr>
            <p:spPr bwMode="auto">
              <a:xfrm>
                <a:off x="257" y="101"/>
                <a:ext cx="155" cy="51"/>
              </a:xfrm>
              <a:prstGeom prst="rect">
                <a:avLst/>
              </a:prstGeom>
              <a:solidFill>
                <a:srgbClr val="E9F4F5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09" name="Rectangle 37"/>
              <p:cNvSpPr>
                <a:spLocks/>
              </p:cNvSpPr>
              <p:nvPr/>
            </p:nvSpPr>
            <p:spPr bwMode="auto">
              <a:xfrm>
                <a:off x="412" y="0"/>
                <a:ext cx="155" cy="50"/>
              </a:xfrm>
              <a:prstGeom prst="rect">
                <a:avLst/>
              </a:prstGeom>
              <a:solidFill>
                <a:srgbClr val="93CDD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10" name="Rectangle 38"/>
              <p:cNvSpPr>
                <a:spLocks/>
              </p:cNvSpPr>
              <p:nvPr/>
            </p:nvSpPr>
            <p:spPr bwMode="auto">
              <a:xfrm>
                <a:off x="148" y="89"/>
                <a:ext cx="103" cy="30"/>
              </a:xfrm>
              <a:prstGeom prst="rect">
                <a:avLst/>
              </a:prstGeom>
              <a:solidFill>
                <a:srgbClr val="93CDDD"/>
              </a:solidFill>
              <a:ln w="9525" cap="flat">
                <a:solidFill>
                  <a:srgbClr val="B6DCD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4999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3112" name="Rectangle 40"/>
            <p:cNvSpPr>
              <a:spLocks/>
            </p:cNvSpPr>
            <p:nvPr/>
          </p:nvSpPr>
          <p:spPr bwMode="auto">
            <a:xfrm>
              <a:off x="361" y="539"/>
              <a:ext cx="103" cy="30"/>
            </a:xfrm>
            <a:prstGeom prst="rect">
              <a:avLst/>
            </a:prstGeom>
            <a:solidFill>
              <a:srgbClr val="C0504D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13" name="Rectangle 41"/>
            <p:cNvSpPr>
              <a:spLocks/>
            </p:cNvSpPr>
            <p:nvPr/>
          </p:nvSpPr>
          <p:spPr bwMode="auto">
            <a:xfrm>
              <a:off x="36" y="484"/>
              <a:ext cx="568" cy="87"/>
            </a:xfrm>
            <a:prstGeom prst="rect">
              <a:avLst/>
            </a:prstGeom>
            <a:solidFill>
              <a:srgbClr val="6B6BCF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14" name="Rectangle 42"/>
            <p:cNvSpPr>
              <a:spLocks/>
            </p:cNvSpPr>
            <p:nvPr/>
          </p:nvSpPr>
          <p:spPr bwMode="auto">
            <a:xfrm>
              <a:off x="352" y="500"/>
              <a:ext cx="155" cy="50"/>
            </a:xfrm>
            <a:prstGeom prst="rect">
              <a:avLst/>
            </a:prstGeom>
            <a:solidFill>
              <a:srgbClr val="E9F4F5"/>
            </a:solidFill>
            <a:ln w="9525" cap="flat">
              <a:solidFill>
                <a:srgbClr val="B6DCD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chemeClr val="bg2">
                  <a:alpha val="34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Tools and Legacy </a:t>
            </a:r>
            <a:r>
              <a:rPr lang="en-US" sz="2000" dirty="0">
                <a:solidFill>
                  <a:schemeClr val="tx1"/>
                </a:solidFill>
                <a:latin typeface="Chalkboard"/>
                <a:cs typeface="Chalkboard"/>
              </a:rPr>
              <a:t>Code Modernization </a:t>
            </a:r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Tools for Understanding DSL Performance</a:t>
            </a:r>
            <a:endParaRPr lang="en-US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5212"/>
            <a:ext cx="8610600" cy="44211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Goal:</a:t>
            </a:r>
          </a:p>
          <a:p>
            <a:pPr lvl="1"/>
            <a:r>
              <a:rPr lang="en-US" sz="1600" dirty="0" smtClean="0"/>
              <a:t>Assure </a:t>
            </a:r>
            <a:r>
              <a:rPr lang="en-US" sz="1600" dirty="0"/>
              <a:t>that the infrastructure developed here will be broadly applicable across DOE modeling and simulation domains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Approach: </a:t>
            </a:r>
          </a:p>
          <a:p>
            <a:pPr lvl="1"/>
            <a:r>
              <a:rPr lang="en-US" sz="1800" dirty="0" smtClean="0"/>
              <a:t>Use Exascale Co-Design Center applications as focus for evaluation.</a:t>
            </a:r>
          </a:p>
          <a:p>
            <a:pPr lvl="1"/>
            <a:r>
              <a:rPr lang="en-US" sz="1800" dirty="0" smtClean="0"/>
              <a:t>Integration of applications team into design process.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000" dirty="0" smtClean="0"/>
              <a:t>Evaluation Criteria:</a:t>
            </a:r>
          </a:p>
          <a:p>
            <a:pPr lvl="1"/>
            <a:r>
              <a:rPr lang="en-US" sz="1800" dirty="0" smtClean="0"/>
              <a:t>Performance on next-generation platforms.</a:t>
            </a:r>
          </a:p>
          <a:p>
            <a:pPr lvl="1"/>
            <a:r>
              <a:rPr lang="en-US" sz="1800" dirty="0" smtClean="0"/>
              <a:t>Expressiveness: support for domain specific-abstractions that enhance ease of implementation.</a:t>
            </a:r>
          </a:p>
          <a:p>
            <a:pPr lvl="1"/>
            <a:r>
              <a:rPr lang="en-US" sz="1800" dirty="0" smtClean="0"/>
              <a:t>Software scalability: ability to support the development of complex combinations of application-specific code and domain-specific cross-cutting libraries.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Applications 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Goals and Impacts</a:t>
            </a:r>
            <a:endParaRPr lang="en-US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Miniapps and other applications components are obtained from the Co-Design Centers, plus other sources (e.g. Mantevo) as well as additional applications as specified by the DOE program management.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Implementations are translated into high-level mathematical specifications (algorithm components). These components are used as a basis for design of DSLs.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Algorithm components are implemented in DSLs, with resulting implementations used to evaluate the DSL based on the criteria in the previous slide.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The overall process is iterative </a:t>
            </a:r>
          </a:p>
          <a:p>
            <a:pPr lvl="1"/>
            <a:r>
              <a:rPr lang="en-US" sz="1800" dirty="0" smtClean="0"/>
              <a:t>DSL infrastructure will change in response to the evaluation process, and the modified infrastructure will be subjected to the same process. </a:t>
            </a:r>
          </a:p>
          <a:p>
            <a:pPr lvl="1"/>
            <a:r>
              <a:rPr lang="en-US" sz="1800" dirty="0" smtClean="0"/>
              <a:t>The body of algorithmic components will change as part of the co-design process.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halkboard"/>
                <a:cs typeface="Chalkboard"/>
              </a:rPr>
              <a:t>Applications –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Evaluation Process</a:t>
            </a:r>
            <a:endParaRPr lang="en-US" sz="2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0"/>
            <a:ext cx="8839200" cy="3352800"/>
          </a:xfrm>
        </p:spPr>
        <p:txBody>
          <a:bodyPr>
            <a:normAutofit/>
          </a:bodyPr>
          <a:lstStyle/>
          <a:p>
            <a:r>
              <a:rPr lang="en-US" sz="1400" b="0" dirty="0" smtClean="0">
                <a:solidFill>
                  <a:srgbClr val="000090"/>
                </a:solidFill>
              </a:rPr>
              <a:t>There are different types of DSLs: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Embedded DSLs: Have custom compiler support for high level abstractions defined in a host language (abstractions defined via a library, for example)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General DSLs (syntax extended): Have their own syntax and grammar; can be full languages, but defined to address a narrowly defined domain</a:t>
            </a:r>
          </a:p>
          <a:p>
            <a:r>
              <a:rPr lang="en-US" sz="1400" b="0" dirty="0" smtClean="0">
                <a:solidFill>
                  <a:srgbClr val="000090"/>
                </a:solidFill>
              </a:rPr>
              <a:t>DSL design is a responsibility shared between application domain and algorithm scientists</a:t>
            </a:r>
          </a:p>
          <a:p>
            <a:r>
              <a:rPr lang="en-US" sz="1400" b="0" dirty="0" smtClean="0">
                <a:solidFill>
                  <a:srgbClr val="000090"/>
                </a:solidFill>
              </a:rPr>
              <a:t>Extraction of abstractions requires significant application and algorithm expertise</a:t>
            </a:r>
          </a:p>
          <a:p>
            <a:r>
              <a:rPr lang="en-US" sz="1400" b="0" dirty="0" smtClean="0">
                <a:solidFill>
                  <a:srgbClr val="000090"/>
                </a:solidFill>
              </a:rPr>
              <a:t>We have an application team at 7.5% of the total funding</a:t>
            </a:r>
          </a:p>
          <a:p>
            <a:pPr lvl="1"/>
            <a:r>
              <a:rPr lang="en-US" sz="1400" b="0" dirty="0" smtClean="0">
                <a:solidFill>
                  <a:schemeClr val="tx1"/>
                </a:solidFill>
              </a:rPr>
              <a:t>provide expertise that will ground our DSL research</a:t>
            </a:r>
          </a:p>
          <a:p>
            <a:pPr lvl="1"/>
            <a:r>
              <a:rPr lang="en-US" sz="1400" b="0" dirty="0" smtClean="0">
                <a:solidFill>
                  <a:schemeClr val="tx1"/>
                </a:solidFill>
              </a:rPr>
              <a:t>ensure its relevance to DOE &amp; enable impact by the end of three years</a:t>
            </a:r>
          </a:p>
          <a:p>
            <a:endParaRPr lang="en-US" sz="1400" b="0" i="1" dirty="0" smtClean="0">
              <a:solidFill>
                <a:srgbClr val="000090"/>
              </a:solidFill>
            </a:endParaRPr>
          </a:p>
          <a:p>
            <a:r>
              <a:rPr lang="en-US" sz="1400" b="0" i="1" dirty="0" smtClean="0">
                <a:solidFill>
                  <a:srgbClr val="000090"/>
                </a:solidFill>
              </a:rPr>
              <a:t>Saman and Dan merged efforts to provide the strongest possible proposal specific to DSLs; the merged effort will be led by Dan at LLNL</a:t>
            </a:r>
          </a:p>
          <a:p>
            <a:endParaRPr lang="en-US" sz="1400" b="0" dirty="0" smtClean="0"/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DSLs are a Transformational Technology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920" y="1600200"/>
            <a:ext cx="845820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Domain </a:t>
            </a:r>
            <a:r>
              <a:rPr lang="en-US" sz="1400" i="1" dirty="0"/>
              <a:t>Specific Languages </a:t>
            </a:r>
            <a:r>
              <a:rPr lang="en-US" sz="1400" dirty="0"/>
              <a:t>capture expert knowledge about</a:t>
            </a:r>
            <a:r>
              <a:rPr lang="en-US" sz="1400" dirty="0" smtClean="0"/>
              <a:t> application domains</a:t>
            </a:r>
            <a:r>
              <a:rPr lang="en-US" sz="1400" dirty="0"/>
              <a:t>. </a:t>
            </a:r>
            <a:r>
              <a:rPr lang="en-US" sz="1400" dirty="0" smtClean="0"/>
              <a:t>For the domain scientist, the DSL provides </a:t>
            </a:r>
            <a:r>
              <a:rPr lang="en-US" sz="1400" dirty="0"/>
              <a:t>a </a:t>
            </a:r>
            <a:r>
              <a:rPr lang="en-US" sz="1400" dirty="0" smtClean="0"/>
              <a:t>view of the high</a:t>
            </a:r>
            <a:r>
              <a:rPr lang="en-US" sz="1400" dirty="0"/>
              <a:t>-level programming </a:t>
            </a:r>
            <a:r>
              <a:rPr lang="en-US" sz="1400" dirty="0" smtClean="0"/>
              <a:t>model. The </a:t>
            </a:r>
            <a:r>
              <a:rPr lang="en-US" sz="1400" i="1" dirty="0" smtClean="0"/>
              <a:t>DSL compiler </a:t>
            </a:r>
            <a:r>
              <a:rPr lang="en-US" sz="1400" dirty="0" smtClean="0"/>
              <a:t>captures expert knowledge about how to map high-level abstractions to different architectures. The DSL compiler’s analysis and transformations are complemented by the general compiler analysis and transformations shared by general purpose languages.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Domain Specific Languages (DSLs)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"/>
            <a:ext cx="9144000" cy="4876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76300" y="5496749"/>
            <a:ext cx="7391400" cy="1132651"/>
            <a:chOff x="876300" y="5486400"/>
            <a:chExt cx="7391400" cy="1132651"/>
          </a:xfrm>
        </p:grpSpPr>
        <p:pic>
          <p:nvPicPr>
            <p:cNvPr id="7" name="Picture 6" descr="imgres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77" y="5553027"/>
              <a:ext cx="1442982" cy="999398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8" name="Picture 7" descr="imgres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988" y="6103959"/>
              <a:ext cx="1121165" cy="448466"/>
            </a:xfrm>
            <a:prstGeom prst="rect">
              <a:avLst/>
            </a:prstGeom>
          </p:spPr>
        </p:pic>
        <p:pic>
          <p:nvPicPr>
            <p:cNvPr id="9" name="Picture 8" descr="imgres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659" y="6137513"/>
              <a:ext cx="732892" cy="481538"/>
            </a:xfrm>
            <a:prstGeom prst="rect">
              <a:avLst/>
            </a:prstGeom>
          </p:spPr>
        </p:pic>
        <p:pic>
          <p:nvPicPr>
            <p:cNvPr id="10" name="Picture 9" descr="imgres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5" y="5486400"/>
              <a:ext cx="2784717" cy="533012"/>
            </a:xfrm>
            <a:prstGeom prst="rect">
              <a:avLst/>
            </a:prstGeom>
          </p:spPr>
        </p:pic>
        <p:pic>
          <p:nvPicPr>
            <p:cNvPr id="11" name="Picture 10" descr="imgres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5" y="6086039"/>
              <a:ext cx="1353320" cy="533012"/>
            </a:xfrm>
            <a:prstGeom prst="rect">
              <a:avLst/>
            </a:prstGeom>
          </p:spPr>
        </p:pic>
        <p:pic>
          <p:nvPicPr>
            <p:cNvPr id="12" name="Picture 11" descr="imgres.jpe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74" y="5553027"/>
              <a:ext cx="928626" cy="932771"/>
            </a:xfrm>
            <a:prstGeom prst="rect">
              <a:avLst/>
            </a:prstGeom>
          </p:spPr>
        </p:pic>
        <p:pic>
          <p:nvPicPr>
            <p:cNvPr id="13" name="Picture 12" descr="imgres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032" y="5486400"/>
              <a:ext cx="799518" cy="481371"/>
            </a:xfrm>
            <a:prstGeom prst="rect">
              <a:avLst/>
            </a:prstGeom>
          </p:spPr>
        </p:pic>
        <p:pic>
          <p:nvPicPr>
            <p:cNvPr id="14" name="Picture 13" descr="imgres.jpe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00" y="5513815"/>
              <a:ext cx="1038609" cy="1038609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15" name="Picture 14" descr="Screen shot 2013-03-13 at 12.17.40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1447800"/>
          </a:xfrm>
          <a:prstGeom prst="rect">
            <a:avLst/>
          </a:prstGeom>
          <a:effectLst>
            <a:glow rad="63500">
              <a:schemeClr val="accent3">
                <a:satMod val="175000"/>
                <a:alpha val="20000"/>
              </a:schemeClr>
            </a:glow>
            <a:innerShdw blurRad="63500" dist="50800" dir="16200000">
              <a:prstClr val="black">
                <a:alpha val="50000"/>
              </a:prstClr>
            </a:innerShdw>
            <a:softEdge rad="38100"/>
          </a:effectLst>
        </p:spPr>
      </p:pic>
      <p:sp>
        <p:nvSpPr>
          <p:cNvPr id="16" name="TextBox 15"/>
          <p:cNvSpPr txBox="1"/>
          <p:nvPr/>
        </p:nvSpPr>
        <p:spPr>
          <a:xfrm>
            <a:off x="1149106" y="-33754"/>
            <a:ext cx="6845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2012 X-Stack: Programming Challenges, Runtime Systems, and Tools - LAB 12-619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057400" y="1981200"/>
            <a:ext cx="5029200" cy="1600200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r>
              <a:rPr lang="en-US" sz="5300" b="1" dirty="0" smtClean="0">
                <a:solidFill>
                  <a:schemeClr val="tx1"/>
                </a:solidFill>
              </a:rPr>
              <a:t/>
            </a:r>
            <a:br>
              <a:rPr lang="en-US" sz="5300" b="1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Techniques for Building </a:t>
            </a:r>
            <a:br>
              <a:rPr lang="en-US" sz="2700" i="1" dirty="0" smtClean="0">
                <a:solidFill>
                  <a:schemeClr val="tx1"/>
                </a:solidFill>
              </a:rPr>
            </a:br>
            <a:r>
              <a:rPr lang="en-US" sz="2700" i="1" dirty="0" smtClean="0">
                <a:solidFill>
                  <a:schemeClr val="tx1"/>
                </a:solidFill>
              </a:rPr>
              <a:t>Domain Specific Languages (DSLs)</a:t>
            </a:r>
            <a:endParaRPr lang="en-US" sz="1300" i="1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83089" y="4191000"/>
            <a:ext cx="3177823" cy="649308"/>
            <a:chOff x="3021188" y="4406205"/>
            <a:chExt cx="3177823" cy="649308"/>
          </a:xfrm>
        </p:grpSpPr>
        <p:sp>
          <p:nvSpPr>
            <p:cNvPr id="18" name="TextBox 17"/>
            <p:cNvSpPr txBox="1"/>
            <p:nvPr/>
          </p:nvSpPr>
          <p:spPr>
            <a:xfrm>
              <a:off x="3021188" y="4406205"/>
              <a:ext cx="3177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Daniel J. Quinlan</a:t>
              </a:r>
            </a:p>
            <a:p>
              <a:pPr algn="ctr"/>
              <a:r>
                <a:rPr lang="en-US" sz="1200" b="1" dirty="0" smtClean="0"/>
                <a:t>Lawrence Livermore National Laboratory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58662" y="4840069"/>
              <a:ext cx="6316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800" i="1" dirty="0" smtClean="0"/>
                <a:t>(Lead PI)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3400" y="4901624"/>
            <a:ext cx="807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Co-PIs and </a:t>
            </a:r>
            <a:r>
              <a:rPr lang="en-US" sz="800" b="1" dirty="0"/>
              <a:t>Institutions</a:t>
            </a:r>
            <a:r>
              <a:rPr lang="en-US" sz="800" dirty="0"/>
              <a:t>: </a:t>
            </a:r>
            <a:r>
              <a:rPr lang="en-US" sz="800" b="1" dirty="0"/>
              <a:t>Massachusetts Institute of </a:t>
            </a:r>
            <a:r>
              <a:rPr lang="en-US" sz="800" b="1" dirty="0" smtClean="0"/>
              <a:t>Technology:</a:t>
            </a:r>
            <a:r>
              <a:rPr lang="en-US" sz="800" dirty="0" smtClean="0"/>
              <a:t> Saman Amarasinghe</a:t>
            </a:r>
            <a:r>
              <a:rPr lang="en-US" sz="800" dirty="0"/>
              <a:t>,</a:t>
            </a:r>
            <a:r>
              <a:rPr lang="en-US" sz="800" dirty="0" smtClean="0"/>
              <a:t> Armando Solar-Lezama, Adam Chlipala, Srinivas Devadas, Una-May, O’Reilly, Nir Shavit, Youssef Marzouk;  </a:t>
            </a:r>
            <a:r>
              <a:rPr lang="en-US" sz="800" b="1" dirty="0" smtClean="0"/>
              <a:t>Rice University:</a:t>
            </a:r>
            <a:r>
              <a:rPr lang="en-US" sz="800" dirty="0" smtClean="0"/>
              <a:t> John Mellor-Crummey &amp; Vivek Sarkar; </a:t>
            </a:r>
            <a:r>
              <a:rPr lang="en-US" sz="800" b="1" dirty="0" smtClean="0"/>
              <a:t>IBM Watson:</a:t>
            </a:r>
            <a:r>
              <a:rPr lang="en-US" sz="800" dirty="0" smtClean="0"/>
              <a:t> Vijay Saraswat &amp; David Grove;  </a:t>
            </a:r>
            <a:r>
              <a:rPr lang="en-US" sz="800" b="1" dirty="0" smtClean="0"/>
              <a:t>Ohio </a:t>
            </a:r>
            <a:r>
              <a:rPr lang="en-US" sz="800" b="1" dirty="0"/>
              <a:t>State </a:t>
            </a:r>
            <a:r>
              <a:rPr lang="en-US" sz="800" b="1" dirty="0" smtClean="0"/>
              <a:t>University:</a:t>
            </a:r>
            <a:r>
              <a:rPr lang="en-US" sz="800" dirty="0" smtClean="0"/>
              <a:t> P. Sadayappan &amp; </a:t>
            </a:r>
            <a:r>
              <a:rPr lang="en-US" sz="800" dirty="0"/>
              <a:t>Atanas </a:t>
            </a:r>
            <a:r>
              <a:rPr lang="en-US" sz="800" dirty="0" smtClean="0"/>
              <a:t>Rountev;  </a:t>
            </a:r>
            <a:r>
              <a:rPr lang="en-US" sz="800" b="1" dirty="0" smtClean="0"/>
              <a:t>University </a:t>
            </a:r>
            <a:r>
              <a:rPr lang="en-US" sz="800" b="1" dirty="0"/>
              <a:t>of California at </a:t>
            </a:r>
            <a:r>
              <a:rPr lang="en-US" sz="800" b="1" dirty="0" smtClean="0"/>
              <a:t>Berkeley:</a:t>
            </a:r>
            <a:r>
              <a:rPr lang="en-US" sz="800" dirty="0" smtClean="0"/>
              <a:t> Ras Bodik; </a:t>
            </a:r>
            <a:r>
              <a:rPr lang="en-US" sz="800" b="1" dirty="0" smtClean="0"/>
              <a:t>University </a:t>
            </a:r>
            <a:r>
              <a:rPr lang="en-US" sz="800" b="1" dirty="0"/>
              <a:t>of </a:t>
            </a:r>
            <a:r>
              <a:rPr lang="en-US" sz="800" b="1" dirty="0" smtClean="0"/>
              <a:t>Oregon:</a:t>
            </a:r>
            <a:r>
              <a:rPr lang="en-US" sz="800" dirty="0" smtClean="0"/>
              <a:t> Craig Rasmussen</a:t>
            </a:r>
            <a:r>
              <a:rPr lang="en-US" sz="800" dirty="0"/>
              <a:t>; </a:t>
            </a:r>
            <a:r>
              <a:rPr lang="en-US" sz="800" b="1" dirty="0"/>
              <a:t>Lawrence Berkeley National </a:t>
            </a:r>
            <a:r>
              <a:rPr lang="en-US" sz="800" b="1" dirty="0" smtClean="0"/>
              <a:t>Laboratory:</a:t>
            </a:r>
            <a:r>
              <a:rPr lang="en-US" sz="800" dirty="0" smtClean="0"/>
              <a:t> Phil Colella;  </a:t>
            </a:r>
            <a:r>
              <a:rPr lang="en-US" sz="800" b="1" dirty="0" smtClean="0"/>
              <a:t>University </a:t>
            </a:r>
            <a:r>
              <a:rPr lang="en-US" sz="800" b="1" dirty="0"/>
              <a:t>of California at San </a:t>
            </a:r>
            <a:r>
              <a:rPr lang="en-US" sz="800" b="1" dirty="0" smtClean="0"/>
              <a:t>Diego:</a:t>
            </a:r>
            <a:r>
              <a:rPr lang="en-US" sz="800" dirty="0" smtClean="0"/>
              <a:t> Scott Baden.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5500" y="3657600"/>
            <a:ext cx="4953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806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638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/>
              <a:t>We address all parts of the Exascale Stack:</a:t>
            </a:r>
            <a:br>
              <a:rPr lang="en-US" sz="1400" b="1" dirty="0" smtClean="0"/>
            </a:br>
            <a:endParaRPr lang="en-US" sz="1400" b="1" dirty="0" smtClean="0"/>
          </a:p>
          <a:p>
            <a:pPr>
              <a:lnSpc>
                <a:spcPct val="80000"/>
              </a:lnSpc>
            </a:pPr>
            <a:endParaRPr lang="en-US" sz="1400" b="0" dirty="0"/>
          </a:p>
          <a:p>
            <a:pPr>
              <a:lnSpc>
                <a:spcPct val="80000"/>
              </a:lnSpc>
            </a:pPr>
            <a:endParaRPr lang="en-US" sz="1400" b="0" dirty="0" smtClean="0"/>
          </a:p>
          <a:p>
            <a:pPr>
              <a:lnSpc>
                <a:spcPct val="80000"/>
              </a:lnSpc>
            </a:pPr>
            <a:endParaRPr lang="en-US" sz="1400" b="0" dirty="0"/>
          </a:p>
          <a:p>
            <a:pPr>
              <a:lnSpc>
                <a:spcPct val="80000"/>
              </a:lnSpc>
            </a:pPr>
            <a:endParaRPr lang="en-US" sz="1400" b="0" dirty="0" smtClean="0"/>
          </a:p>
          <a:p>
            <a:pPr>
              <a:lnSpc>
                <a:spcPct val="80000"/>
              </a:lnSpc>
            </a:pPr>
            <a:endParaRPr lang="en-US" sz="1400" b="0" dirty="0"/>
          </a:p>
          <a:p>
            <a:pPr>
              <a:lnSpc>
                <a:spcPct val="80000"/>
              </a:lnSpc>
            </a:pPr>
            <a:endParaRPr lang="en-US" sz="1400" b="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1400" b="0" dirty="0"/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We will provide effective </a:t>
            </a:r>
            <a:r>
              <a:rPr lang="en-US" sz="1400" b="1" dirty="0">
                <a:solidFill>
                  <a:srgbClr val="000000"/>
                </a:solidFill>
              </a:rPr>
              <a:t>performance </a:t>
            </a:r>
            <a:r>
              <a:rPr lang="en-US" sz="1400" b="1" dirty="0" smtClean="0">
                <a:solidFill>
                  <a:srgbClr val="000000"/>
                </a:solidFill>
              </a:rPr>
              <a:t>by addressing Exascale challenges: </a:t>
            </a:r>
          </a:p>
          <a:p>
            <a:pPr marL="742950" lvl="2" indent="-342900">
              <a:lnSpc>
                <a:spcPct val="8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 smtClean="0">
              <a:solidFill>
                <a:srgbClr val="0000FF"/>
              </a:solidFill>
            </a:endParaRPr>
          </a:p>
          <a:p>
            <a:pPr marL="742950" lvl="2" indent="-342900">
              <a:lnSpc>
                <a:spcPct val="80000"/>
              </a:lnSpc>
            </a:pPr>
            <a:endParaRPr lang="en-US" sz="1400" dirty="0">
              <a:solidFill>
                <a:srgbClr val="0000FF"/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sz="1400" b="0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endParaRPr lang="en-US" sz="1400" b="0" dirty="0" smtClean="0">
              <a:solidFill>
                <a:srgbClr val="000000"/>
              </a:solidFill>
            </a:endParaRPr>
          </a:p>
          <a:p>
            <a:pPr marL="342900" lvl="1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Our approach includes interoperability and a migration strategy:</a:t>
            </a:r>
            <a:r>
              <a:rPr lang="en-US" sz="1400" b="1" dirty="0" smtClean="0"/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169129"/>
              </p:ext>
            </p:extLst>
          </p:nvPr>
        </p:nvGraphicFramePr>
        <p:xfrm>
          <a:off x="698441" y="1341120"/>
          <a:ext cx="74676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8243"/>
                <a:gridCol w="6019357"/>
              </a:tblGrid>
              <a:tr h="211328">
                <a:tc>
                  <a:txBody>
                    <a:bodyPr/>
                    <a:lstStyle/>
                    <a:p>
                      <a:pPr marL="0" lvl="1">
                        <a:lnSpc>
                          <a:spcPct val="80000"/>
                        </a:lnSpc>
                      </a:pPr>
                      <a:r>
                        <a:rPr lang="en-US" sz="1200" b="0" i="0" baseline="0" dirty="0" smtClean="0">
                          <a:solidFill>
                            <a:srgbClr val="0000FF"/>
                          </a:solidFill>
                        </a:rPr>
                        <a:t>Languages (DSLs)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</a:rPr>
                        <a:t>define and build several DSLs economically</a:t>
                      </a:r>
                      <a:endParaRPr lang="en-US" sz="1200" b="0" i="0" dirty="0" smtClean="0"/>
                    </a:p>
                  </a:txBody>
                  <a:tcPr/>
                </a:tc>
              </a:tr>
              <a:tr h="21132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Compilers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</a:rPr>
                        <a:t>define and demonstrate the analysis and optimizations required to build DSLs</a:t>
                      </a:r>
                      <a:endParaRPr lang="en-US" sz="1200" b="0" i="0" dirty="0" smtClean="0"/>
                    </a:p>
                  </a:txBody>
                  <a:tcPr/>
                </a:tc>
              </a:tr>
              <a:tr h="21132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Parameterized Abstract</a:t>
                      </a:r>
                      <a:r>
                        <a:rPr lang="en-US" sz="1200" b="0" i="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b="0" i="0" smtClean="0"/>
                        <a:t> </a:t>
                      </a:r>
                    </a:p>
                    <a:p>
                      <a:r>
                        <a:rPr lang="en-US" sz="1200" b="0" i="0" smtClean="0"/>
                        <a:t>define</a:t>
                      </a:r>
                      <a:r>
                        <a:rPr lang="en-US" sz="1200" b="0" i="0" baseline="0" smtClean="0"/>
                        <a:t> </a:t>
                      </a:r>
                      <a:r>
                        <a:rPr lang="en-US" sz="1200" b="0" i="0" baseline="0" dirty="0" smtClean="0"/>
                        <a:t>how the hardware is evaluated to provide inputs to the compiler and runtime</a:t>
                      </a:r>
                      <a:endParaRPr lang="en-US" sz="1200" b="0" i="0" dirty="0"/>
                    </a:p>
                  </a:txBody>
                  <a:tcPr/>
                </a:tc>
              </a:tr>
              <a:tr h="21132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Runtime system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</a:rPr>
                        <a:t>define a runtime system and</a:t>
                      </a:r>
                      <a:r>
                        <a:rPr lang="en-US" sz="1200" b="0" i="0" baseline="0" dirty="0" smtClean="0">
                          <a:solidFill>
                            <a:srgbClr val="000000"/>
                          </a:solidFill>
                        </a:rPr>
                        <a:t> resource management </a:t>
                      </a: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</a:rPr>
                        <a:t>support for </a:t>
                      </a:r>
                      <a:r>
                        <a:rPr lang="en-US" sz="1200" b="0" i="0" dirty="0" err="1" smtClean="0">
                          <a:solidFill>
                            <a:srgbClr val="000000"/>
                          </a:solidFill>
                        </a:rPr>
                        <a:t>DSLs</a:t>
                      </a:r>
                      <a:endParaRPr lang="en-US" sz="1200" b="0" i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11328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0000FF"/>
                          </a:solidFill>
                        </a:rPr>
                        <a:t>Tools</a:t>
                      </a:r>
                      <a:endParaRPr lang="en-US" sz="1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rgbClr val="000000"/>
                          </a:solidFill>
                        </a:rPr>
                        <a:t>design and use tools to communicate to specific levels of abstraction in the DSLs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41374"/>
              </p:ext>
            </p:extLst>
          </p:nvPr>
        </p:nvGraphicFramePr>
        <p:xfrm>
          <a:off x="698441" y="3383280"/>
          <a:ext cx="7467600" cy="21031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47800"/>
                <a:gridCol w="6019800"/>
              </a:tblGrid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deeply integrated with state-of-art X10 scaling framework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Programmability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build DSLs around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high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levels of abstraction for specific domains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Performance Portability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DSL compilers give greater flexibility to the code generation for diverse architectures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Resilience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define compiler and runtime technology to make code resilient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Energy Efficiency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machine learning and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autotuning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will drive energy efficiency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Correctness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formal methods technologies required to verify DSL transformations</a:t>
                      </a:r>
                    </a:p>
                  </a:txBody>
                  <a:tcPr/>
                </a:tc>
              </a:tr>
              <a:tr h="250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Heterogeneity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demonstrate how to automatically generate lower level multi-ISA code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548280"/>
              </p:ext>
            </p:extLst>
          </p:nvPr>
        </p:nvGraphicFramePr>
        <p:xfrm>
          <a:off x="698441" y="5943600"/>
          <a:ext cx="7391400" cy="645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600"/>
                <a:gridCol w="52578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Interoperability with MPI + 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demonstrate embedding of DSLs</a:t>
                      </a:r>
                      <a:r>
                        <a:rPr lang="en-US" sz="1200" baseline="0" dirty="0" smtClean="0"/>
                        <a:t> into MPI + X applications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Migration for</a:t>
                      </a:r>
                      <a:r>
                        <a:rPr lang="en-US" sz="1200" baseline="0" dirty="0" smtClean="0">
                          <a:solidFill>
                            <a:srgbClr val="0000FF"/>
                          </a:solidFill>
                        </a:rPr>
                        <a:t> Existing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 Code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demonstrate source-to-source technology to migrate existing code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4000" y="76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Project Goal: Making DSLs Effective for Exascale</a:t>
            </a:r>
            <a:r>
              <a:rPr lang="en-US" sz="1000" dirty="0" smtClean="0">
                <a:solidFill>
                  <a:schemeClr val="tx1"/>
                </a:solidFill>
                <a:latin typeface="Chalkboard"/>
                <a:cs typeface="Chalkboard"/>
              </a:rPr>
              <a:t>  (1 of 2)</a:t>
            </a:r>
            <a:endParaRPr lang="en-US" sz="1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2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08" descr="Screen shot 2013-03-13 at 1.2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0" y="2945965"/>
            <a:ext cx="5334000" cy="3734231"/>
          </a:xfrm>
          <a:prstGeom prst="rect">
            <a:avLst/>
          </a:prstGeom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928" y="1371600"/>
            <a:ext cx="4495800" cy="1447800"/>
          </a:xfrm>
        </p:spPr>
        <p:txBody>
          <a:bodyPr>
            <a:noAutofit/>
          </a:bodyPr>
          <a:lstStyle/>
          <a:p>
            <a:pPr marL="97155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How to build them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How they can work together (composability)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What program analysis they require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How to handle code generation from them</a:t>
            </a:r>
            <a:endParaRPr lang="en-US" sz="1400" dirty="0" smtClean="0">
              <a:cs typeface="Arial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400" b="0" dirty="0" smtClean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09" name="Content Placeholder 1"/>
          <p:cNvSpPr txBox="1">
            <a:spLocks/>
          </p:cNvSpPr>
          <p:nvPr/>
        </p:nvSpPr>
        <p:spPr bwMode="auto">
          <a:xfrm>
            <a:off x="4419600" y="1371600"/>
            <a:ext cx="441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457200">
              <a:lnSpc>
                <a:spcPct val="120000"/>
              </a:lnSpc>
              <a:buFont typeface="+mj-lt"/>
              <a:buAutoNum type="arabicParenR" startAt="5"/>
            </a:pPr>
            <a:r>
              <a:rPr lang="en-US" sz="1400" dirty="0" smtClean="0">
                <a:solidFill>
                  <a:schemeClr val="tx1"/>
                </a:solidFill>
                <a:cs typeface="Arial" charset="0"/>
              </a:rPr>
              <a:t>How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to scale the performance to Exascale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 startAt="5"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How tools can work with DSLs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 startAt="5"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What abstractions are essential to DOE HPC</a:t>
            </a:r>
          </a:p>
          <a:p>
            <a:pPr marL="971550" lvl="1" indent="-457200">
              <a:lnSpc>
                <a:spcPct val="120000"/>
              </a:lnSpc>
              <a:buFont typeface="+mj-lt"/>
              <a:buAutoNum type="arabicParenR" startAt="5"/>
            </a:pPr>
            <a:r>
              <a:rPr lang="en-US" sz="1400" dirty="0">
                <a:solidFill>
                  <a:schemeClr val="tx1"/>
                </a:solidFill>
                <a:cs typeface="Arial" charset="0"/>
              </a:rPr>
              <a:t>Examples of DLS demonstrating these ideas</a:t>
            </a:r>
            <a:endParaRPr lang="en-US" sz="1400" dirty="0">
              <a:cs typeface="Arial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endParaRPr lang="en-US" sz="1400" b="0" dirty="0" smtClean="0">
              <a:cs typeface="Arial" charset="0"/>
            </a:endParaRPr>
          </a:p>
        </p:txBody>
      </p:sp>
      <p:sp>
        <p:nvSpPr>
          <p:cNvPr id="107" name="Content Placeholder 1"/>
          <p:cNvSpPr txBox="1">
            <a:spLocks/>
          </p:cNvSpPr>
          <p:nvPr/>
        </p:nvSpPr>
        <p:spPr bwMode="auto">
          <a:xfrm>
            <a:off x="211672" y="3048000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buFont typeface="Arial" charset="0"/>
              <a:buNone/>
            </a:pPr>
            <a:r>
              <a:rPr lang="en-US" b="0" u="sng" dirty="0" smtClean="0">
                <a:cs typeface="Arial" charset="0"/>
              </a:rPr>
              <a:t>Exceptions</a:t>
            </a:r>
            <a:endParaRPr lang="en-US" sz="1400" b="0" dirty="0" smtClean="0">
              <a:cs typeface="Arial" charset="0"/>
            </a:endParaRPr>
          </a:p>
          <a:p>
            <a:pPr marL="114300" indent="0">
              <a:lnSpc>
                <a:spcPct val="120000"/>
              </a:lnSpc>
              <a:buFont typeface="Arial" charset="0"/>
              <a:buNone/>
            </a:pPr>
            <a:r>
              <a:rPr lang="en-US" sz="1400" b="0" dirty="0" smtClean="0">
                <a:cs typeface="Arial" charset="0"/>
              </a:rPr>
              <a:t>Full-range of proposed Exascale Software Stack is addressed, except:</a:t>
            </a:r>
          </a:p>
          <a:p>
            <a:pPr marL="800100" lvl="1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Operating Systems (OS)</a:t>
            </a:r>
          </a:p>
          <a:p>
            <a:pPr marL="800100" lvl="1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Applications</a:t>
            </a:r>
          </a:p>
          <a:p>
            <a:pPr marL="800100" lvl="1">
              <a:lnSpc>
                <a:spcPct val="12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  <a:cs typeface="Arial" charset="0"/>
              </a:rPr>
              <a:t>Tools </a:t>
            </a:r>
          </a:p>
          <a:p>
            <a:pPr marL="914400" lvl="2" indent="0">
              <a:lnSpc>
                <a:spcPct val="120000"/>
              </a:lnSpc>
              <a:buFont typeface="Arial" charset="0"/>
              <a:buNone/>
            </a:pPr>
            <a:endParaRPr lang="en-US" sz="1400" dirty="0" smtClean="0">
              <a:cs typeface="Arial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endParaRPr lang="en-US" sz="1400" b="0" dirty="0" smtClean="0"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Project Goal: Making DSLs Effective for Exascale</a:t>
            </a:r>
            <a:r>
              <a:rPr lang="en-US" sz="1000" dirty="0" smtClean="0">
                <a:solidFill>
                  <a:schemeClr val="tx1"/>
                </a:solidFill>
                <a:latin typeface="Chalkboard"/>
                <a:cs typeface="Chalkboard"/>
              </a:rPr>
              <a:t>  (2 of 2)</a:t>
            </a:r>
            <a:endParaRPr lang="en-US" sz="10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11672" y="838200"/>
            <a:ext cx="335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buFont typeface="Arial" charset="0"/>
              <a:buNone/>
            </a:pPr>
            <a:r>
              <a:rPr lang="en-US" b="0" u="sng" dirty="0" smtClean="0">
                <a:cs typeface="Arial" charset="0"/>
              </a:rPr>
              <a:t>Focus of D-TEC for DSLs</a:t>
            </a:r>
            <a:endParaRPr lang="en-US" b="0" dirty="0" smtClean="0">
              <a:cs typeface="Arial" charset="0"/>
            </a:endParaRPr>
          </a:p>
          <a:p>
            <a:pPr marL="971550" lvl="1" indent="-457200">
              <a:lnSpc>
                <a:spcPct val="120000"/>
              </a:lnSpc>
              <a:buFont typeface="+mj-lt"/>
              <a:buAutoNum type="arabicParenR"/>
            </a:pPr>
            <a:endParaRPr lang="en-US" sz="1400" dirty="0" smtClean="0">
              <a:cs typeface="Arial" charset="0"/>
            </a:endParaRPr>
          </a:p>
          <a:p>
            <a:pPr marL="0" indent="0">
              <a:lnSpc>
                <a:spcPct val="120000"/>
              </a:lnSpc>
              <a:buFont typeface="Arial" charset="0"/>
              <a:buNone/>
            </a:pPr>
            <a:endParaRPr lang="en-US" sz="1400" b="0" dirty="0" smtClean="0"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41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Canonical Exascale Node</a:t>
            </a:r>
            <a:endParaRPr lang="en-US" sz="24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provide context, assume a canonical exascale node architecture: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048000" y="3576927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Possible Canonical Exascale Node</a:t>
            </a:r>
            <a:endParaRPr lang="en-US" sz="16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2214050" y="6357775"/>
            <a:ext cx="1576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“thin” core</a:t>
            </a:r>
            <a:endParaRPr lang="en-US" sz="1000" dirty="0"/>
          </a:p>
        </p:txBody>
      </p:sp>
      <p:sp>
        <p:nvSpPr>
          <p:cNvPr id="159" name="Rounded Rectangle 158"/>
          <p:cNvSpPr/>
          <p:nvPr/>
        </p:nvSpPr>
        <p:spPr>
          <a:xfrm>
            <a:off x="3908882" y="6404685"/>
            <a:ext cx="152400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061282" y="6357775"/>
            <a:ext cx="195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“</a:t>
            </a:r>
            <a:r>
              <a:rPr lang="en-US" sz="1000" dirty="0" err="1" smtClean="0"/>
              <a:t>fat”core</a:t>
            </a:r>
            <a:endParaRPr lang="en-US" sz="1000" dirty="0"/>
          </a:p>
        </p:txBody>
      </p:sp>
      <p:sp>
        <p:nvSpPr>
          <p:cNvPr id="163" name="Rounded Rectangle 162"/>
          <p:cNvSpPr/>
          <p:nvPr/>
        </p:nvSpPr>
        <p:spPr>
          <a:xfrm>
            <a:off x="5712270" y="6404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64" name="TextBox 163"/>
          <p:cNvSpPr txBox="1"/>
          <p:nvPr/>
        </p:nvSpPr>
        <p:spPr>
          <a:xfrm>
            <a:off x="5864670" y="635777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Accelerators (GPUs)</a:t>
            </a:r>
            <a:endParaRPr lang="en-US" sz="1000" dirty="0"/>
          </a:p>
        </p:txBody>
      </p:sp>
      <p:sp>
        <p:nvSpPr>
          <p:cNvPr id="148" name="Rounded Rectangle 147"/>
          <p:cNvSpPr/>
          <p:nvPr/>
        </p:nvSpPr>
        <p:spPr>
          <a:xfrm>
            <a:off x="2110957" y="6416640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2" name="Rounded Rectangle 151"/>
          <p:cNvSpPr/>
          <p:nvPr/>
        </p:nvSpPr>
        <p:spPr>
          <a:xfrm>
            <a:off x="1219200" y="3903134"/>
            <a:ext cx="6705600" cy="23706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790700" y="4093285"/>
            <a:ext cx="838200" cy="533400"/>
          </a:xfrm>
          <a:prstGeom prst="roundRect">
            <a:avLst/>
          </a:prstGeom>
          <a:solidFill>
            <a:srgbClr val="4C4C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Memory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5700" y="4093285"/>
            <a:ext cx="1295400" cy="533400"/>
          </a:xfrm>
          <a:prstGeom prst="roundRect">
            <a:avLst/>
          </a:prstGeom>
          <a:solidFill>
            <a:srgbClr val="4C4C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Main Memory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705100" y="4093285"/>
            <a:ext cx="838200" cy="533400"/>
          </a:xfrm>
          <a:prstGeom prst="roundRect">
            <a:avLst/>
          </a:prstGeom>
          <a:solidFill>
            <a:srgbClr val="4C4C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Memory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1435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53721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2" name="Rounded Rectangle 51"/>
          <p:cNvSpPr/>
          <p:nvPr/>
        </p:nvSpPr>
        <p:spPr>
          <a:xfrm>
            <a:off x="56007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Rounded Rectangle 52"/>
          <p:cNvSpPr/>
          <p:nvPr/>
        </p:nvSpPr>
        <p:spPr>
          <a:xfrm>
            <a:off x="58293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4" name="Rounded Rectangle 53"/>
          <p:cNvSpPr/>
          <p:nvPr/>
        </p:nvSpPr>
        <p:spPr>
          <a:xfrm>
            <a:off x="60579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5" name="Rounded Rectangle 54"/>
          <p:cNvSpPr/>
          <p:nvPr/>
        </p:nvSpPr>
        <p:spPr>
          <a:xfrm>
            <a:off x="62865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6" name="Rounded Rectangle 55"/>
          <p:cNvSpPr/>
          <p:nvPr/>
        </p:nvSpPr>
        <p:spPr>
          <a:xfrm>
            <a:off x="65151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7" name="Rounded Rectangle 56"/>
          <p:cNvSpPr/>
          <p:nvPr/>
        </p:nvSpPr>
        <p:spPr>
          <a:xfrm>
            <a:off x="67437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Rounded Rectangle 57"/>
          <p:cNvSpPr/>
          <p:nvPr/>
        </p:nvSpPr>
        <p:spPr>
          <a:xfrm>
            <a:off x="69723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7200900" y="47790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0" name="Rounded Rectangle 59"/>
          <p:cNvSpPr/>
          <p:nvPr/>
        </p:nvSpPr>
        <p:spPr>
          <a:xfrm>
            <a:off x="51435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53721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Rounded Rectangle 61"/>
          <p:cNvSpPr/>
          <p:nvPr/>
        </p:nvSpPr>
        <p:spPr>
          <a:xfrm>
            <a:off x="56007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3" name="Rounded Rectangle 62"/>
          <p:cNvSpPr/>
          <p:nvPr/>
        </p:nvSpPr>
        <p:spPr>
          <a:xfrm>
            <a:off x="58293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60579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5" name="Rounded Rectangle 64"/>
          <p:cNvSpPr/>
          <p:nvPr/>
        </p:nvSpPr>
        <p:spPr>
          <a:xfrm>
            <a:off x="62865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>
            <a:off x="65151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67437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8" name="Rounded Rectangle 67"/>
          <p:cNvSpPr/>
          <p:nvPr/>
        </p:nvSpPr>
        <p:spPr>
          <a:xfrm>
            <a:off x="69723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9" name="Rounded Rectangle 68"/>
          <p:cNvSpPr/>
          <p:nvPr/>
        </p:nvSpPr>
        <p:spPr>
          <a:xfrm>
            <a:off x="7200900" y="50076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0" name="Rounded Rectangle 69"/>
          <p:cNvSpPr/>
          <p:nvPr/>
        </p:nvSpPr>
        <p:spPr>
          <a:xfrm>
            <a:off x="51435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1" name="Rounded Rectangle 70"/>
          <p:cNvSpPr/>
          <p:nvPr/>
        </p:nvSpPr>
        <p:spPr>
          <a:xfrm>
            <a:off x="53721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2" name="Rounded Rectangle 71"/>
          <p:cNvSpPr/>
          <p:nvPr/>
        </p:nvSpPr>
        <p:spPr>
          <a:xfrm>
            <a:off x="56007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3" name="Rounded Rectangle 72"/>
          <p:cNvSpPr/>
          <p:nvPr/>
        </p:nvSpPr>
        <p:spPr>
          <a:xfrm>
            <a:off x="58293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4" name="Rounded Rectangle 73"/>
          <p:cNvSpPr/>
          <p:nvPr/>
        </p:nvSpPr>
        <p:spPr>
          <a:xfrm>
            <a:off x="60579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5" name="Rounded Rectangle 74"/>
          <p:cNvSpPr/>
          <p:nvPr/>
        </p:nvSpPr>
        <p:spPr>
          <a:xfrm>
            <a:off x="62865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6" name="Rounded Rectangle 75"/>
          <p:cNvSpPr/>
          <p:nvPr/>
        </p:nvSpPr>
        <p:spPr>
          <a:xfrm>
            <a:off x="65151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7" name="Rounded Rectangle 76"/>
          <p:cNvSpPr/>
          <p:nvPr/>
        </p:nvSpPr>
        <p:spPr>
          <a:xfrm>
            <a:off x="67437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/>
        </p:nvSpPr>
        <p:spPr>
          <a:xfrm>
            <a:off x="69723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/>
        </p:nvSpPr>
        <p:spPr>
          <a:xfrm>
            <a:off x="7200900" y="52362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51435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/>
        </p:nvSpPr>
        <p:spPr>
          <a:xfrm>
            <a:off x="53721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/>
        </p:nvSpPr>
        <p:spPr>
          <a:xfrm>
            <a:off x="56007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/>
        </p:nvSpPr>
        <p:spPr>
          <a:xfrm>
            <a:off x="58293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4" name="Rounded Rectangle 83"/>
          <p:cNvSpPr/>
          <p:nvPr/>
        </p:nvSpPr>
        <p:spPr>
          <a:xfrm>
            <a:off x="60579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5" name="Rounded Rectangle 84"/>
          <p:cNvSpPr/>
          <p:nvPr/>
        </p:nvSpPr>
        <p:spPr>
          <a:xfrm>
            <a:off x="62865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6" name="Rounded Rectangle 85"/>
          <p:cNvSpPr/>
          <p:nvPr/>
        </p:nvSpPr>
        <p:spPr>
          <a:xfrm>
            <a:off x="65151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7" name="Rounded Rectangle 86"/>
          <p:cNvSpPr/>
          <p:nvPr/>
        </p:nvSpPr>
        <p:spPr>
          <a:xfrm>
            <a:off x="67437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69723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Rounded Rectangle 88"/>
          <p:cNvSpPr/>
          <p:nvPr/>
        </p:nvSpPr>
        <p:spPr>
          <a:xfrm>
            <a:off x="7200900" y="54648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Rounded Rectangle 89"/>
          <p:cNvSpPr/>
          <p:nvPr/>
        </p:nvSpPr>
        <p:spPr>
          <a:xfrm>
            <a:off x="51435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1" name="Rounded Rectangle 90"/>
          <p:cNvSpPr/>
          <p:nvPr/>
        </p:nvSpPr>
        <p:spPr>
          <a:xfrm>
            <a:off x="53721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Rounded Rectangle 91"/>
          <p:cNvSpPr/>
          <p:nvPr/>
        </p:nvSpPr>
        <p:spPr>
          <a:xfrm>
            <a:off x="56007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3" name="Rounded Rectangle 92"/>
          <p:cNvSpPr/>
          <p:nvPr/>
        </p:nvSpPr>
        <p:spPr>
          <a:xfrm>
            <a:off x="58293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4" name="Rounded Rectangle 93"/>
          <p:cNvSpPr/>
          <p:nvPr/>
        </p:nvSpPr>
        <p:spPr>
          <a:xfrm>
            <a:off x="60579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5" name="Rounded Rectangle 94"/>
          <p:cNvSpPr/>
          <p:nvPr/>
        </p:nvSpPr>
        <p:spPr>
          <a:xfrm>
            <a:off x="62865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6" name="Rounded Rectangle 95"/>
          <p:cNvSpPr/>
          <p:nvPr/>
        </p:nvSpPr>
        <p:spPr>
          <a:xfrm>
            <a:off x="65151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Rounded Rectangle 96"/>
          <p:cNvSpPr/>
          <p:nvPr/>
        </p:nvSpPr>
        <p:spPr>
          <a:xfrm>
            <a:off x="67437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8" name="Rounded Rectangle 97"/>
          <p:cNvSpPr/>
          <p:nvPr/>
        </p:nvSpPr>
        <p:spPr>
          <a:xfrm>
            <a:off x="69723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Rounded Rectangle 98"/>
          <p:cNvSpPr/>
          <p:nvPr/>
        </p:nvSpPr>
        <p:spPr>
          <a:xfrm>
            <a:off x="7200900" y="5693485"/>
            <a:ext cx="152400" cy="152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0" name="Rounded Rectangle 99"/>
          <p:cNvSpPr/>
          <p:nvPr/>
        </p:nvSpPr>
        <p:spPr>
          <a:xfrm>
            <a:off x="3695700" y="4702885"/>
            <a:ext cx="6096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1" name="Rounded Rectangle 100"/>
          <p:cNvSpPr/>
          <p:nvPr/>
        </p:nvSpPr>
        <p:spPr>
          <a:xfrm>
            <a:off x="4381500" y="4702885"/>
            <a:ext cx="6096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2" name="Rounded Rectangle 101"/>
          <p:cNvSpPr/>
          <p:nvPr/>
        </p:nvSpPr>
        <p:spPr>
          <a:xfrm>
            <a:off x="3695700" y="5312485"/>
            <a:ext cx="6096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3" name="Rounded Rectangle 102"/>
          <p:cNvSpPr/>
          <p:nvPr/>
        </p:nvSpPr>
        <p:spPr>
          <a:xfrm>
            <a:off x="4381500" y="5312485"/>
            <a:ext cx="609600" cy="533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17907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5" name="Rounded Rectangle 104"/>
          <p:cNvSpPr/>
          <p:nvPr/>
        </p:nvSpPr>
        <p:spPr>
          <a:xfrm>
            <a:off x="20193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Rounded Rectangle 105"/>
          <p:cNvSpPr/>
          <p:nvPr/>
        </p:nvSpPr>
        <p:spPr>
          <a:xfrm>
            <a:off x="22479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Rounded Rectangle 106"/>
          <p:cNvSpPr/>
          <p:nvPr/>
        </p:nvSpPr>
        <p:spPr>
          <a:xfrm>
            <a:off x="24765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8" name="Rounded Rectangle 107"/>
          <p:cNvSpPr/>
          <p:nvPr/>
        </p:nvSpPr>
        <p:spPr>
          <a:xfrm>
            <a:off x="17907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9" name="Rounded Rectangle 108"/>
          <p:cNvSpPr/>
          <p:nvPr/>
        </p:nvSpPr>
        <p:spPr>
          <a:xfrm>
            <a:off x="20193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0" name="Rounded Rectangle 109"/>
          <p:cNvSpPr/>
          <p:nvPr/>
        </p:nvSpPr>
        <p:spPr>
          <a:xfrm>
            <a:off x="22479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1" name="Rounded Rectangle 110"/>
          <p:cNvSpPr/>
          <p:nvPr/>
        </p:nvSpPr>
        <p:spPr>
          <a:xfrm>
            <a:off x="24765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2" name="Rounded Rectangle 111"/>
          <p:cNvSpPr/>
          <p:nvPr/>
        </p:nvSpPr>
        <p:spPr>
          <a:xfrm>
            <a:off x="17907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3" name="Rounded Rectangle 112"/>
          <p:cNvSpPr/>
          <p:nvPr/>
        </p:nvSpPr>
        <p:spPr>
          <a:xfrm>
            <a:off x="20193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4" name="Rounded Rectangle 113"/>
          <p:cNvSpPr/>
          <p:nvPr/>
        </p:nvSpPr>
        <p:spPr>
          <a:xfrm>
            <a:off x="22479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5" name="Rounded Rectangle 114"/>
          <p:cNvSpPr/>
          <p:nvPr/>
        </p:nvSpPr>
        <p:spPr>
          <a:xfrm>
            <a:off x="24765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6" name="Rounded Rectangle 115"/>
          <p:cNvSpPr/>
          <p:nvPr/>
        </p:nvSpPr>
        <p:spPr>
          <a:xfrm>
            <a:off x="17907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7" name="Rounded Rectangle 116"/>
          <p:cNvSpPr/>
          <p:nvPr/>
        </p:nvSpPr>
        <p:spPr>
          <a:xfrm>
            <a:off x="20193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8" name="Rounded Rectangle 117"/>
          <p:cNvSpPr/>
          <p:nvPr/>
        </p:nvSpPr>
        <p:spPr>
          <a:xfrm>
            <a:off x="22479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9" name="Rounded Rectangle 118"/>
          <p:cNvSpPr/>
          <p:nvPr/>
        </p:nvSpPr>
        <p:spPr>
          <a:xfrm>
            <a:off x="24765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0" name="Rounded Rectangle 119"/>
          <p:cNvSpPr/>
          <p:nvPr/>
        </p:nvSpPr>
        <p:spPr>
          <a:xfrm>
            <a:off x="17907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1" name="Rounded Rectangle 120"/>
          <p:cNvSpPr/>
          <p:nvPr/>
        </p:nvSpPr>
        <p:spPr>
          <a:xfrm>
            <a:off x="20193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2" name="Rounded Rectangle 121"/>
          <p:cNvSpPr/>
          <p:nvPr/>
        </p:nvSpPr>
        <p:spPr>
          <a:xfrm>
            <a:off x="22479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3" name="Rounded Rectangle 122"/>
          <p:cNvSpPr/>
          <p:nvPr/>
        </p:nvSpPr>
        <p:spPr>
          <a:xfrm>
            <a:off x="24765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4" name="Rounded Rectangle 123"/>
          <p:cNvSpPr/>
          <p:nvPr/>
        </p:nvSpPr>
        <p:spPr>
          <a:xfrm>
            <a:off x="27051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5" name="Rounded Rectangle 124"/>
          <p:cNvSpPr/>
          <p:nvPr/>
        </p:nvSpPr>
        <p:spPr>
          <a:xfrm>
            <a:off x="29337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6" name="Rounded Rectangle 125"/>
          <p:cNvSpPr/>
          <p:nvPr/>
        </p:nvSpPr>
        <p:spPr>
          <a:xfrm>
            <a:off x="31623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7" name="Rounded Rectangle 126"/>
          <p:cNvSpPr/>
          <p:nvPr/>
        </p:nvSpPr>
        <p:spPr>
          <a:xfrm>
            <a:off x="3390900" y="47028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8" name="Rounded Rectangle 127"/>
          <p:cNvSpPr/>
          <p:nvPr/>
        </p:nvSpPr>
        <p:spPr>
          <a:xfrm>
            <a:off x="27051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9" name="Rounded Rectangle 128"/>
          <p:cNvSpPr/>
          <p:nvPr/>
        </p:nvSpPr>
        <p:spPr>
          <a:xfrm>
            <a:off x="29337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0" name="Rounded Rectangle 129"/>
          <p:cNvSpPr/>
          <p:nvPr/>
        </p:nvSpPr>
        <p:spPr>
          <a:xfrm>
            <a:off x="31623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1" name="Rounded Rectangle 130"/>
          <p:cNvSpPr/>
          <p:nvPr/>
        </p:nvSpPr>
        <p:spPr>
          <a:xfrm>
            <a:off x="3390900" y="49314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2" name="Rounded Rectangle 131"/>
          <p:cNvSpPr/>
          <p:nvPr/>
        </p:nvSpPr>
        <p:spPr>
          <a:xfrm>
            <a:off x="27051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3" name="Rounded Rectangle 132"/>
          <p:cNvSpPr/>
          <p:nvPr/>
        </p:nvSpPr>
        <p:spPr>
          <a:xfrm>
            <a:off x="29337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4" name="Rounded Rectangle 133"/>
          <p:cNvSpPr/>
          <p:nvPr/>
        </p:nvSpPr>
        <p:spPr>
          <a:xfrm>
            <a:off x="31623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5" name="Rounded Rectangle 134"/>
          <p:cNvSpPr/>
          <p:nvPr/>
        </p:nvSpPr>
        <p:spPr>
          <a:xfrm>
            <a:off x="3390900" y="51600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6" name="Rounded Rectangle 135"/>
          <p:cNvSpPr/>
          <p:nvPr/>
        </p:nvSpPr>
        <p:spPr>
          <a:xfrm>
            <a:off x="27051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7" name="Rounded Rectangle 136"/>
          <p:cNvSpPr/>
          <p:nvPr/>
        </p:nvSpPr>
        <p:spPr>
          <a:xfrm>
            <a:off x="29337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8" name="Rounded Rectangle 137"/>
          <p:cNvSpPr/>
          <p:nvPr/>
        </p:nvSpPr>
        <p:spPr>
          <a:xfrm>
            <a:off x="31623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9" name="Rounded Rectangle 138"/>
          <p:cNvSpPr/>
          <p:nvPr/>
        </p:nvSpPr>
        <p:spPr>
          <a:xfrm>
            <a:off x="3390900" y="53886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0" name="Rounded Rectangle 139"/>
          <p:cNvSpPr/>
          <p:nvPr/>
        </p:nvSpPr>
        <p:spPr>
          <a:xfrm>
            <a:off x="27051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29337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2" name="Rounded Rectangle 141"/>
          <p:cNvSpPr/>
          <p:nvPr/>
        </p:nvSpPr>
        <p:spPr>
          <a:xfrm>
            <a:off x="31623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3" name="Rounded Rectangle 142"/>
          <p:cNvSpPr/>
          <p:nvPr/>
        </p:nvSpPr>
        <p:spPr>
          <a:xfrm>
            <a:off x="3390900" y="5617285"/>
            <a:ext cx="152400" cy="152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0" name="Rounded Rectangle 149"/>
          <p:cNvSpPr/>
          <p:nvPr/>
        </p:nvSpPr>
        <p:spPr>
          <a:xfrm>
            <a:off x="3771900" y="4927596"/>
            <a:ext cx="457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SIMD</a:t>
            </a:r>
            <a:endParaRPr lang="en-US" sz="900" dirty="0"/>
          </a:p>
        </p:txBody>
      </p:sp>
      <p:sp>
        <p:nvSpPr>
          <p:cNvPr id="158" name="Rounded Rectangle 157"/>
          <p:cNvSpPr/>
          <p:nvPr/>
        </p:nvSpPr>
        <p:spPr>
          <a:xfrm>
            <a:off x="3771900" y="4775196"/>
            <a:ext cx="457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Cache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595725" y="584588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</a:rPr>
              <a:t>C</a:t>
            </a:r>
            <a:r>
              <a:rPr lang="en-US" sz="1400" dirty="0" smtClean="0">
                <a:solidFill>
                  <a:srgbClr val="008000"/>
                </a:solidFill>
              </a:rPr>
              <a:t>ache </a:t>
            </a:r>
            <a:r>
              <a:rPr lang="en-US" sz="1400" dirty="0">
                <a:solidFill>
                  <a:srgbClr val="008000"/>
                </a:solidFill>
              </a:rPr>
              <a:t>C</a:t>
            </a:r>
            <a:r>
              <a:rPr lang="en-US" sz="1400" dirty="0" smtClean="0">
                <a:solidFill>
                  <a:srgbClr val="008000"/>
                </a:solidFill>
              </a:rPr>
              <a:t>oherent </a:t>
            </a:r>
            <a:r>
              <a:rPr lang="en-US" sz="1400" dirty="0">
                <a:solidFill>
                  <a:srgbClr val="008000"/>
                </a:solidFill>
              </a:rPr>
              <a:t>D</a:t>
            </a:r>
            <a:r>
              <a:rPr lang="en-US" sz="1400" dirty="0" smtClean="0">
                <a:solidFill>
                  <a:srgbClr val="008000"/>
                </a:solidFill>
              </a:rPr>
              <a:t>omains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5151716" y="4093285"/>
            <a:ext cx="2209800" cy="609600"/>
          </a:xfrm>
          <a:prstGeom prst="roundRect">
            <a:avLst/>
          </a:prstGeom>
          <a:solidFill>
            <a:srgbClr val="4C4C4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Device Memory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457700" y="4927596"/>
            <a:ext cx="457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SIMD</a:t>
            </a:r>
            <a:endParaRPr lang="en-US" sz="900" dirty="0"/>
          </a:p>
        </p:txBody>
      </p:sp>
      <p:sp>
        <p:nvSpPr>
          <p:cNvPr id="145" name="Rounded Rectangle 144"/>
          <p:cNvSpPr/>
          <p:nvPr/>
        </p:nvSpPr>
        <p:spPr>
          <a:xfrm>
            <a:off x="4457700" y="4775196"/>
            <a:ext cx="457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Cache</a:t>
            </a:r>
            <a:endParaRPr lang="en-US" sz="800" dirty="0"/>
          </a:p>
        </p:txBody>
      </p:sp>
      <p:sp>
        <p:nvSpPr>
          <p:cNvPr id="147" name="Rounded Rectangle 146"/>
          <p:cNvSpPr/>
          <p:nvPr/>
        </p:nvSpPr>
        <p:spPr>
          <a:xfrm>
            <a:off x="3771900" y="5537196"/>
            <a:ext cx="457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SIMD</a:t>
            </a:r>
            <a:endParaRPr lang="en-US" sz="900" dirty="0"/>
          </a:p>
        </p:txBody>
      </p:sp>
      <p:sp>
        <p:nvSpPr>
          <p:cNvPr id="149" name="Rounded Rectangle 148"/>
          <p:cNvSpPr/>
          <p:nvPr/>
        </p:nvSpPr>
        <p:spPr>
          <a:xfrm>
            <a:off x="3771900" y="5384796"/>
            <a:ext cx="457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Cache</a:t>
            </a:r>
            <a:endParaRPr lang="en-US" sz="800" dirty="0"/>
          </a:p>
        </p:txBody>
      </p:sp>
      <p:sp>
        <p:nvSpPr>
          <p:cNvPr id="155" name="Rounded Rectangle 154"/>
          <p:cNvSpPr/>
          <p:nvPr/>
        </p:nvSpPr>
        <p:spPr>
          <a:xfrm>
            <a:off x="4457700" y="5537196"/>
            <a:ext cx="457200" cy="152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SIMD</a:t>
            </a:r>
            <a:endParaRPr lang="en-US" sz="900" dirty="0"/>
          </a:p>
        </p:txBody>
      </p:sp>
      <p:sp>
        <p:nvSpPr>
          <p:cNvPr id="167" name="Rounded Rectangle 166"/>
          <p:cNvSpPr/>
          <p:nvPr/>
        </p:nvSpPr>
        <p:spPr>
          <a:xfrm>
            <a:off x="4457700" y="5384796"/>
            <a:ext cx="457200" cy="15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Cache</a:t>
            </a:r>
            <a:endParaRPr lang="en-US" sz="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762000" y="140374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Heterogeneous cores, including accelerator support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Vector hardware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Hierarchical memory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Separate memory spaces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NUMA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Multiple domains for cache coherence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57200" y="2929459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Lots of hardware parallelism</a:t>
            </a:r>
          </a:p>
          <a:p>
            <a:r>
              <a:rPr lang="en-US" dirty="0" smtClean="0"/>
              <a:t>Some off-node network connection topology.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44133" y="4635152"/>
            <a:ext cx="1828824" cy="1204257"/>
            <a:chOff x="1752600" y="4694407"/>
            <a:chExt cx="1828824" cy="1136535"/>
          </a:xfrm>
        </p:grpSpPr>
        <p:sp>
          <p:nvSpPr>
            <p:cNvPr id="171" name="Rounded Rectangle 170"/>
            <p:cNvSpPr/>
            <p:nvPr/>
          </p:nvSpPr>
          <p:spPr>
            <a:xfrm>
              <a:off x="1752600" y="4702885"/>
              <a:ext cx="457200" cy="1128057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2218258" y="4702886"/>
              <a:ext cx="448742" cy="1119096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2675470" y="4702880"/>
              <a:ext cx="448742" cy="1119096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132682" y="4694407"/>
              <a:ext cx="448742" cy="1119096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62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054883"/>
              </p:ext>
            </p:extLst>
          </p:nvPr>
        </p:nvGraphicFramePr>
        <p:xfrm>
          <a:off x="188500" y="745364"/>
          <a:ext cx="3926300" cy="608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700"/>
                <a:gridCol w="2387600"/>
              </a:tblGrid>
              <a:tr h="257063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Name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Expertise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36661"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Lawrence</a:t>
                      </a:r>
                      <a:r>
                        <a:rPr lang="en-US" sz="1000" b="1" baseline="0" dirty="0" smtClean="0">
                          <a:latin typeface="Calibri"/>
                          <a:cs typeface="Calibri"/>
                        </a:rPr>
                        <a:t> Livermore National Laboratory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65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Dan Quinlan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Compilers,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Embedded DSLs, Computational Mathematics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Chunhua “Leo” Liao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Compilers, </a:t>
                      </a:r>
                      <a:r>
                        <a:rPr lang="en-US" sz="1000" dirty="0" err="1" smtClean="0">
                          <a:latin typeface="Calibri"/>
                          <a:cs typeface="Calibri"/>
                        </a:rPr>
                        <a:t>OpenMP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, Program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Analysis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Markus </a:t>
                      </a:r>
                      <a:r>
                        <a:rPr lang="en-US" sz="1000" dirty="0" err="1" smtClean="0">
                          <a:latin typeface="Calibri"/>
                          <a:cs typeface="Calibri"/>
                        </a:rPr>
                        <a:t>Schordan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Compilers, Program Analysis, Verification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Justin Too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Compiler Testing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715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Lawrence Berkeley National Laboratory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Brian van Straalen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Computational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Mathematics</a:t>
                      </a:r>
                      <a:endParaRPr lang="en-US" sz="1000" dirty="0" smtClean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Emina Torlak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DSLs, Compilers,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Program Synthesis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Phil Colella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Computational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Mathematics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Ras Bodik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DSLs, Compilers, 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Program Synthesis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2226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IBM Thomas J. Watson</a:t>
                      </a:r>
                      <a:r>
                        <a:rPr lang="en-US" sz="1000" b="1" baseline="0" dirty="0" smtClean="0">
                          <a:latin typeface="Calibri"/>
                          <a:cs typeface="Calibri"/>
                        </a:rPr>
                        <a:t> Research Center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Avraham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E Shinnar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Type systems, Theorem proving</a:t>
                      </a:r>
                    </a:p>
                  </a:txBody>
                  <a:tcPr horzOverflow="overflow"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Benjamin Herta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System and network programming</a:t>
                      </a:r>
                    </a:p>
                  </a:txBody>
                  <a:tcPr horzOverflow="overflow"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David Grove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Compilers, Runtime systems</a:t>
                      </a:r>
                    </a:p>
                  </a:txBody>
                  <a:tcPr horzOverflow="overflow"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David Cunningham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Compilers, Runtime systems</a:t>
                      </a:r>
                    </a:p>
                  </a:txBody>
                  <a:tcPr horzOverflow="overflow"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Olivier Tardieu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Scalable Runtime Systems, Compilers</a:t>
                      </a:r>
                    </a:p>
                  </a:txBody>
                  <a:tcPr horzOverflow="overflow"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Vijay Saraswat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Language design, Type systems, DSLs</a:t>
                      </a:r>
                    </a:p>
                  </a:txBody>
                  <a:tcPr horzOverflow="overflow"/>
                </a:tc>
              </a:tr>
              <a:tr h="283890"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Ohio State University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Louis-Noel </a:t>
                      </a:r>
                      <a:r>
                        <a:rPr lang="en-US" sz="1000" dirty="0" err="1" smtClean="0"/>
                        <a:t>Pouchet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Polyhedral analysis</a:t>
                      </a:r>
                    </a:p>
                  </a:txBody>
                  <a:tcPr/>
                </a:tc>
              </a:tr>
              <a:tr h="247202">
                <a:tc>
                  <a:txBody>
                    <a:bodyPr/>
                    <a:lstStyle/>
                    <a:p>
                      <a:pPr algn="r"/>
                      <a:r>
                        <a:rPr lang="en-US" sz="1000" dirty="0" err="1" smtClean="0"/>
                        <a:t>Atanas</a:t>
                      </a:r>
                      <a:r>
                        <a:rPr lang="en-US" sz="1000" dirty="0" smtClean="0"/>
                        <a:t> (</a:t>
                      </a:r>
                      <a:r>
                        <a:rPr lang="en-US" sz="1000" dirty="0" err="1" smtClean="0"/>
                        <a:t>Nasko</a:t>
                      </a:r>
                      <a:r>
                        <a:rPr lang="en-US" sz="1000" dirty="0" smtClean="0"/>
                        <a:t>)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Rountev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Static and dynamic compiler analysis</a:t>
                      </a:r>
                      <a:endParaRPr lang="en-US" sz="1000" dirty="0"/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P. (Saday) Sadayappan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Optimizing</a:t>
                      </a:r>
                      <a:r>
                        <a:rPr lang="en-US" sz="1000" baseline="0" dirty="0" smtClean="0"/>
                        <a:t> c</a:t>
                      </a:r>
                      <a:r>
                        <a:rPr lang="en-US" sz="1000" dirty="0" smtClean="0"/>
                        <a:t>ompilers, Polyhedral analysis</a:t>
                      </a:r>
                      <a:endParaRPr lang="en-US" sz="1000" dirty="0"/>
                    </a:p>
                  </a:txBody>
                  <a:tcPr/>
                </a:tc>
              </a:tr>
              <a:tr h="22226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 smtClean="0"/>
                        <a:t>University</a:t>
                      </a:r>
                      <a:r>
                        <a:rPr lang="en-US" sz="1000" b="1" baseline="0" dirty="0" smtClean="0"/>
                        <a:t> of Oregon</a:t>
                      </a:r>
                      <a:endParaRPr lang="en-US" sz="1000" b="1" dirty="0"/>
                    </a:p>
                  </a:txBody>
                  <a:tcP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226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Craig Rasmussen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Fortran Parsers, Compilers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1"/>
            <a:ext cx="41148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24000" y="76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Team Members</a:t>
            </a:r>
            <a:endParaRPr lang="en-US" sz="16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625618"/>
              </p:ext>
            </p:extLst>
          </p:nvPr>
        </p:nvGraphicFramePr>
        <p:xfrm>
          <a:off x="4498032" y="8461"/>
          <a:ext cx="4425833" cy="684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39"/>
                <a:gridCol w="2870394"/>
              </a:tblGrid>
              <a:tr h="232976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Name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Expertise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232976">
                <a:tc gridSpan="2"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alibri"/>
                          <a:cs typeface="Calibri"/>
                        </a:rPr>
                        <a:t>Massachusetts Institute of Technology</a:t>
                      </a:r>
                      <a:endParaRPr lang="en-US" sz="1000" b="1" dirty="0">
                        <a:latin typeface="Calibri"/>
                        <a:cs typeface="Calibri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Armando Solar-Lezama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DSLs, Compilers, Program Synthesis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Adam Chlipala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Formal</a:t>
                      </a:r>
                      <a:r>
                        <a:rPr lang="en-US" sz="1000" baseline="0" dirty="0" smtClean="0"/>
                        <a:t> methods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Fredrik Berg Kjolstad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DSLs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Hank Hoffman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Adaptive runtime systems</a:t>
                      </a:r>
                      <a:endParaRPr lang="en-US" sz="1000" dirty="0"/>
                    </a:p>
                  </a:txBody>
                  <a:tcPr/>
                </a:tc>
              </a:tr>
              <a:tr h="196427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Jason Ansel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Autotuning</a:t>
                      </a:r>
                      <a:r>
                        <a:rPr lang="en-US" sz="1000" dirty="0" smtClean="0"/>
                        <a:t>, Machine learning</a:t>
                      </a:r>
                      <a:endParaRPr lang="en-US" sz="1000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Michael Carbin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Resiliency, Compilers</a:t>
                      </a:r>
                      <a:endParaRPr lang="en-US" sz="1000" dirty="0"/>
                    </a:p>
                  </a:txBody>
                  <a:tcPr/>
                </a:tc>
              </a:tr>
              <a:tr h="191347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Rohit Singh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Program</a:t>
                      </a:r>
                      <a:r>
                        <a:rPr lang="en-US" sz="1000" baseline="0" dirty="0" smtClean="0"/>
                        <a:t> Synthesis</a:t>
                      </a:r>
                      <a:endParaRPr lang="en-US" sz="1000" dirty="0"/>
                    </a:p>
                  </a:txBody>
                  <a:tcPr/>
                </a:tc>
              </a:tr>
              <a:tr h="184573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Saman Amarasinghe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DSLs, Compilers, </a:t>
                      </a:r>
                      <a:r>
                        <a:rPr lang="en-US" sz="1000" dirty="0" err="1" smtClean="0"/>
                        <a:t>Autotuning</a:t>
                      </a:r>
                      <a:r>
                        <a:rPr lang="en-US" sz="1000" dirty="0" smtClean="0"/>
                        <a:t>, Machine Learning</a:t>
                      </a:r>
                      <a:endParaRPr lang="en-US" sz="1000" dirty="0"/>
                    </a:p>
                  </a:txBody>
                  <a:tcPr/>
                </a:tc>
              </a:tr>
              <a:tr h="220133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Nir Shavit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Scalable runtime systems</a:t>
                      </a:r>
                      <a:endParaRPr lang="en-US" sz="1000" dirty="0"/>
                    </a:p>
                  </a:txBody>
                  <a:tcPr/>
                </a:tc>
              </a:tr>
              <a:tr h="264881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Stelios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Sidiroglou-Douskos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Resiliency, Compilers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Una-May O’Reilly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Machine learning,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autotuning</a:t>
                      </a:r>
                      <a:endParaRPr lang="en-US" sz="1000" dirty="0"/>
                    </a:p>
                  </a:txBody>
                  <a:tcPr/>
                </a:tc>
              </a:tr>
              <a:tr h="187239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Youssef </a:t>
                      </a:r>
                      <a:r>
                        <a:rPr lang="en-US" sz="1000" dirty="0" err="1" smtClean="0"/>
                        <a:t>Morzouk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Uncertainty quantification, Resiliency</a:t>
                      </a:r>
                      <a:endParaRPr lang="en-US" sz="1000" dirty="0"/>
                    </a:p>
                  </a:txBody>
                  <a:tcPr/>
                </a:tc>
              </a:tr>
              <a:tr h="197399">
                <a:tc gridSpan="2">
                  <a:txBody>
                    <a:bodyPr/>
                    <a:lstStyle/>
                    <a:p>
                      <a:r>
                        <a:rPr lang="en-US" sz="1000" b="1" dirty="0" smtClean="0"/>
                        <a:t>Rice University</a:t>
                      </a:r>
                      <a:endParaRPr lang="en-US" sz="1000" b="1" dirty="0"/>
                    </a:p>
                  </a:txBody>
                  <a:tcP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Zoran Budimlic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Compilers,</a:t>
                      </a:r>
                      <a:r>
                        <a:rPr lang="en-US" sz="1000" baseline="0" dirty="0" smtClean="0"/>
                        <a:t> Parallel Runtime systems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Michael Burke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Program</a:t>
                      </a:r>
                      <a:r>
                        <a:rPr lang="en-US" sz="1000" baseline="0" dirty="0" smtClean="0"/>
                        <a:t> Analysis, Compilers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Vincent Cave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Front-ends, Translators,</a:t>
                      </a:r>
                      <a:r>
                        <a:rPr lang="en-US" sz="1000" baseline="0" dirty="0" smtClean="0"/>
                        <a:t> Software Engineering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Philippe Charles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Parsers,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Front-ends, Translators</a:t>
                      </a:r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Michael Fagan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Performance</a:t>
                      </a:r>
                      <a:r>
                        <a:rPr lang="en-US" sz="1000" baseline="0" dirty="0" smtClean="0"/>
                        <a:t> tools, languages, applied mathematics</a:t>
                      </a:r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John</a:t>
                      </a:r>
                      <a:r>
                        <a:rPr lang="en-US" sz="1000" baseline="0" dirty="0" smtClean="0"/>
                        <a:t> Mellor-Crummey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Performance tools, compilers</a:t>
                      </a:r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Zung</a:t>
                      </a:r>
                      <a:r>
                        <a:rPr lang="en-US" sz="1000" dirty="0" smtClean="0"/>
                        <a:t> Nguyen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Software</a:t>
                      </a:r>
                      <a:r>
                        <a:rPr lang="en-US" sz="1000" baseline="0" dirty="0" smtClean="0"/>
                        <a:t> engineering, Applied Mathematics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Vivek Sarkar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Parallel Languages, Compilers,</a:t>
                      </a:r>
                      <a:r>
                        <a:rPr lang="en-US" sz="1000" baseline="0" dirty="0" smtClean="0"/>
                        <a:t> Runtimes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Scott W. Warren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Languages</a:t>
                      </a:r>
                      <a:r>
                        <a:rPr lang="en-US" sz="1000" baseline="0" dirty="0" smtClean="0"/>
                        <a:t>, Compilers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Jisheng Zhao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Optimizing</a:t>
                      </a:r>
                      <a:r>
                        <a:rPr lang="en-US" sz="1000" baseline="0" dirty="0" smtClean="0"/>
                        <a:t> Compilers</a:t>
                      </a:r>
                      <a:endParaRPr lang="en-US" sz="1000" dirty="0" smtClean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Lai Wei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Machine Models</a:t>
                      </a:r>
                    </a:p>
                  </a:txBody>
                  <a:tcPr/>
                </a:tc>
              </a:tr>
              <a:tr h="232976">
                <a:tc gridSpan="2">
                  <a:txBody>
                    <a:bodyPr/>
                    <a:lstStyle/>
                    <a:p>
                      <a:r>
                        <a:rPr lang="en-US" sz="1000" b="1" dirty="0" smtClean="0"/>
                        <a:t>University of California,</a:t>
                      </a:r>
                      <a:r>
                        <a:rPr lang="en-US" sz="1000" b="1" baseline="0" dirty="0" smtClean="0"/>
                        <a:t> San Diego</a:t>
                      </a:r>
                      <a:endParaRPr lang="en-US" sz="10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3297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Scott</a:t>
                      </a:r>
                      <a:r>
                        <a:rPr lang="en-US" sz="1000" baseline="0" dirty="0" smtClean="0"/>
                        <a:t> Baden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Tools, Runtime, Legacy Migration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Chalkboard"/>
                <a:cs typeface="Chalkboard"/>
              </a:rPr>
              <a:t>Management </a:t>
            </a:r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Plan &amp; Collaboration Paths</a:t>
            </a:r>
            <a:b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</a:br>
            <a:r>
              <a:rPr lang="en-US" sz="1600" dirty="0" smtClean="0">
                <a:solidFill>
                  <a:schemeClr val="tx1"/>
                </a:solidFill>
                <a:latin typeface="Chalkboard"/>
                <a:cs typeface="Chalkboard"/>
              </a:rPr>
              <a:t>(with </a:t>
            </a:r>
            <a:r>
              <a:rPr lang="en-US" sz="1600" dirty="0">
                <a:solidFill>
                  <a:schemeClr val="tx1"/>
                </a:solidFill>
                <a:latin typeface="Chalkboard"/>
                <a:cs typeface="Chalkboard"/>
              </a:rPr>
              <a:t>Advisory </a:t>
            </a:r>
            <a:r>
              <a:rPr lang="en-US" sz="1600" dirty="0" smtClean="0">
                <a:solidFill>
                  <a:schemeClr val="tx1"/>
                </a:solidFill>
                <a:latin typeface="Chalkboard"/>
                <a:cs typeface="Chalkboard"/>
              </a:rPr>
              <a:t>Board and Outside Community)</a:t>
            </a:r>
            <a:endParaRPr lang="en-US" sz="16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pic>
        <p:nvPicPr>
          <p:cNvPr id="62" name="Picture 61" descr="Screen shot 2013-03-13 at 1.38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838200"/>
            <a:ext cx="8763000" cy="58816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457200" y="4114800"/>
            <a:ext cx="8410575" cy="2514600"/>
          </a:xfrm>
        </p:spPr>
        <p:txBody>
          <a:bodyPr numCol="1">
            <a:noAutofit/>
          </a:bodyPr>
          <a:lstStyle/>
          <a:p>
            <a:pPr>
              <a:defRPr/>
            </a:pPr>
            <a:r>
              <a:rPr lang="en-US" sz="2000" i="1" dirty="0"/>
              <a:t>Rosebud</a:t>
            </a:r>
            <a:r>
              <a:rPr lang="en-US" sz="2000" dirty="0"/>
              <a:t> </a:t>
            </a:r>
            <a:r>
              <a:rPr lang="en-US" sz="2000" i="1" dirty="0" smtClean="0"/>
              <a:t>Generator</a:t>
            </a:r>
            <a:r>
              <a:rPr lang="en-US" sz="2000" dirty="0" smtClean="0"/>
              <a:t> reads RDL and produces a plugin</a:t>
            </a:r>
          </a:p>
          <a:p>
            <a:pPr>
              <a:defRPr/>
            </a:pPr>
            <a:r>
              <a:rPr lang="en-US" sz="2000" dirty="0" smtClean="0">
                <a:effectLst/>
              </a:rPr>
              <a:t>Application developer writes mixed-language source code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using existing DSL plugins </a:t>
            </a:r>
            <a:r>
              <a:rPr lang="en-US" sz="2000" dirty="0">
                <a:solidFill>
                  <a:schemeClr val="tx1"/>
                </a:solidFill>
              </a:rPr>
              <a:t>or </a:t>
            </a:r>
            <a:r>
              <a:rPr lang="en-US" sz="2000" dirty="0" smtClean="0">
                <a:solidFill>
                  <a:schemeClr val="tx1"/>
                </a:solidFill>
              </a:rPr>
              <a:t>newly created ones</a:t>
            </a:r>
            <a:endParaRPr lang="en-US" sz="2000" dirty="0" smtClean="0">
              <a:solidFill>
                <a:schemeClr val="tx1"/>
              </a:solidFill>
              <a:effectLst/>
            </a:endParaRPr>
          </a:p>
          <a:p>
            <a:r>
              <a:rPr lang="en-US" sz="2000" i="1" dirty="0"/>
              <a:t>Rosebud Translator</a:t>
            </a:r>
            <a:r>
              <a:rPr lang="en-US" sz="2000" dirty="0"/>
              <a:t> </a:t>
            </a:r>
            <a:r>
              <a:rPr lang="en-US" sz="2000" dirty="0" smtClean="0"/>
              <a:t>translates mixed-language source code to pure host language</a:t>
            </a:r>
          </a:p>
          <a:p>
            <a:pPr lvl="1"/>
            <a:r>
              <a:rPr lang="en-US" sz="2000" dirty="0" smtClean="0"/>
              <a:t>loads specified set of plugins dynamically</a:t>
            </a:r>
          </a:p>
          <a:p>
            <a:r>
              <a:rPr lang="en-US" sz="2000" dirty="0" smtClean="0"/>
              <a:t>Vendor toolchain compiles translated code to executable</a:t>
            </a:r>
            <a:endParaRPr lang="en-US" sz="2000" dirty="0"/>
          </a:p>
        </p:txBody>
      </p:sp>
      <p:pic>
        <p:nvPicPr>
          <p:cNvPr id="8" name="Picture 7" descr="rosebud_overview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Rosebud – Translator’s Plugin Architecture</a:t>
            </a:r>
            <a:endParaRPr lang="en-US" sz="11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3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wo-phase parsing in Rosebud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23" r="8386" b="47"/>
          <a:stretch/>
        </p:blipFill>
        <p:spPr>
          <a:xfrm>
            <a:off x="5638800" y="1295400"/>
            <a:ext cx="3276600" cy="5029200"/>
          </a:xfrm>
        </p:spPr>
      </p:pic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304800" y="990591"/>
            <a:ext cx="8410575" cy="525938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n-lt"/>
              </a:rPr>
              <a:t>Code in host</a:t>
            </a:r>
            <a:r>
              <a:rPr lang="en-US" sz="1800" baseline="0" dirty="0" smtClean="0">
                <a:latin typeface="+mn-lt"/>
              </a:rPr>
              <a:t> language + multiple DSLs</a:t>
            </a:r>
            <a:br>
              <a:rPr lang="en-US" sz="1800" baseline="0" dirty="0" smtClean="0">
                <a:latin typeface="+mn-lt"/>
              </a:rPr>
            </a:br>
            <a:r>
              <a:rPr lang="en-US" sz="1800" baseline="0" dirty="0" smtClean="0">
                <a:latin typeface="+mn-lt"/>
              </a:rPr>
              <a:t>mixed in </a:t>
            </a:r>
            <a:r>
              <a:rPr lang="en-US" sz="1800" dirty="0" smtClean="0">
                <a:latin typeface="+mn-lt"/>
              </a:rPr>
              <a:t>same </a:t>
            </a:r>
            <a:r>
              <a:rPr lang="en-US" sz="1800" baseline="0" dirty="0" smtClean="0">
                <a:latin typeface="+mn-lt"/>
              </a:rPr>
              <a:t>source file</a:t>
            </a:r>
          </a:p>
          <a:p>
            <a:pPr lvl="1"/>
            <a:r>
              <a:rPr lang="en-US" sz="1800" dirty="0" smtClean="0">
                <a:latin typeface="+mn-lt"/>
              </a:rPr>
              <a:t>DSLs ⇒ expressive custom notations</a:t>
            </a:r>
          </a:p>
          <a:p>
            <a:pPr lvl="1"/>
            <a:r>
              <a:rPr lang="en-US" sz="1800" dirty="0" smtClean="0">
                <a:latin typeface="+mn-lt"/>
              </a:rPr>
              <a:t>host</a:t>
            </a:r>
            <a:r>
              <a:rPr lang="en-US" sz="1800" dirty="0">
                <a:latin typeface="+mn-lt"/>
              </a:rPr>
              <a:t> ⇒ </a:t>
            </a:r>
            <a:r>
              <a:rPr lang="en-US" sz="1800" dirty="0" smtClean="0">
                <a:latin typeface="+mn-lt"/>
              </a:rPr>
              <a:t>standard general-purpose language</a:t>
            </a:r>
          </a:p>
          <a:p>
            <a:pPr lvl="1"/>
            <a:r>
              <a:rPr lang="en-US" sz="1800" dirty="0" smtClean="0">
                <a:latin typeface="+mn-lt"/>
              </a:rPr>
              <a:t>mixed ⇒ expressive, readable, maintainable</a:t>
            </a:r>
            <a:endParaRPr lang="en-US" sz="1800" baseline="0" dirty="0" smtClean="0">
              <a:latin typeface="+mn-lt"/>
            </a:endParaRPr>
          </a:p>
          <a:p>
            <a:r>
              <a:rPr lang="en-US" sz="1800" baseline="0" dirty="0" smtClean="0">
                <a:latin typeface="+mn-lt"/>
              </a:rPr>
              <a:t>Phase 1: parse &amp; extract DSL code</a:t>
            </a:r>
          </a:p>
          <a:p>
            <a:pPr lvl="1"/>
            <a:r>
              <a:rPr lang="en-US" sz="1800" dirty="0" smtClean="0">
                <a:latin typeface="+mn-lt"/>
              </a:rPr>
              <a:t>SGLR parser supports union of languages</a:t>
            </a:r>
          </a:p>
          <a:p>
            <a:pPr lvl="1"/>
            <a:r>
              <a:rPr lang="en-US" sz="1800" dirty="0" smtClean="0">
                <a:latin typeface="+mn-lt"/>
              </a:rPr>
              <a:t>build &amp; preserve DSL AST subtrees</a:t>
            </a:r>
          </a:p>
          <a:p>
            <a:pPr lvl="1"/>
            <a:r>
              <a:rPr lang="en-US" sz="1800" dirty="0" smtClean="0">
                <a:latin typeface="+mn-lt"/>
              </a:rPr>
              <a:t>replace DSL constructs by </a:t>
            </a:r>
            <a:r>
              <a:rPr lang="en-US" sz="1800" i="1" dirty="0" smtClean="0">
                <a:latin typeface="+mn-lt"/>
              </a:rPr>
              <a:t>markers</a:t>
            </a:r>
            <a:endParaRPr lang="en-US" sz="1800" i="1" baseline="0" dirty="0" smtClean="0">
              <a:latin typeface="+mn-lt"/>
            </a:endParaRPr>
          </a:p>
          <a:p>
            <a:r>
              <a:rPr lang="en-US" sz="1800" baseline="0" dirty="0" smtClean="0">
                <a:latin typeface="+mn-lt"/>
              </a:rPr>
              <a:t>Phase 2: parse host language code</a:t>
            </a:r>
          </a:p>
          <a:p>
            <a:pPr lvl="1"/>
            <a:r>
              <a:rPr lang="en-US" sz="1800" dirty="0" smtClean="0">
                <a:latin typeface="+mn-lt"/>
              </a:rPr>
              <a:t>existing ROSE front end (C++, Fortran, etc.)</a:t>
            </a:r>
          </a:p>
          <a:p>
            <a:pPr lvl="1"/>
            <a:r>
              <a:rPr lang="en-US" sz="1800" dirty="0" smtClean="0">
                <a:latin typeface="+mn-lt"/>
              </a:rPr>
              <a:t>inserted markers are syntactically correct</a:t>
            </a:r>
          </a:p>
          <a:p>
            <a:pPr lvl="1"/>
            <a:r>
              <a:rPr lang="en-US" sz="1800" dirty="0" smtClean="0">
                <a:latin typeface="+mn-lt"/>
              </a:rPr>
              <a:t>host-language semantic analysis</a:t>
            </a:r>
          </a:p>
          <a:p>
            <a:r>
              <a:rPr lang="en-US" sz="1800" dirty="0" smtClean="0">
                <a:latin typeface="+mn-lt"/>
              </a:rPr>
              <a:t>Merge DSL tree fragments into host AST</a:t>
            </a:r>
          </a:p>
          <a:p>
            <a:pPr lvl="1"/>
            <a:r>
              <a:rPr lang="en-US" sz="1800" dirty="0" smtClean="0">
                <a:latin typeface="+mn-lt"/>
              </a:rPr>
              <a:t>replace marker nodes by DSL subtrees</a:t>
            </a:r>
          </a:p>
          <a:p>
            <a:pPr lvl="1"/>
            <a:r>
              <a:rPr lang="en-US" sz="1800" baseline="0" dirty="0" smtClean="0">
                <a:latin typeface="+mn-lt"/>
              </a:rPr>
              <a:t>DSL semantic analysis</a:t>
            </a:r>
          </a:p>
          <a:p>
            <a:pPr lvl="1"/>
            <a:r>
              <a:rPr lang="en-US" sz="1800" dirty="0" smtClean="0">
                <a:latin typeface="+mn-lt"/>
              </a:rPr>
              <a:t>detection of embedded-DSL constructs</a:t>
            </a:r>
            <a:endParaRPr lang="en-US" sz="1800" baseline="0" dirty="0" smtClean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/>
                <a:cs typeface="Chalkboard"/>
              </a:rPr>
              <a:t>D-TEC</a:t>
            </a:r>
            <a:endParaRPr lang="en-US" sz="36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lkboard"/>
              <a:cs typeface="Chalkboard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0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106636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halkboard"/>
                <a:cs typeface="Chalkboard"/>
              </a:rPr>
              <a:t>Rosebud – </a:t>
            </a:r>
            <a:r>
              <a:rPr lang="en-US" sz="2200" dirty="0" smtClean="0">
                <a:solidFill>
                  <a:schemeClr val="tx1"/>
                </a:solidFill>
                <a:latin typeface="Chalkboard"/>
                <a:cs typeface="Chalkboard"/>
              </a:rPr>
              <a:t>Two-phase Parsing for Custom-Syntax DSLs</a:t>
            </a:r>
            <a:endParaRPr lang="en-US" sz="2200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1AC7-2C67-144E-BF76-CEFB8A483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2791</Words>
  <Application>Microsoft Macintosh PowerPoint</Application>
  <PresentationFormat>On-screen Show (4:3)</PresentationFormat>
  <Paragraphs>510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D-TEC Techniques for Building  Domain Specific Languages (DSLs)</vt:lpstr>
      <vt:lpstr>DSLs are a Transformational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D-TEC Techniques for Building  Domain Specific Languages (DSLs)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D-TEC Techniques for Building  Domain Specific Languages (DSLs)</dc:title>
  <dc:creator>Too, Justin A.</dc:creator>
  <cp:lastModifiedBy>Daniel Quinlan</cp:lastModifiedBy>
  <cp:revision>77</cp:revision>
  <cp:lastPrinted>2013-03-20T02:32:19Z</cp:lastPrinted>
  <dcterms:created xsi:type="dcterms:W3CDTF">2013-03-14T19:01:39Z</dcterms:created>
  <dcterms:modified xsi:type="dcterms:W3CDTF">2013-03-20T14:32:40Z</dcterms:modified>
</cp:coreProperties>
</file>