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2"/>
  </p:notesMasterIdLst>
  <p:handoutMasterIdLst>
    <p:handoutMasterId r:id="rId33"/>
  </p:handoutMasterIdLst>
  <p:sldIdLst>
    <p:sldId id="258" r:id="rId2"/>
    <p:sldId id="301" r:id="rId3"/>
    <p:sldId id="306" r:id="rId4"/>
    <p:sldId id="304" r:id="rId5"/>
    <p:sldId id="302" r:id="rId6"/>
    <p:sldId id="318" r:id="rId7"/>
    <p:sldId id="319" r:id="rId8"/>
    <p:sldId id="314" r:id="rId9"/>
    <p:sldId id="308" r:id="rId10"/>
    <p:sldId id="321" r:id="rId11"/>
    <p:sldId id="329" r:id="rId12"/>
    <p:sldId id="324" r:id="rId13"/>
    <p:sldId id="322" r:id="rId14"/>
    <p:sldId id="325" r:id="rId15"/>
    <p:sldId id="330" r:id="rId16"/>
    <p:sldId id="333" r:id="rId17"/>
    <p:sldId id="334" r:id="rId18"/>
    <p:sldId id="335" r:id="rId19"/>
    <p:sldId id="336" r:id="rId20"/>
    <p:sldId id="337" r:id="rId21"/>
    <p:sldId id="338" r:id="rId22"/>
    <p:sldId id="323" r:id="rId23"/>
    <p:sldId id="310" r:id="rId24"/>
    <p:sldId id="326" r:id="rId25"/>
    <p:sldId id="340" r:id="rId26"/>
    <p:sldId id="307" r:id="rId27"/>
    <p:sldId id="311" r:id="rId28"/>
    <p:sldId id="339" r:id="rId29"/>
    <p:sldId id="328" r:id="rId30"/>
    <p:sldId id="312" r:id="rId31"/>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3027" autoAdjust="0"/>
  </p:normalViewPr>
  <p:slideViewPr>
    <p:cSldViewPr snapToGrid="0" snapToObjects="1">
      <p:cViewPr>
        <p:scale>
          <a:sx n="52" d="100"/>
          <a:sy n="52" d="100"/>
        </p:scale>
        <p:origin x="-468" y="-48"/>
      </p:cViewPr>
      <p:guideLst>
        <p:guide orient="horz" pos="2160"/>
        <p:guide pos="2880"/>
      </p:guideLst>
    </p:cSldViewPr>
  </p:slideViewPr>
  <p:notesTextViewPr>
    <p:cViewPr>
      <p:scale>
        <a:sx n="100" d="100"/>
        <a:sy n="100" d="100"/>
      </p:scale>
      <p:origin x="0" y="0"/>
    </p:cViewPr>
  </p:notesTextViewPr>
  <p:sorterViewPr>
    <p:cViewPr>
      <p:scale>
        <a:sx n="210" d="100"/>
        <a:sy n="210" d="100"/>
      </p:scale>
      <p:origin x="0" y="57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1C72D0A-70E1-AA48-8BB9-63789C03BA2C}" type="datetime1">
              <a:rPr lang="en-US" smtClean="0"/>
              <a:pPr/>
              <a:t>4/11/2014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1C0FD62-DBA2-564E-8094-C57E104849BB}" type="slidenum">
              <a:rPr lang="en-US" smtClean="0"/>
              <a:pPr/>
              <a:t>‹#›</a:t>
            </a:fld>
            <a:endParaRPr lang="en-US" dirty="0"/>
          </a:p>
        </p:txBody>
      </p:sp>
    </p:spTree>
    <p:extLst>
      <p:ext uri="{BB962C8B-B14F-4D97-AF65-F5344CB8AC3E}">
        <p14:creationId xmlns:p14="http://schemas.microsoft.com/office/powerpoint/2010/main" val="1055382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155E64E-97B0-8745-95A2-A7B8EB4B3FEA}" type="datetime1">
              <a:rPr lang="en-US" smtClean="0"/>
              <a:pPr/>
              <a:t>4/11/2014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D15AD5C-F997-8B48-8088-B9B3FFB5AEAC}" type="slidenum">
              <a:rPr lang="en-US" smtClean="0"/>
              <a:pPr/>
              <a:t>‹#›</a:t>
            </a:fld>
            <a:endParaRPr lang="en-US" dirty="0"/>
          </a:p>
        </p:txBody>
      </p:sp>
    </p:spTree>
    <p:extLst>
      <p:ext uri="{BB962C8B-B14F-4D97-AF65-F5344CB8AC3E}">
        <p14:creationId xmlns:p14="http://schemas.microsoft.com/office/powerpoint/2010/main" val="29944636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C53794E-7FF4-174E-8C61-4AFE84B1534D}" type="slidenum">
              <a:rPr lang="en-US" smtClean="0"/>
              <a:pPr/>
              <a:t>0</a:t>
            </a:fld>
            <a:endParaRPr lang="en-US" dirty="0"/>
          </a:p>
        </p:txBody>
      </p:sp>
    </p:spTree>
    <p:extLst>
      <p:ext uri="{BB962C8B-B14F-4D97-AF65-F5344CB8AC3E}">
        <p14:creationId xmlns:p14="http://schemas.microsoft.com/office/powerpoint/2010/main" val="1446292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10</a:t>
            </a:fld>
            <a:endParaRPr lang="en-US" dirty="0"/>
          </a:p>
        </p:txBody>
      </p:sp>
    </p:spTree>
    <p:extLst>
      <p:ext uri="{BB962C8B-B14F-4D97-AF65-F5344CB8AC3E}">
        <p14:creationId xmlns:p14="http://schemas.microsoft.com/office/powerpoint/2010/main" val="2691031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11</a:t>
            </a:fld>
            <a:endParaRPr lang="en-US" dirty="0"/>
          </a:p>
        </p:txBody>
      </p:sp>
    </p:spTree>
    <p:extLst>
      <p:ext uri="{BB962C8B-B14F-4D97-AF65-F5344CB8AC3E}">
        <p14:creationId xmlns:p14="http://schemas.microsoft.com/office/powerpoint/2010/main" val="2691031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t>Runtime services: external view, tuning knobs, quality of service metrics (locality is a prime one)</a:t>
            </a:r>
          </a:p>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12</a:t>
            </a:fld>
            <a:endParaRPr lang="en-US" dirty="0"/>
          </a:p>
        </p:txBody>
      </p:sp>
    </p:spTree>
    <p:extLst>
      <p:ext uri="{BB962C8B-B14F-4D97-AF65-F5344CB8AC3E}">
        <p14:creationId xmlns:p14="http://schemas.microsoft.com/office/powerpoint/2010/main" val="2691031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400" dirty="0" smtClean="0"/>
              <a:t>For the different execution models, key abstractions need to be identified and jointly supported by the runtime system, compilers, and hardware architecture. </a:t>
            </a:r>
          </a:p>
          <a:p>
            <a:pPr lvl="0"/>
            <a:r>
              <a:rPr lang="en-US" sz="2400" dirty="0" smtClean="0"/>
              <a:t>A large number of lightweight tasks and their coordination will need runtime support that is capable of dealing with system heterogeneity and with end-to-end asynchrony.</a:t>
            </a:r>
          </a:p>
          <a:p>
            <a:pPr lvl="0"/>
            <a:r>
              <a:rPr lang="en-US" sz="2400" dirty="0" smtClean="0"/>
              <a:t>Locality-aware, dynamic task scheduling will need runtime support so that it is possible to continuously optimize when code or data should be moved.</a:t>
            </a:r>
          </a:p>
          <a:p>
            <a:pPr lvl="0"/>
            <a:r>
              <a:rPr lang="en-US" sz="2400" dirty="0" smtClean="0"/>
              <a:t>Task coordination/synchronization primitives that are best suited to support exascale systems need to be identified.</a:t>
            </a:r>
          </a:p>
          <a:p>
            <a:pPr lvl="0"/>
            <a:r>
              <a:rPr lang="en-US" sz="2400" dirty="0" smtClean="0"/>
              <a:t>Load imbalances created by a large number of sources for non-uniform execution rates will require runtime support to dynamic load balancing.</a:t>
            </a:r>
          </a:p>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13</a:t>
            </a:fld>
            <a:endParaRPr lang="en-US" dirty="0"/>
          </a:p>
        </p:txBody>
      </p:sp>
    </p:spTree>
    <p:extLst>
      <p:ext uri="{BB962C8B-B14F-4D97-AF65-F5344CB8AC3E}">
        <p14:creationId xmlns:p14="http://schemas.microsoft.com/office/powerpoint/2010/main" val="2691031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9D15AD5C-F997-8B48-8088-B9B3FFB5AEAC}" type="slidenum">
              <a:rPr lang="en-US" smtClean="0"/>
              <a:pPr/>
              <a:t>21</a:t>
            </a:fld>
            <a:endParaRPr lang="en-US" dirty="0"/>
          </a:p>
        </p:txBody>
      </p:sp>
    </p:spTree>
    <p:extLst>
      <p:ext uri="{BB962C8B-B14F-4D97-AF65-F5344CB8AC3E}">
        <p14:creationId xmlns:p14="http://schemas.microsoft.com/office/powerpoint/2010/main" val="4045611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Runtime Systems vision</a:t>
            </a:r>
          </a:p>
          <a:p>
            <a:endParaRPr lang="en-US" dirty="0" smtClean="0"/>
          </a:p>
          <a:p>
            <a:r>
              <a:rPr lang="en-US" dirty="0" smtClean="0"/>
              <a:t>Enable efficient exploitation</a:t>
            </a:r>
            <a:r>
              <a:rPr lang="en-US" baseline="0" dirty="0" smtClean="0"/>
              <a:t> of </a:t>
            </a:r>
            <a:r>
              <a:rPr lang="en-US" baseline="0" dirty="0" err="1" smtClean="0"/>
              <a:t>exascale</a:t>
            </a:r>
            <a:r>
              <a:rPr lang="en-US" baseline="0" dirty="0" smtClean="0"/>
              <a:t> hardware resource by applications.</a:t>
            </a:r>
          </a:p>
          <a:p>
            <a:r>
              <a:rPr lang="en-US" baseline="0" dirty="0" smtClean="0"/>
              <a:t>Addressing the identified </a:t>
            </a:r>
            <a:r>
              <a:rPr lang="en-US" baseline="0" dirty="0" err="1" smtClean="0"/>
              <a:t>exascale</a:t>
            </a:r>
            <a:r>
              <a:rPr lang="en-US" baseline="0" dirty="0" smtClean="0"/>
              <a:t> challenges</a:t>
            </a:r>
          </a:p>
          <a:p>
            <a:r>
              <a:rPr lang="en-US" baseline="0" dirty="0" smtClean="0"/>
              <a:t>Exploiting runtime information not available to compilers or programs</a:t>
            </a:r>
          </a:p>
          <a:p>
            <a:r>
              <a:rPr lang="en-US" baseline="0" dirty="0" smtClean="0"/>
              <a:t>Responsive to asynchrony</a:t>
            </a:r>
          </a:p>
          <a:p>
            <a:r>
              <a:rPr lang="en-US" baseline="0" dirty="0" smtClean="0"/>
              <a:t>Capable of delivering the services identified. </a:t>
            </a:r>
          </a:p>
          <a:p>
            <a:endParaRPr lang="en-US" baseline="0" dirty="0" smtClean="0"/>
          </a:p>
          <a:p>
            <a:r>
              <a:rPr lang="en-US" baseline="0" dirty="0" smtClean="0"/>
              <a:t>Kathy: will send us the mission statement</a:t>
            </a:r>
          </a:p>
          <a:p>
            <a:endParaRPr lang="en-US" baseline="0" dirty="0" smtClean="0"/>
          </a:p>
          <a:p>
            <a:r>
              <a:rPr lang="en-US" baseline="0" dirty="0" smtClean="0"/>
              <a:t>Sanjay</a:t>
            </a:r>
          </a:p>
          <a:p>
            <a:r>
              <a:rPr lang="en-US" baseline="0" dirty="0" err="1" smtClean="0"/>
              <a:t>Vivek</a:t>
            </a:r>
            <a:endParaRPr lang="en-US" baseline="0" dirty="0" smtClean="0"/>
          </a:p>
          <a:p>
            <a:r>
              <a:rPr lang="en-US" baseline="0" dirty="0" smtClean="0"/>
              <a:t>Thomas</a:t>
            </a:r>
          </a:p>
          <a:p>
            <a:r>
              <a:rPr lang="en-US" baseline="0" dirty="0" err="1" smtClean="0"/>
              <a:t>Costin</a:t>
            </a:r>
            <a:endParaRPr lang="en-US" baseline="0" dirty="0" smtClean="0"/>
          </a:p>
          <a:p>
            <a:r>
              <a:rPr lang="en-US" baseline="0" dirty="0" smtClean="0"/>
              <a:t>Ron (</a:t>
            </a:r>
            <a:r>
              <a:rPr lang="en-US" baseline="0" dirty="0" err="1" smtClean="0"/>
              <a:t>composability</a:t>
            </a:r>
            <a:r>
              <a:rPr lang="en-US" baseline="0" dirty="0" smtClean="0"/>
              <a:t>)</a:t>
            </a:r>
          </a:p>
          <a:p>
            <a:r>
              <a:rPr lang="en-US" baseline="0" dirty="0" smtClean="0"/>
              <a:t>Vijay</a:t>
            </a:r>
          </a:p>
          <a:p>
            <a:r>
              <a:rPr lang="en-US" baseline="0" dirty="0" err="1" smtClean="0"/>
              <a:t>Milind</a:t>
            </a:r>
            <a:endParaRPr lang="en-US" baseline="0" dirty="0" smtClean="0"/>
          </a:p>
        </p:txBody>
      </p:sp>
      <p:sp>
        <p:nvSpPr>
          <p:cNvPr id="4" name="Slide Number Placeholder 3"/>
          <p:cNvSpPr>
            <a:spLocks noGrp="1"/>
          </p:cNvSpPr>
          <p:nvPr>
            <p:ph type="sldNum" sz="quarter" idx="10"/>
          </p:nvPr>
        </p:nvSpPr>
        <p:spPr/>
        <p:txBody>
          <a:bodyPr/>
          <a:lstStyle/>
          <a:p>
            <a:fld id="{9D15AD5C-F997-8B48-8088-B9B3FFB5AEAC}" type="slidenum">
              <a:rPr lang="en-US" smtClean="0"/>
              <a:pPr/>
              <a:t>22</a:t>
            </a:fld>
            <a:endParaRPr lang="en-US" dirty="0"/>
          </a:p>
        </p:txBody>
      </p:sp>
    </p:spTree>
    <p:extLst>
      <p:ext uri="{BB962C8B-B14F-4D97-AF65-F5344CB8AC3E}">
        <p14:creationId xmlns:p14="http://schemas.microsoft.com/office/powerpoint/2010/main" val="1831506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What</a:t>
            </a:r>
            <a:r>
              <a:rPr lang="en-US" baseline="0" dirty="0" smtClean="0"/>
              <a:t> interfaces are needed to support </a:t>
            </a:r>
            <a:r>
              <a:rPr lang="en-US" dirty="0" smtClean="0"/>
              <a:t>hybrid programming models?</a:t>
            </a:r>
          </a:p>
          <a:p>
            <a:pPr lvl="1"/>
            <a:r>
              <a:rPr lang="en-US" dirty="0" smtClean="0"/>
              <a:t>What interfaces</a:t>
            </a:r>
            <a:r>
              <a:rPr lang="en-US" baseline="0" dirty="0" smtClean="0"/>
              <a:t> are needed to coordinate across multiple runtime systems software that may concurrently run on a system?</a:t>
            </a:r>
            <a:endParaRPr lang="en-US" dirty="0" smtClean="0"/>
          </a:p>
          <a:p>
            <a:pPr lvl="1"/>
            <a:endParaRPr lang="en-US" dirty="0" smtClean="0"/>
          </a:p>
          <a:p>
            <a:pPr lvl="1"/>
            <a:r>
              <a:rPr lang="en-US" dirty="0" smtClean="0"/>
              <a:t>What Interfaces to compilers are needed?</a:t>
            </a:r>
          </a:p>
          <a:p>
            <a:pPr lvl="1"/>
            <a:r>
              <a:rPr lang="en-US" dirty="0" smtClean="0"/>
              <a:t>What interfaces to OS are needed?</a:t>
            </a:r>
          </a:p>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23</a:t>
            </a:fld>
            <a:endParaRPr lang="en-US" dirty="0"/>
          </a:p>
        </p:txBody>
      </p:sp>
    </p:spTree>
    <p:extLst>
      <p:ext uri="{BB962C8B-B14F-4D97-AF65-F5344CB8AC3E}">
        <p14:creationId xmlns:p14="http://schemas.microsoft.com/office/powerpoint/2010/main" val="3142702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25</a:t>
            </a:fld>
            <a:endParaRPr lang="en-US" dirty="0"/>
          </a:p>
        </p:txBody>
      </p:sp>
    </p:spTree>
    <p:extLst>
      <p:ext uri="{BB962C8B-B14F-4D97-AF65-F5344CB8AC3E}">
        <p14:creationId xmlns:p14="http://schemas.microsoft.com/office/powerpoint/2010/main" val="1631875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26</a:t>
            </a:fld>
            <a:endParaRPr lang="en-US" dirty="0"/>
          </a:p>
        </p:txBody>
      </p:sp>
    </p:spTree>
    <p:extLst>
      <p:ext uri="{BB962C8B-B14F-4D97-AF65-F5344CB8AC3E}">
        <p14:creationId xmlns:p14="http://schemas.microsoft.com/office/powerpoint/2010/main" val="1452380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27</a:t>
            </a:fld>
            <a:endParaRPr lang="en-US" dirty="0"/>
          </a:p>
        </p:txBody>
      </p:sp>
    </p:spTree>
    <p:extLst>
      <p:ext uri="{BB962C8B-B14F-4D97-AF65-F5344CB8AC3E}">
        <p14:creationId xmlns:p14="http://schemas.microsoft.com/office/powerpoint/2010/main" val="145238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 current challenges in Exascale runtime systems:</a:t>
            </a:r>
            <a:r>
              <a:rPr lang="en-US" baseline="0" dirty="0" smtClean="0"/>
              <a:t> we would like to create an articulation of these challenges that is commonly accepted by the community. We want to d</a:t>
            </a:r>
            <a:r>
              <a:rPr lang="en-US" dirty="0" smtClean="0"/>
              <a:t>iscuss how to leverage recent reports and community input on challenges that we face in the area of runtime systems to create a complete set of challenges and discuss the current state-of-the-art to deal with them.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Develop a set of questions that must be answered in this area.  An initial set of questions is included in this document.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Generate a roadmap for generating a unified runtime systems </a:t>
            </a:r>
            <a:r>
              <a:rPr lang="en-US" i="1" dirty="0" smtClean="0"/>
              <a:t>architecture</a:t>
            </a:r>
            <a:r>
              <a:rPr lang="en-US" dirty="0" smtClean="0"/>
              <a:t> for Exascale systems that has broad community acceptance and that leverages investments: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Not a unified runtime software for Exascale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be clear: t</a:t>
            </a:r>
            <a:r>
              <a:rPr lang="en-US" dirty="0" smtClean="0"/>
              <a:t>his summit is not an opportunity for participants to promote their current research agenda, but to take a fresh look into the future needs for Exascale runtime systems. The goal for this summit is to develop a unified runtime architecture with common components, not a single unified runtime software.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1</a:t>
            </a:fld>
            <a:endParaRPr lang="en-US" dirty="0"/>
          </a:p>
        </p:txBody>
      </p:sp>
    </p:spTree>
    <p:extLst>
      <p:ext uri="{BB962C8B-B14F-4D97-AF65-F5344CB8AC3E}">
        <p14:creationId xmlns:p14="http://schemas.microsoft.com/office/powerpoint/2010/main" val="4045611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28</a:t>
            </a:fld>
            <a:endParaRPr lang="en-US" dirty="0"/>
          </a:p>
        </p:txBody>
      </p:sp>
    </p:spTree>
    <p:extLst>
      <p:ext uri="{BB962C8B-B14F-4D97-AF65-F5344CB8AC3E}">
        <p14:creationId xmlns:p14="http://schemas.microsoft.com/office/powerpoint/2010/main" val="145238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Discussion: what is the main message to be conveyed? What if what we are proposing as a research agenda doesn’t get done? What if we don’t have means push research to a open source community framework?</a:t>
            </a:r>
          </a:p>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29</a:t>
            </a:fld>
            <a:endParaRPr lang="en-US" dirty="0"/>
          </a:p>
        </p:txBody>
      </p:sp>
    </p:spTree>
    <p:extLst>
      <p:ext uri="{BB962C8B-B14F-4D97-AF65-F5344CB8AC3E}">
        <p14:creationId xmlns:p14="http://schemas.microsoft.com/office/powerpoint/2010/main" val="8827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5AD5C-F997-8B48-8088-B9B3FFB5AEAC}" type="slidenum">
              <a:rPr lang="en-US" smtClean="0"/>
              <a:pPr/>
              <a:t>2</a:t>
            </a:fld>
            <a:endParaRPr lang="en-US" dirty="0"/>
          </a:p>
        </p:txBody>
      </p:sp>
    </p:spTree>
    <p:extLst>
      <p:ext uri="{BB962C8B-B14F-4D97-AF65-F5344CB8AC3E}">
        <p14:creationId xmlns:p14="http://schemas.microsoft.com/office/powerpoint/2010/main" val="4045611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400" dirty="0" smtClean="0"/>
              <a:t>For the different execution models, key abstractions need to be identified and jointly supported by the runtime system, compilers, and hardware architecture. </a:t>
            </a:r>
          </a:p>
          <a:p>
            <a:pPr lvl="0"/>
            <a:endParaRPr lang="en-US" sz="2400" dirty="0" smtClean="0"/>
          </a:p>
          <a:p>
            <a:pPr lvl="0"/>
            <a:r>
              <a:rPr lang="en-US" sz="2400" dirty="0" smtClean="0"/>
              <a:t>A large number of lightweight tasks and their coordination will need runtime support that is capable of dealing with system heterogeneity and with end-to-end asynchrony.</a:t>
            </a:r>
          </a:p>
          <a:p>
            <a:pPr lvl="0"/>
            <a:endParaRPr lang="en-US" sz="2400" dirty="0" smtClean="0"/>
          </a:p>
          <a:p>
            <a:pPr lvl="0"/>
            <a:r>
              <a:rPr lang="en-US" sz="2400" dirty="0" smtClean="0"/>
              <a:t>Locality-aware, dynamic task scheduling will need runtime support so that it is possible to continuously optimize when code or data should be moved.</a:t>
            </a:r>
          </a:p>
          <a:p>
            <a:pPr lvl="0"/>
            <a:endParaRPr lang="en-US" sz="2400" dirty="0" smtClean="0"/>
          </a:p>
          <a:p>
            <a:pPr lvl="0"/>
            <a:r>
              <a:rPr lang="en-US" sz="2400" dirty="0" smtClean="0"/>
              <a:t>Task coordination/synchronization primitives that are best suited to support exascale systems need to be identified.</a:t>
            </a:r>
          </a:p>
          <a:p>
            <a:pPr lvl="0"/>
            <a:endParaRPr lang="en-US" sz="2400" dirty="0" smtClean="0"/>
          </a:p>
          <a:p>
            <a:pPr lvl="0"/>
            <a:r>
              <a:rPr lang="en-US" sz="2400" dirty="0" smtClean="0"/>
              <a:t>Load imbalances created by a large number of sources for non-uniform execution rates will require runtime support to dynamic load balancing.</a:t>
            </a:r>
          </a:p>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3</a:t>
            </a:fld>
            <a:endParaRPr lang="en-US" dirty="0"/>
          </a:p>
        </p:txBody>
      </p:sp>
    </p:spTree>
    <p:extLst>
      <p:ext uri="{BB962C8B-B14F-4D97-AF65-F5344CB8AC3E}">
        <p14:creationId xmlns:p14="http://schemas.microsoft.com/office/powerpoint/2010/main" val="269103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9D15AD5C-F997-8B48-8088-B9B3FFB5AEAC}" type="slidenum">
              <a:rPr lang="en-US" smtClean="0"/>
              <a:pPr/>
              <a:t>4</a:t>
            </a:fld>
            <a:endParaRPr lang="en-US" dirty="0"/>
          </a:p>
        </p:txBody>
      </p:sp>
    </p:spTree>
    <p:extLst>
      <p:ext uri="{BB962C8B-B14F-4D97-AF65-F5344CB8AC3E}">
        <p14:creationId xmlns:p14="http://schemas.microsoft.com/office/powerpoint/2010/main" val="404561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ASCR has made a number of investments in runtime system software research for Exascale. In the 2012 X-Stack program [2], projects include application-driven runtime systems support. Research in this area is concerned with maximizing concurrency efficiency, properly dealing with asynchrony of computation and communication, exploiting data locality, minimizing data movement, managing faults, and the needed support for heterogeneous computing elements, sound semantics for programmability, support for novel programming models, and delivery of an efficient execution environment to application developers.  A number of runtime systems are currently being pursued:  OCR, HPX, ARTS, SEEC, GVR runtime [2] and runtimes to support advance/extended MPI and Global Arrays [3].</a:t>
            </a:r>
          </a:p>
          <a:p>
            <a:r>
              <a:rPr lang="en-US" sz="1200" kern="1200" dirty="0" smtClean="0">
                <a:solidFill>
                  <a:schemeClr val="tx1"/>
                </a:solidFill>
                <a:effectLst/>
                <a:latin typeface="+mn-lt"/>
                <a:ea typeface="+mn-ea"/>
                <a:cs typeface="+mn-cs"/>
              </a:rPr>
              <a:t>Research of system-driven runtime systems, supported by the 2013 OS/R Program [4], is concerned with mechanisms, including semantics, of “common runtime services,” described in the OS/R report [5]. Examples of such mechanisms are thread management, low-level communication services, and resource management. Tight interaction among the different runtime service components has been identified as essential in order to deal with challenges of resilience, asynchronous computations, and locality of computation. A number of approaches of systems-driven runtime are currently being pursued in the ARGO, HOBBES, and X-ARCC projects.</a:t>
            </a:r>
          </a:p>
          <a:p>
            <a:r>
              <a:rPr lang="en-US" sz="1200" kern="1200" dirty="0" smtClean="0">
                <a:solidFill>
                  <a:schemeClr val="tx1"/>
                </a:solidFill>
                <a:effectLst/>
                <a:latin typeface="+mn-lt"/>
                <a:ea typeface="+mn-ea"/>
                <a:cs typeface="+mn-cs"/>
              </a:rPr>
              <a:t>Research on applications-driven and systems-driven runtime systems are addressing challenges of resilience, power, hierarchical memory management, unprecedented parallelism, heterogeneity of hardware resources, locality and affinity management. DOE ASCR has insisted that focus on self-aware, dynamical systems should guide most of the research solutions in these two categories. DOE ASCR has also strongly recommended that close coordination be established among the various runtime system research projects.  However, a community-wide involvement in defining runtime architecture for Exascale computing remains elusive.</a:t>
            </a:r>
          </a:p>
          <a:p>
            <a:pPr lvl="0"/>
            <a:endParaRPr lang="en-US" sz="1200" dirty="0" smtClean="0"/>
          </a:p>
        </p:txBody>
      </p:sp>
      <p:sp>
        <p:nvSpPr>
          <p:cNvPr id="4" name="Slide Number Placeholder 3"/>
          <p:cNvSpPr>
            <a:spLocks noGrp="1"/>
          </p:cNvSpPr>
          <p:nvPr>
            <p:ph type="sldNum" sz="quarter" idx="10"/>
          </p:nvPr>
        </p:nvSpPr>
        <p:spPr/>
        <p:txBody>
          <a:bodyPr/>
          <a:lstStyle/>
          <a:p>
            <a:fld id="{EC53794E-7FF4-174E-8C61-4AFE84B1534D}" type="slidenum">
              <a:rPr lang="en-US" smtClean="0"/>
              <a:pPr/>
              <a:t>5</a:t>
            </a:fld>
            <a:endParaRPr lang="en-US" dirty="0"/>
          </a:p>
        </p:txBody>
      </p:sp>
    </p:spTree>
    <p:extLst>
      <p:ext uri="{BB962C8B-B14F-4D97-AF65-F5344CB8AC3E}">
        <p14:creationId xmlns:p14="http://schemas.microsoft.com/office/powerpoint/2010/main" val="2018127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Remember to say that table of questions will be extended to include these three projects.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Research of system-driven runtime systems, supported by the 2013 OS/R Program [4], is concerned with mechanisms, including semantics, of “common runtime services,” described in the OS/R report [5]. Examples of such mechanisms are thread management, low-level communication services, and resource management. Tight interaction among the different runtime service components has been identified as essential in order to deal with challenges of resilience, asynchronous computations, and locality of computation. A number of approaches of systems-driven runtime are currently being pursued in the ARGO, HOBBES, and X-ARCC projects.</a:t>
            </a:r>
          </a:p>
          <a:p>
            <a:r>
              <a:rPr lang="en-US" sz="1200" kern="1200" dirty="0" smtClean="0">
                <a:solidFill>
                  <a:schemeClr val="tx1"/>
                </a:solidFill>
                <a:effectLst/>
                <a:latin typeface="+mn-lt"/>
                <a:ea typeface="+mn-ea"/>
                <a:cs typeface="+mn-cs"/>
              </a:rPr>
              <a:t>Research on applications-driven and systems-driven runtime systems are addressing challenges of resilience, power, hierarchical memory management, unprecedented parallelism, heterogeneity of hardware resources, locality and affinity management. DOE ASCR has insisted that focus on self-aware, dynamical systems should guide most of the research solutions in these two categories. DOE ASCR has also strongly recommended that close coordination be established among the various runtime system research projects.  However, a community-wide involvement in defining runtime architecture for Exascale computing remains elusive.</a:t>
            </a:r>
          </a:p>
          <a:p>
            <a:pPr lvl="0"/>
            <a:endParaRPr lang="en-US" sz="1200" dirty="0" smtClean="0"/>
          </a:p>
        </p:txBody>
      </p:sp>
      <p:sp>
        <p:nvSpPr>
          <p:cNvPr id="4" name="Slide Number Placeholder 3"/>
          <p:cNvSpPr>
            <a:spLocks noGrp="1"/>
          </p:cNvSpPr>
          <p:nvPr>
            <p:ph type="sldNum" sz="quarter" idx="10"/>
          </p:nvPr>
        </p:nvSpPr>
        <p:spPr/>
        <p:txBody>
          <a:bodyPr/>
          <a:lstStyle/>
          <a:p>
            <a:fld id="{EC53794E-7FF4-174E-8C61-4AFE84B1534D}" type="slidenum">
              <a:rPr lang="en-US" smtClean="0"/>
              <a:pPr/>
              <a:t>7</a:t>
            </a:fld>
            <a:endParaRPr lang="en-US" dirty="0"/>
          </a:p>
        </p:txBody>
      </p:sp>
    </p:spTree>
    <p:extLst>
      <p:ext uri="{BB962C8B-B14F-4D97-AF65-F5344CB8AC3E}">
        <p14:creationId xmlns:p14="http://schemas.microsoft.com/office/powerpoint/2010/main" val="2018127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8</a:t>
            </a:fld>
            <a:endParaRPr lang="en-US" dirty="0"/>
          </a:p>
        </p:txBody>
      </p:sp>
    </p:spTree>
    <p:extLst>
      <p:ext uri="{BB962C8B-B14F-4D97-AF65-F5344CB8AC3E}">
        <p14:creationId xmlns:p14="http://schemas.microsoft.com/office/powerpoint/2010/main" val="2691031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We need to separate Problems</a:t>
            </a:r>
            <a:r>
              <a:rPr lang="en-US" sz="1400" baseline="0" dirty="0" smtClean="0"/>
              <a:t> from </a:t>
            </a:r>
            <a:r>
              <a:rPr lang="en-US" sz="1400" dirty="0" smtClean="0"/>
              <a:t>Solutions</a:t>
            </a:r>
          </a:p>
          <a:p>
            <a:endParaRPr lang="en-US" sz="1400" dirty="0" smtClean="0"/>
          </a:p>
          <a:p>
            <a:r>
              <a:rPr lang="en-US" sz="1400" dirty="0" smtClean="0"/>
              <a:t>Runtime services: external view, tuning knobs, quality of service metrics (locality is a prime one)</a:t>
            </a:r>
          </a:p>
          <a:p>
            <a:endParaRPr lang="en-US" sz="1400" dirty="0" smtClean="0"/>
          </a:p>
          <a:p>
            <a:r>
              <a:rPr lang="en-US" sz="1400" dirty="0" smtClean="0"/>
              <a:t>Internal runtime architecture: question on global optimization of runtime services. Need to time and energy optimize. </a:t>
            </a:r>
          </a:p>
          <a:p>
            <a:endParaRPr lang="en-US" sz="1400" dirty="0" smtClean="0"/>
          </a:p>
          <a:p>
            <a:r>
              <a:rPr lang="en-US" sz="1400" dirty="0" smtClean="0"/>
              <a:t>Runtime systems serves</a:t>
            </a:r>
            <a:r>
              <a:rPr lang="en-US" sz="1400" baseline="0" dirty="0" smtClean="0"/>
              <a:t> </a:t>
            </a:r>
            <a:r>
              <a:rPr lang="en-US" sz="1400" dirty="0" smtClean="0"/>
              <a:t>one application, with </a:t>
            </a:r>
            <a:r>
              <a:rPr lang="en-US" sz="1400" dirty="0" err="1" smtClean="0"/>
              <a:t>instrospection</a:t>
            </a:r>
            <a:r>
              <a:rPr lang="en-US" sz="1400" dirty="0" smtClean="0"/>
              <a:t>. </a:t>
            </a:r>
          </a:p>
          <a:p>
            <a:r>
              <a:rPr lang="en-US" sz="1400" dirty="0" smtClean="0"/>
              <a:t>OS understands the system and the workload. </a:t>
            </a:r>
          </a:p>
          <a:p>
            <a:pPr lvl="1"/>
            <a:endParaRPr lang="en-US" sz="2000" dirty="0"/>
          </a:p>
        </p:txBody>
      </p:sp>
      <p:sp>
        <p:nvSpPr>
          <p:cNvPr id="4" name="Slide Number Placeholder 3"/>
          <p:cNvSpPr>
            <a:spLocks noGrp="1"/>
          </p:cNvSpPr>
          <p:nvPr>
            <p:ph type="sldNum" sz="quarter" idx="10"/>
          </p:nvPr>
        </p:nvSpPr>
        <p:spPr/>
        <p:txBody>
          <a:bodyPr/>
          <a:lstStyle/>
          <a:p>
            <a:fld id="{EC53794E-7FF4-174E-8C61-4AFE84B1534D}" type="slidenum">
              <a:rPr lang="en-US" smtClean="0"/>
              <a:pPr/>
              <a:t>9</a:t>
            </a:fld>
            <a:endParaRPr lang="en-US" dirty="0"/>
          </a:p>
        </p:txBody>
      </p:sp>
    </p:spTree>
    <p:extLst>
      <p:ext uri="{BB962C8B-B14F-4D97-AF65-F5344CB8AC3E}">
        <p14:creationId xmlns:p14="http://schemas.microsoft.com/office/powerpoint/2010/main" val="2691031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horizontal-logo-green-text.jpg"/>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457200" y="533400"/>
            <a:ext cx="3810000" cy="637268"/>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a:solidFill>
            <a:schemeClr val="bg1"/>
          </a:solidFill>
        </p:spPr>
        <p:txBody>
          <a:bodyPr vert="horz" lIns="91440" tIns="45720" rIns="91440" bIns="45720" rtlCol="0">
            <a:normAutofit/>
          </a:bodyPr>
          <a:lstStyle>
            <a:lvl1pPr>
              <a:defRPr lang="en-US" sz="2800" b="0" dirty="0">
                <a:solidFill>
                  <a:schemeClr val="tx1">
                    <a:lumMod val="75000"/>
                    <a:lumOff val="25000"/>
                  </a:schemeClr>
                </a:solidFill>
                <a:latin typeface="Arial" pitchFamily="34" charset="0"/>
                <a:ea typeface="+mn-ea"/>
              </a:defRPr>
            </a:lvl1pPr>
          </a:lstStyle>
          <a:p>
            <a:pPr marL="0" lvl="0" indent="0">
              <a:spcBef>
                <a:spcPct val="20000"/>
              </a:spcBef>
              <a:buFont typeface="Arial" pitchFamily="34" charset="0"/>
            </a:pPr>
            <a:r>
              <a:rPr lang="en-US" smtClean="0"/>
              <a:t>Click to edit Master title style</a:t>
            </a:r>
            <a:endParaRPr lang="en-US" dirty="0"/>
          </a:p>
        </p:txBody>
      </p:sp>
      <p:sp>
        <p:nvSpPr>
          <p:cNvPr id="4" name="Rectangle 3"/>
          <p:cNvSpPr/>
          <p:nvPr userDrawn="1"/>
        </p:nvSpPr>
        <p:spPr>
          <a:xfrm>
            <a:off x="381000" y="6096000"/>
            <a:ext cx="3352800" cy="7620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381000" y="5791200"/>
            <a:ext cx="8686800" cy="10668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normAutofit/>
          </a:bodyPr>
          <a:lstStyle>
            <a:lvl1pPr>
              <a:defRPr sz="3200" b="1" i="0">
                <a:solidFill>
                  <a:srgbClr val="FFFF00"/>
                </a:solidFill>
                <a:effectLst/>
                <a:latin typeface="+mj-lt"/>
              </a:defRPr>
            </a:lvl1pPr>
          </a:lstStyle>
          <a:p>
            <a:r>
              <a:rPr lang="en-US" smtClean="0"/>
              <a:t>Click to edit Master title style</a:t>
            </a:r>
            <a:endParaRPr lang="en-US" dirty="0"/>
          </a:p>
        </p:txBody>
      </p:sp>
      <p:sp>
        <p:nvSpPr>
          <p:cNvPr id="12" name="Slide Number Placeholder 12"/>
          <p:cNvSpPr>
            <a:spLocks noGrp="1"/>
          </p:cNvSpPr>
          <p:nvPr>
            <p:ph type="sldNum" sz="quarter" idx="4"/>
          </p:nvPr>
        </p:nvSpPr>
        <p:spPr>
          <a:xfrm>
            <a:off x="7696200" y="6324600"/>
            <a:ext cx="1447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FA76B-CC9E-D547-9312-20FD0191EE8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FFFF00"/>
                </a:solidFill>
                <a:effectLst/>
                <a:latin typeface="+mj-lt"/>
              </a:defRPr>
            </a:lvl1pPr>
          </a:lstStyle>
          <a:p>
            <a:r>
              <a:rPr lang="en-US" smtClean="0"/>
              <a:t>Click to edit Master title style</a:t>
            </a:r>
            <a:endParaRPr lang="en-US" dirty="0"/>
          </a:p>
        </p:txBody>
      </p:sp>
      <p:sp>
        <p:nvSpPr>
          <p:cNvPr id="8" name="Slide Number Placeholder 12"/>
          <p:cNvSpPr>
            <a:spLocks noGrp="1"/>
          </p:cNvSpPr>
          <p:nvPr>
            <p:ph type="sldNum" sz="quarter" idx="4"/>
          </p:nvPr>
        </p:nvSpPr>
        <p:spPr>
          <a:xfrm>
            <a:off x="70104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FA76B-CC9E-D547-9312-20FD0191EE8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447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a:solidFill>
            <a:srgbClr val="000090"/>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5" y="1112836"/>
            <a:ext cx="8410575" cy="50593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image1.jpg"/>
          <p:cNvPicPr>
            <a:picLocks noChangeAspect="1"/>
          </p:cNvPicPr>
          <p:nvPr/>
        </p:nvPicPr>
        <p:blipFill>
          <a:blip r:embed="rId6" cstate="print">
            <a:extLst>
              <a:ext uri="{28A0092B-C50C-407E-A947-70E740481C1C}">
                <a14:useLocalDpi xmlns:a14="http://schemas.microsoft.com/office/drawing/2010/main"/>
              </a:ext>
            </a:extLst>
          </a:blip>
          <a:srcRect/>
          <a:stretch>
            <a:fillRect/>
          </a:stretch>
        </p:blipFill>
        <p:spPr bwMode="auto">
          <a:xfrm>
            <a:off x="381000" y="6307138"/>
            <a:ext cx="2840038"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3" name="Slide Number Placeholder 12"/>
          <p:cNvSpPr>
            <a:spLocks noGrp="1"/>
          </p:cNvSpPr>
          <p:nvPr>
            <p:ph type="sldNum" sz="quarter" idx="4"/>
          </p:nvPr>
        </p:nvSpPr>
        <p:spPr>
          <a:xfrm>
            <a:off x="70104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FA76B-CC9E-D547-9312-20FD0191EE8B}" type="slidenum">
              <a:rPr lang="en-US" smtClean="0"/>
              <a:pPr/>
              <a:t>‹#›</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Sonia R. Sachs - PM Summit</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7" r:id="rId4"/>
  </p:sldLayoutIdLst>
  <p:hf hdr="0"/>
  <p:txStyles>
    <p:titleStyle>
      <a:lvl1pPr algn="ctr" defTabSz="914400" rtl="0" eaLnBrk="1" latinLnBrk="0" hangingPunct="1">
        <a:spcBef>
          <a:spcPct val="0"/>
        </a:spcBef>
        <a:buNone/>
        <a:defRPr sz="3200" b="1" kern="1200">
          <a:solidFill>
            <a:srgbClr val="FFFF00"/>
          </a:solidFill>
          <a:latin typeface="+mj-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rgbClr val="000000"/>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xstackwiki.com/index.php/Runtimes_(application-fac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369" y="2061936"/>
            <a:ext cx="7022040" cy="1699036"/>
          </a:xfrm>
        </p:spPr>
        <p:txBody>
          <a:bodyPr>
            <a:noAutofit/>
          </a:bodyPr>
          <a:lstStyle/>
          <a:p>
            <a:r>
              <a:rPr lang="en-US" sz="4000" dirty="0" smtClean="0"/>
              <a:t>Exascale</a:t>
            </a:r>
            <a:br>
              <a:rPr lang="en-US" sz="4000" dirty="0" smtClean="0"/>
            </a:br>
            <a:r>
              <a:rPr lang="en-US" sz="4000" dirty="0" smtClean="0"/>
              <a:t>Runtime Systems Summit Plan and Outcomes</a:t>
            </a:r>
            <a:endParaRPr lang="en-US" sz="4000" dirty="0"/>
          </a:p>
        </p:txBody>
      </p:sp>
      <p:sp>
        <p:nvSpPr>
          <p:cNvPr id="4" name="Subtitle 3"/>
          <p:cNvSpPr>
            <a:spLocks noGrp="1"/>
          </p:cNvSpPr>
          <p:nvPr>
            <p:ph type="subTitle" idx="1"/>
          </p:nvPr>
        </p:nvSpPr>
        <p:spPr>
          <a:xfrm>
            <a:off x="1671389" y="3921849"/>
            <a:ext cx="6400800" cy="1752600"/>
          </a:xfrm>
        </p:spPr>
        <p:txBody>
          <a:bodyPr>
            <a:normAutofit/>
          </a:bodyPr>
          <a:lstStyle/>
          <a:p>
            <a:endParaRPr lang="en-US" sz="1800" dirty="0"/>
          </a:p>
          <a:p>
            <a:r>
              <a:rPr lang="en-US" sz="1800" dirty="0" smtClean="0"/>
              <a:t>Sonia R. Sachs</a:t>
            </a:r>
          </a:p>
          <a:p>
            <a:r>
              <a:rPr lang="en-US" sz="1800" dirty="0" smtClean="0"/>
              <a:t>04/09/2014</a:t>
            </a:r>
          </a:p>
          <a:p>
            <a:r>
              <a:rPr lang="en-US" sz="1800" dirty="0" smtClean="0"/>
              <a:t>AGU, Washington D.C.</a:t>
            </a:r>
            <a:endParaRPr lang="en-US" sz="1800" dirty="0"/>
          </a:p>
        </p:txBody>
      </p:sp>
      <p:cxnSp>
        <p:nvCxnSpPr>
          <p:cNvPr id="8" name="Straight Connector 7"/>
          <p:cNvCxnSpPr/>
          <p:nvPr/>
        </p:nvCxnSpPr>
        <p:spPr>
          <a:xfrm flipV="1">
            <a:off x="0" y="1346200"/>
            <a:ext cx="9144000" cy="8890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10094481" y="5674449"/>
            <a:ext cx="184666" cy="369332"/>
          </a:xfrm>
          <a:prstGeom prst="rect">
            <a:avLst/>
          </a:prstGeom>
          <a:noFill/>
        </p:spPr>
        <p:txBody>
          <a:bodyPr wrap="none" rtlCol="0">
            <a:spAutoFit/>
          </a:bodyPr>
          <a:lstStyle/>
          <a:p>
            <a:endParaRPr lang="en-US" dirty="0"/>
          </a:p>
        </p:txBody>
      </p:sp>
      <p:sp>
        <p:nvSpPr>
          <p:cNvPr id="5" name="TextBox 4"/>
          <p:cNvSpPr txBox="1"/>
          <p:nvPr/>
        </p:nvSpPr>
        <p:spPr>
          <a:xfrm>
            <a:off x="10094481" y="567444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8802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Summit Outcome: </a:t>
            </a:r>
            <a:r>
              <a:rPr lang="en-US" sz="3600" dirty="0"/>
              <a:t> t</a:t>
            </a:r>
            <a:r>
              <a:rPr lang="en-US" sz="3600" dirty="0" smtClean="0"/>
              <a:t>op challenge classes</a:t>
            </a:r>
            <a:endParaRPr lang="en-US" sz="3600" dirty="0"/>
          </a:p>
        </p:txBody>
      </p:sp>
      <p:sp>
        <p:nvSpPr>
          <p:cNvPr id="3" name="Content Placeholder 2"/>
          <p:cNvSpPr>
            <a:spLocks noGrp="1"/>
          </p:cNvSpPr>
          <p:nvPr>
            <p:ph idx="1"/>
          </p:nvPr>
        </p:nvSpPr>
        <p:spPr>
          <a:xfrm>
            <a:off x="457200" y="1480654"/>
            <a:ext cx="4210673" cy="4577131"/>
          </a:xfrm>
        </p:spPr>
        <p:txBody>
          <a:bodyPr lIns="91440">
            <a:normAutofit fontScale="32500" lnSpcReduction="20000"/>
          </a:bodyPr>
          <a:lstStyle/>
          <a:p>
            <a:pPr marL="740664" indent="-365760">
              <a:spcBef>
                <a:spcPts val="312"/>
              </a:spcBef>
              <a:buFont typeface="+mj-lt"/>
              <a:buAutoNum type="arabicPeriod"/>
            </a:pPr>
            <a:r>
              <a:rPr lang="en-US" sz="4000" dirty="0" smtClean="0"/>
              <a:t>Locality and data movement: need terminology for inter and intra, dynamic decisions, handling variability, conflict of optimizing locality, data movement and  costs of dynamic scheduling- questions of policy</a:t>
            </a:r>
            <a:r>
              <a:rPr lang="en-US" sz="4000" dirty="0"/>
              <a:t>. Synchronization:  event-driven, mutual exclusion, barriers, </a:t>
            </a:r>
            <a:r>
              <a:rPr lang="en-US" sz="4000" dirty="0" err="1" smtClean="0"/>
              <a:t>phasers</a:t>
            </a:r>
            <a:r>
              <a:rPr lang="en-US" sz="4000" dirty="0" smtClean="0"/>
              <a:t>. Overhead. </a:t>
            </a:r>
            <a:r>
              <a:rPr lang="en-US" sz="4000" dirty="0"/>
              <a:t>Growing gap between communication and </a:t>
            </a:r>
            <a:r>
              <a:rPr lang="en-US" sz="4000" dirty="0" smtClean="0"/>
              <a:t>computation</a:t>
            </a:r>
          </a:p>
          <a:p>
            <a:pPr marL="740664" indent="-365760">
              <a:spcBef>
                <a:spcPts val="312"/>
              </a:spcBef>
              <a:buFont typeface="+mj-lt"/>
              <a:buAutoNum type="arabicPeriod"/>
            </a:pPr>
            <a:endParaRPr lang="en-US" sz="4000" dirty="0" smtClean="0"/>
          </a:p>
          <a:p>
            <a:pPr marL="740664" indent="-365760">
              <a:spcBef>
                <a:spcPts val="312"/>
              </a:spcBef>
              <a:buFont typeface="+mj-lt"/>
              <a:buAutoNum type="arabicPeriod"/>
            </a:pPr>
            <a:r>
              <a:rPr lang="en-US" sz="4000" dirty="0" smtClean="0"/>
              <a:t>Resilience: scalability and power problems exacerbates. </a:t>
            </a:r>
          </a:p>
          <a:p>
            <a:pPr marL="740664" indent="-365760">
              <a:spcBef>
                <a:spcPts val="312"/>
              </a:spcBef>
              <a:buFont typeface="+mj-lt"/>
              <a:buAutoNum type="arabicPeriod"/>
            </a:pPr>
            <a:endParaRPr lang="en-US" sz="4000" dirty="0" smtClean="0"/>
          </a:p>
          <a:p>
            <a:pPr marL="740664" indent="-365760">
              <a:spcBef>
                <a:spcPts val="312"/>
              </a:spcBef>
              <a:buFont typeface="+mj-lt"/>
              <a:buAutoNum type="arabicPeriod"/>
            </a:pPr>
            <a:r>
              <a:rPr lang="en-US" sz="4000" dirty="0" smtClean="0"/>
              <a:t>Variability. Static and Dynamic. </a:t>
            </a:r>
            <a:r>
              <a:rPr lang="en-US" sz="4000" dirty="0"/>
              <a:t>Power management. Load balancing: contention, hot </a:t>
            </a:r>
            <a:r>
              <a:rPr lang="en-US" sz="4000" dirty="0" smtClean="0"/>
              <a:t>spots. </a:t>
            </a:r>
            <a:r>
              <a:rPr lang="en-US" sz="4000" dirty="0"/>
              <a:t>Exploitation of runtime information (introspection), feedback control of </a:t>
            </a:r>
            <a:r>
              <a:rPr lang="en-US" sz="4000" dirty="0" err="1"/>
              <a:t>perfomance</a:t>
            </a:r>
            <a:r>
              <a:rPr lang="en-US" sz="4000" dirty="0"/>
              <a:t> data, managing performance </a:t>
            </a:r>
            <a:r>
              <a:rPr lang="en-US" sz="4000" dirty="0" smtClean="0"/>
              <a:t>data</a:t>
            </a:r>
          </a:p>
          <a:p>
            <a:pPr marL="740664" indent="-365760">
              <a:spcBef>
                <a:spcPts val="312"/>
              </a:spcBef>
              <a:buFont typeface="+mj-lt"/>
              <a:buAutoNum type="arabicPeriod"/>
            </a:pPr>
            <a:endParaRPr lang="en-US" sz="4000" dirty="0" smtClean="0"/>
          </a:p>
          <a:p>
            <a:pPr marL="740664" indent="-365760">
              <a:spcBef>
                <a:spcPts val="312"/>
              </a:spcBef>
              <a:buFont typeface="+mj-lt"/>
              <a:buAutoNum type="arabicPeriod"/>
            </a:pPr>
            <a:r>
              <a:rPr lang="en-US" sz="4000" dirty="0" smtClean="0"/>
              <a:t>Heterogeneity: performance irregularities, static and dynamic, heterogeneity in storage/memory. </a:t>
            </a:r>
            <a:r>
              <a:rPr lang="en-US" sz="4000" dirty="0"/>
              <a:t>Computing </a:t>
            </a:r>
            <a:r>
              <a:rPr lang="en-US" sz="4000" dirty="0" smtClean="0"/>
              <a:t>everywhere.</a:t>
            </a:r>
          </a:p>
          <a:p>
            <a:pPr marL="971550" lvl="1" indent="-514350">
              <a:buFont typeface="+mj-lt"/>
              <a:buAutoNum type="arabicPeriod"/>
            </a:pPr>
            <a:endParaRPr lang="en-US" sz="3400" dirty="0"/>
          </a:p>
          <a:p>
            <a:pPr marL="800100" lvl="1" indent="-342900">
              <a:buFont typeface="+mj-lt"/>
              <a:buAutoNum type="arabicPeriod"/>
            </a:pPr>
            <a:endParaRPr lang="en-US" sz="1800" dirty="0" smtClean="0"/>
          </a:p>
        </p:txBody>
      </p:sp>
      <p:sp>
        <p:nvSpPr>
          <p:cNvPr id="4" name="Slide Number Placeholder 3"/>
          <p:cNvSpPr>
            <a:spLocks noGrp="1"/>
          </p:cNvSpPr>
          <p:nvPr>
            <p:ph type="sldNum" sz="quarter" idx="4"/>
          </p:nvPr>
        </p:nvSpPr>
        <p:spPr/>
        <p:txBody>
          <a:bodyPr/>
          <a:lstStyle/>
          <a:p>
            <a:fld id="{F18FA76B-CC9E-D547-9312-20FD0191EE8B}" type="slidenum">
              <a:rPr lang="en-US" smtClean="0"/>
              <a:pPr/>
              <a:t>9</a:t>
            </a:fld>
            <a:endParaRPr lang="en-US" dirty="0"/>
          </a:p>
        </p:txBody>
      </p:sp>
      <p:sp>
        <p:nvSpPr>
          <p:cNvPr id="5" name="Content Placeholder 2"/>
          <p:cNvSpPr txBox="1">
            <a:spLocks/>
          </p:cNvSpPr>
          <p:nvPr/>
        </p:nvSpPr>
        <p:spPr>
          <a:xfrm>
            <a:off x="4667873" y="1663700"/>
            <a:ext cx="4210673" cy="43940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p:txBody>
      </p:sp>
      <p:sp>
        <p:nvSpPr>
          <p:cNvPr id="8" name="Content Placeholder 2"/>
          <p:cNvSpPr txBox="1">
            <a:spLocks/>
          </p:cNvSpPr>
          <p:nvPr/>
        </p:nvSpPr>
        <p:spPr>
          <a:xfrm>
            <a:off x="4667873" y="1480654"/>
            <a:ext cx="4210673" cy="4394085"/>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0664" indent="-365760">
              <a:buFont typeface="+mj-lt"/>
              <a:buAutoNum type="arabicPeriod" startAt="5"/>
            </a:pPr>
            <a:r>
              <a:rPr lang="en-US" sz="4000" dirty="0" smtClean="0"/>
              <a:t>Scalability </a:t>
            </a:r>
            <a:r>
              <a:rPr lang="en-US" sz="4000" dirty="0"/>
              <a:t>&amp; Starvation: dominant parameters to optimize, critical path management. Name space: both data and computation, includes location management. Complexity/optimization/</a:t>
            </a:r>
            <a:r>
              <a:rPr lang="en-US" sz="4000" dirty="0" smtClean="0"/>
              <a:t>tuning</a:t>
            </a:r>
          </a:p>
          <a:p>
            <a:pPr marL="742950" indent="-365760">
              <a:buFont typeface="+mj-lt"/>
              <a:buAutoNum type="arabicPeriod" startAt="5"/>
            </a:pPr>
            <a:endParaRPr lang="en-US" sz="4000" dirty="0" smtClean="0"/>
          </a:p>
          <a:p>
            <a:pPr marL="742950" indent="-365760">
              <a:buFont typeface="+mj-lt"/>
              <a:buAutoNum type="arabicPeriod" startAt="5"/>
            </a:pPr>
            <a:r>
              <a:rPr lang="en-US" sz="4000" dirty="0" smtClean="0"/>
              <a:t>Portability </a:t>
            </a:r>
            <a:r>
              <a:rPr lang="en-US" sz="4000" dirty="0"/>
              <a:t>and interoperability. In-situ data analysis and </a:t>
            </a:r>
            <a:r>
              <a:rPr lang="en-US" sz="4000" dirty="0" err="1"/>
              <a:t>mgmt</a:t>
            </a:r>
            <a:r>
              <a:rPr lang="en-US" sz="4000" dirty="0"/>
              <a:t>: new dimension of interoperability: runtime systems </a:t>
            </a:r>
            <a:r>
              <a:rPr lang="en-US" sz="4000" dirty="0" err="1"/>
              <a:t>composability</a:t>
            </a:r>
            <a:r>
              <a:rPr lang="en-US" sz="4000" dirty="0"/>
              <a:t>.</a:t>
            </a:r>
          </a:p>
          <a:p>
            <a:pPr marL="742950" indent="-365760">
              <a:buFont typeface="+mj-lt"/>
              <a:buAutoNum type="arabicPeriod" startAt="5"/>
            </a:pPr>
            <a:endParaRPr lang="en-US" sz="4000" dirty="0"/>
          </a:p>
          <a:p>
            <a:pPr marL="742950" indent="-365760">
              <a:buFont typeface="+mj-lt"/>
              <a:buAutoNum type="arabicPeriod" startAt="5"/>
            </a:pPr>
            <a:r>
              <a:rPr lang="en-US" sz="4000" dirty="0" smtClean="0"/>
              <a:t>Resource </a:t>
            </a:r>
            <a:r>
              <a:rPr lang="en-US" sz="4000" dirty="0"/>
              <a:t>allocation. Scheduling &amp; workflow orchestration. Cross jobs  (apps) scheduling: OS role. Focus scheduling for one job. Support  for </a:t>
            </a:r>
            <a:r>
              <a:rPr lang="en-US" sz="4000" dirty="0" err="1"/>
              <a:t>migratable</a:t>
            </a:r>
            <a:r>
              <a:rPr lang="en-US" sz="4000" dirty="0"/>
              <a:t>  computational units. Hardware support, tight-coupling. Expose some of runtime elements to system managers</a:t>
            </a:r>
          </a:p>
          <a:p>
            <a:pPr marL="800100" indent="-365760">
              <a:buFont typeface="+mj-lt"/>
              <a:buAutoNum type="arabicPeriod" startAt="5"/>
            </a:pPr>
            <a:endParaRPr lang="en-US" sz="4000" dirty="0"/>
          </a:p>
          <a:p>
            <a:pPr marL="742950" indent="-365760">
              <a:buFont typeface="+mj-lt"/>
              <a:buAutoNum type="arabicPeriod" startAt="5"/>
            </a:pPr>
            <a:r>
              <a:rPr lang="en-US" sz="4000" dirty="0" smtClean="0"/>
              <a:t>Usability</a:t>
            </a:r>
            <a:r>
              <a:rPr lang="en-US" sz="4000" dirty="0"/>
              <a:t>. Support </a:t>
            </a:r>
            <a:r>
              <a:rPr lang="en-US" sz="4000" dirty="0" smtClean="0"/>
              <a:t>tools.</a:t>
            </a:r>
            <a:endParaRPr lang="en-US" sz="4000" dirty="0"/>
          </a:p>
          <a:p>
            <a:pPr marL="342900" lvl="1" indent="-342900">
              <a:buFont typeface="Arial" pitchFamily="34" charset="0"/>
              <a:buChar char="•"/>
            </a:pPr>
            <a:endParaRPr lang="en-US" sz="3400" dirty="0"/>
          </a:p>
          <a:p>
            <a:endParaRPr lang="en-US" sz="2400" dirty="0" smtClean="0"/>
          </a:p>
          <a:p>
            <a:pPr marL="0" indent="0">
              <a:buNone/>
            </a:pPr>
            <a:endParaRPr lang="en-US" sz="2400" dirty="0" smtClean="0"/>
          </a:p>
        </p:txBody>
      </p:sp>
    </p:spTree>
    <p:extLst>
      <p:ext uri="{BB962C8B-B14F-4D97-AF65-F5344CB8AC3E}">
        <p14:creationId xmlns:p14="http://schemas.microsoft.com/office/powerpoint/2010/main" val="154940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Summit Outcome: </a:t>
            </a:r>
            <a:r>
              <a:rPr lang="en-US" sz="3600" dirty="0"/>
              <a:t> </a:t>
            </a:r>
            <a:r>
              <a:rPr lang="en-US" sz="3600" dirty="0" smtClean="0"/>
              <a:t>Challenge Problems</a:t>
            </a:r>
            <a:endParaRPr lang="en-US" sz="3600" dirty="0"/>
          </a:p>
        </p:txBody>
      </p:sp>
      <p:sp>
        <p:nvSpPr>
          <p:cNvPr id="3" name="Content Placeholder 2"/>
          <p:cNvSpPr>
            <a:spLocks noGrp="1"/>
          </p:cNvSpPr>
          <p:nvPr>
            <p:ph idx="1"/>
          </p:nvPr>
        </p:nvSpPr>
        <p:spPr>
          <a:xfrm>
            <a:off x="457200" y="1480654"/>
            <a:ext cx="8040096" cy="4394085"/>
          </a:xfrm>
        </p:spPr>
        <p:txBody>
          <a:bodyPr>
            <a:normAutofit/>
          </a:bodyPr>
          <a:lstStyle/>
          <a:p>
            <a:r>
              <a:rPr lang="en-US" dirty="0" smtClean="0"/>
              <a:t>For each challenge problem, we want to give examples in the context of challenge problems</a:t>
            </a:r>
          </a:p>
          <a:p>
            <a:pPr lvl="1"/>
            <a:r>
              <a:rPr lang="en-US" sz="2000" dirty="0" err="1" smtClean="0"/>
              <a:t>Vivek</a:t>
            </a:r>
            <a:r>
              <a:rPr lang="en-US" sz="2000" dirty="0" smtClean="0"/>
              <a:t> </a:t>
            </a:r>
            <a:r>
              <a:rPr lang="en-US" sz="2000" dirty="0"/>
              <a:t>suggested one multi-physics </a:t>
            </a:r>
            <a:r>
              <a:rPr lang="en-US" sz="2000" dirty="0" smtClean="0"/>
              <a:t>challenge problem.</a:t>
            </a:r>
          </a:p>
          <a:p>
            <a:pPr lvl="1"/>
            <a:r>
              <a:rPr lang="en-US" sz="2000" b="1" dirty="0" smtClean="0">
                <a:solidFill>
                  <a:srgbClr val="0000FF"/>
                </a:solidFill>
              </a:rPr>
              <a:t>Homework:</a:t>
            </a:r>
            <a:r>
              <a:rPr lang="en-US" sz="2000" dirty="0" smtClean="0"/>
              <a:t> identify and describe challenge problems</a:t>
            </a:r>
          </a:p>
          <a:p>
            <a:pPr lvl="1"/>
            <a:endParaRPr lang="en-US" sz="4000" dirty="0" smtClean="0"/>
          </a:p>
          <a:p>
            <a:endParaRPr lang="en-US" sz="4000" dirty="0" smtClean="0"/>
          </a:p>
          <a:p>
            <a:pPr lvl="1"/>
            <a:endParaRPr lang="en-US" sz="3400" dirty="0" smtClean="0"/>
          </a:p>
          <a:p>
            <a:pPr lvl="1"/>
            <a:endParaRPr lang="en-US" sz="1800" dirty="0" smtClean="0"/>
          </a:p>
        </p:txBody>
      </p:sp>
      <p:sp>
        <p:nvSpPr>
          <p:cNvPr id="4" name="Slide Number Placeholder 3"/>
          <p:cNvSpPr>
            <a:spLocks noGrp="1"/>
          </p:cNvSpPr>
          <p:nvPr>
            <p:ph type="sldNum" sz="quarter" idx="4"/>
          </p:nvPr>
        </p:nvSpPr>
        <p:spPr/>
        <p:txBody>
          <a:bodyPr/>
          <a:lstStyle/>
          <a:p>
            <a:fld id="{F18FA76B-CC9E-D547-9312-20FD0191EE8B}" type="slidenum">
              <a:rPr lang="en-US" smtClean="0"/>
              <a:pPr/>
              <a:t>10</a:t>
            </a:fld>
            <a:endParaRPr lang="en-US" dirty="0"/>
          </a:p>
        </p:txBody>
      </p:sp>
      <p:sp>
        <p:nvSpPr>
          <p:cNvPr id="5" name="Content Placeholder 2"/>
          <p:cNvSpPr txBox="1">
            <a:spLocks/>
          </p:cNvSpPr>
          <p:nvPr/>
        </p:nvSpPr>
        <p:spPr>
          <a:xfrm>
            <a:off x="4667873" y="1480654"/>
            <a:ext cx="4210673" cy="45771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p:txBody>
      </p:sp>
    </p:spTree>
    <p:extLst>
      <p:ext uri="{BB962C8B-B14F-4D97-AF65-F5344CB8AC3E}">
        <p14:creationId xmlns:p14="http://schemas.microsoft.com/office/powerpoint/2010/main" val="119271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Summit Outcome: Key Abstractions</a:t>
            </a:r>
            <a:endParaRPr lang="en-US" sz="3600" dirty="0"/>
          </a:p>
        </p:txBody>
      </p:sp>
      <p:sp>
        <p:nvSpPr>
          <p:cNvPr id="3" name="Content Placeholder 2"/>
          <p:cNvSpPr>
            <a:spLocks noGrp="1"/>
          </p:cNvSpPr>
          <p:nvPr>
            <p:ph idx="1"/>
          </p:nvPr>
        </p:nvSpPr>
        <p:spPr>
          <a:xfrm>
            <a:off x="457201" y="1319641"/>
            <a:ext cx="8296274" cy="4796516"/>
          </a:xfrm>
        </p:spPr>
        <p:txBody>
          <a:bodyPr>
            <a:normAutofit fontScale="70000" lnSpcReduction="20000"/>
          </a:bodyPr>
          <a:lstStyle/>
          <a:p>
            <a:r>
              <a:rPr lang="en-US" sz="2700" dirty="0" smtClean="0"/>
              <a:t>Unit of computation</a:t>
            </a:r>
          </a:p>
          <a:p>
            <a:pPr lvl="1"/>
            <a:r>
              <a:rPr lang="en-US" sz="2100" dirty="0" smtClean="0"/>
              <a:t>attributes: locality, synchronization, resilience, critical path</a:t>
            </a:r>
          </a:p>
          <a:p>
            <a:r>
              <a:rPr lang="en-US" sz="2700" dirty="0" smtClean="0"/>
              <a:t>Naming: data, computation, objects that combine both (active objects)</a:t>
            </a:r>
          </a:p>
          <a:p>
            <a:r>
              <a:rPr lang="en-US" sz="2700" dirty="0" smtClean="0"/>
              <a:t>Global side-effects: programming model abstraction? </a:t>
            </a:r>
          </a:p>
          <a:p>
            <a:r>
              <a:rPr lang="en-US" sz="2700" dirty="0" smtClean="0"/>
              <a:t>Execution Model</a:t>
            </a:r>
          </a:p>
          <a:p>
            <a:r>
              <a:rPr lang="en-US" sz="2700" dirty="0" smtClean="0"/>
              <a:t>Machine Model, </a:t>
            </a:r>
            <a:r>
              <a:rPr lang="en-US" sz="2700" dirty="0"/>
              <a:t>Resources: memory, computation, storage, network, </a:t>
            </a:r>
            <a:r>
              <a:rPr lang="en-US" sz="2700" dirty="0" smtClean="0"/>
              <a:t>…</a:t>
            </a:r>
          </a:p>
          <a:p>
            <a:r>
              <a:rPr lang="en-US" sz="2700" dirty="0" smtClean="0"/>
              <a:t>Locality and affinity, hierarchy</a:t>
            </a:r>
          </a:p>
          <a:p>
            <a:r>
              <a:rPr lang="en-US" sz="2700" dirty="0" smtClean="0"/>
              <a:t>Control State: collective of info distributed across the global system that determines the next state of the machine. Distributed snapshot of the system. Logical abstraction, how to reason about the system.</a:t>
            </a:r>
          </a:p>
          <a:p>
            <a:r>
              <a:rPr lang="en-US" sz="2700" dirty="0" smtClean="0"/>
              <a:t>Enclave</a:t>
            </a:r>
          </a:p>
          <a:p>
            <a:r>
              <a:rPr lang="en-US" sz="2700" dirty="0" smtClean="0"/>
              <a:t>Scheduler: local scheduler of a single execution stream</a:t>
            </a:r>
          </a:p>
          <a:p>
            <a:r>
              <a:rPr lang="en-US" sz="2700" dirty="0" smtClean="0"/>
              <a:t>Execution Stream: something that has hardware associated with</a:t>
            </a:r>
          </a:p>
          <a:p>
            <a:r>
              <a:rPr lang="en-US" sz="2700" dirty="0" smtClean="0"/>
              <a:t>Communication data transfer</a:t>
            </a:r>
          </a:p>
          <a:p>
            <a:r>
              <a:rPr lang="en-US" sz="2700" dirty="0" smtClean="0"/>
              <a:t>Concurrency patterns, synchronization</a:t>
            </a:r>
          </a:p>
          <a:p>
            <a:r>
              <a:rPr lang="en-US" sz="2700" dirty="0" smtClean="0"/>
              <a:t>Resilience, detection, fault model</a:t>
            </a:r>
          </a:p>
          <a:p>
            <a:endParaRPr lang="en-US" sz="2700" dirty="0" smtClean="0"/>
          </a:p>
          <a:p>
            <a:pPr lvl="1"/>
            <a:endParaRPr lang="en-US" sz="2100" dirty="0" smtClean="0"/>
          </a:p>
          <a:p>
            <a:pPr lvl="1"/>
            <a:endParaRPr lang="en-US" sz="2100" dirty="0" smtClean="0"/>
          </a:p>
          <a:p>
            <a:pPr lvl="2"/>
            <a:endParaRPr lang="en-US" sz="1900" dirty="0" smtClean="0"/>
          </a:p>
          <a:p>
            <a:pPr lvl="1"/>
            <a:endParaRPr lang="en-US" sz="2100" dirty="0" smtClean="0"/>
          </a:p>
        </p:txBody>
      </p:sp>
      <p:sp>
        <p:nvSpPr>
          <p:cNvPr id="4" name="Slide Number Placeholder 3"/>
          <p:cNvSpPr>
            <a:spLocks noGrp="1"/>
          </p:cNvSpPr>
          <p:nvPr>
            <p:ph type="sldNum" sz="quarter" idx="4"/>
          </p:nvPr>
        </p:nvSpPr>
        <p:spPr/>
        <p:txBody>
          <a:bodyPr/>
          <a:lstStyle/>
          <a:p>
            <a:fld id="{F18FA76B-CC9E-D547-9312-20FD0191EE8B}" type="slidenum">
              <a:rPr lang="en-US" smtClean="0"/>
              <a:pPr/>
              <a:t>11</a:t>
            </a:fld>
            <a:endParaRPr lang="en-US" dirty="0"/>
          </a:p>
        </p:txBody>
      </p:sp>
    </p:spTree>
    <p:extLst>
      <p:ext uri="{BB962C8B-B14F-4D97-AF65-F5344CB8AC3E}">
        <p14:creationId xmlns:p14="http://schemas.microsoft.com/office/powerpoint/2010/main" val="532705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Summit Outcome: runtime services</a:t>
            </a:r>
            <a:endParaRPr lang="en-US" sz="3600" dirty="0"/>
          </a:p>
        </p:txBody>
      </p:sp>
      <p:sp>
        <p:nvSpPr>
          <p:cNvPr id="3" name="Content Placeholder 2"/>
          <p:cNvSpPr>
            <a:spLocks noGrp="1"/>
          </p:cNvSpPr>
          <p:nvPr>
            <p:ph idx="1"/>
          </p:nvPr>
        </p:nvSpPr>
        <p:spPr>
          <a:xfrm>
            <a:off x="457201" y="1238250"/>
            <a:ext cx="3686174" cy="4560289"/>
          </a:xfrm>
        </p:spPr>
        <p:txBody>
          <a:bodyPr>
            <a:normAutofit/>
          </a:bodyPr>
          <a:lstStyle/>
          <a:p>
            <a:r>
              <a:rPr lang="en-US" sz="2000" dirty="0" smtClean="0"/>
              <a:t>Runtime Services</a:t>
            </a:r>
          </a:p>
          <a:p>
            <a:pPr lvl="1"/>
            <a:r>
              <a:rPr lang="en-US" sz="1400" dirty="0"/>
              <a:t>Schedule and execute threads/tasks/work unit, including code generation</a:t>
            </a:r>
          </a:p>
          <a:p>
            <a:pPr lvl="1"/>
            <a:r>
              <a:rPr lang="en-US" sz="1400" dirty="0"/>
              <a:t>Resource allocation (give me resources dynamically, as needed, release resources): including networks. heterogeneity</a:t>
            </a:r>
          </a:p>
          <a:p>
            <a:pPr lvl="1"/>
            <a:r>
              <a:rPr lang="en-US" sz="1400" dirty="0"/>
              <a:t>Introspection services: info about power, performance, heterogeneity. Variability.</a:t>
            </a:r>
          </a:p>
          <a:p>
            <a:pPr lvl="1"/>
            <a:r>
              <a:rPr lang="en-US" sz="1400" dirty="0"/>
              <a:t>Creation,  translation, isolation, security, release: name space, virtualization</a:t>
            </a:r>
          </a:p>
          <a:p>
            <a:pPr lvl="1"/>
            <a:r>
              <a:rPr lang="en-US" sz="1400" dirty="0"/>
              <a:t>Communication of data and code, including synchronization (event-oriented). Migration services. Move work, move data.  Is not separate from the communication services, it  is composed with.</a:t>
            </a:r>
          </a:p>
          <a:p>
            <a:pPr lvl="1"/>
            <a:endParaRPr lang="en-US" sz="1400" dirty="0" smtClean="0"/>
          </a:p>
          <a:p>
            <a:pPr lvl="1"/>
            <a:endParaRPr lang="en-US" sz="1400" dirty="0" smtClean="0"/>
          </a:p>
          <a:p>
            <a:pPr lvl="1"/>
            <a:endParaRPr lang="en-US" sz="3400" dirty="0" smtClean="0"/>
          </a:p>
          <a:p>
            <a:pPr lvl="1"/>
            <a:endParaRPr lang="en-US" sz="1800" dirty="0" smtClean="0"/>
          </a:p>
        </p:txBody>
      </p:sp>
      <p:sp>
        <p:nvSpPr>
          <p:cNvPr id="4" name="Slide Number Placeholder 3"/>
          <p:cNvSpPr>
            <a:spLocks noGrp="1"/>
          </p:cNvSpPr>
          <p:nvPr>
            <p:ph type="sldNum" sz="quarter" idx="4"/>
          </p:nvPr>
        </p:nvSpPr>
        <p:spPr/>
        <p:txBody>
          <a:bodyPr/>
          <a:lstStyle/>
          <a:p>
            <a:fld id="{F18FA76B-CC9E-D547-9312-20FD0191EE8B}" type="slidenum">
              <a:rPr lang="en-US" smtClean="0"/>
              <a:pPr/>
              <a:t>12</a:t>
            </a:fld>
            <a:endParaRPr lang="en-US" dirty="0"/>
          </a:p>
        </p:txBody>
      </p:sp>
      <p:sp>
        <p:nvSpPr>
          <p:cNvPr id="5" name="Content Placeholder 2"/>
          <p:cNvSpPr txBox="1">
            <a:spLocks/>
          </p:cNvSpPr>
          <p:nvPr/>
        </p:nvSpPr>
        <p:spPr>
          <a:xfrm>
            <a:off x="4667873" y="1663700"/>
            <a:ext cx="4210673" cy="43940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p:txBody>
      </p:sp>
      <p:sp>
        <p:nvSpPr>
          <p:cNvPr id="8" name="Content Placeholder 2"/>
          <p:cNvSpPr txBox="1">
            <a:spLocks/>
          </p:cNvSpPr>
          <p:nvPr/>
        </p:nvSpPr>
        <p:spPr>
          <a:xfrm>
            <a:off x="4229100" y="1238250"/>
            <a:ext cx="4649446" cy="5292562"/>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200" dirty="0" smtClean="0"/>
              <a:t>Runtime services</a:t>
            </a:r>
            <a:endParaRPr lang="en-US" sz="6200" dirty="0"/>
          </a:p>
          <a:p>
            <a:pPr lvl="1"/>
            <a:r>
              <a:rPr lang="en-US" sz="4400" dirty="0" smtClean="0"/>
              <a:t>Concurrency control: isolation, atomics (it gets into scheduling?)</a:t>
            </a:r>
          </a:p>
          <a:p>
            <a:pPr lvl="1"/>
            <a:r>
              <a:rPr lang="en-US" sz="4400" dirty="0" smtClean="0"/>
              <a:t>Location and  Affinity/Locality services: map to some things that are mentioned above. Provides information and does binding. </a:t>
            </a:r>
          </a:p>
          <a:p>
            <a:pPr lvl="1"/>
            <a:r>
              <a:rPr lang="en-US" sz="4400" dirty="0" smtClean="0"/>
              <a:t>Express error checking/detection and recovery. Allows to specify resilience properties. Both to computation and data and hardware resources.  </a:t>
            </a:r>
          </a:p>
          <a:p>
            <a:pPr lvl="1"/>
            <a:r>
              <a:rPr lang="en-US" sz="4400" dirty="0" smtClean="0"/>
              <a:t>Load balancing.  Scheduling. </a:t>
            </a:r>
          </a:p>
          <a:p>
            <a:pPr lvl="1"/>
            <a:r>
              <a:rPr lang="en-US" sz="4400" dirty="0" smtClean="0"/>
              <a:t>OS requests services from the runtime:  give me back resources that I gave you,  tell runtime to graceful degradation/shutdown</a:t>
            </a:r>
          </a:p>
          <a:p>
            <a:pPr lvl="1"/>
            <a:r>
              <a:rPr lang="en-US" sz="4400" dirty="0" smtClean="0"/>
              <a:t>Services can make requests to other services, e.g., tools</a:t>
            </a:r>
            <a:endParaRPr lang="en-US" sz="4400" dirty="0"/>
          </a:p>
          <a:p>
            <a:pPr lvl="1"/>
            <a:endParaRPr lang="en-US" sz="4400" dirty="0" smtClean="0"/>
          </a:p>
          <a:p>
            <a:r>
              <a:rPr lang="en-US" sz="4400" dirty="0" smtClean="0"/>
              <a:t>Service Attributes</a:t>
            </a:r>
          </a:p>
          <a:p>
            <a:pPr lvl="1"/>
            <a:r>
              <a:rPr lang="en-US" sz="4400" dirty="0" smtClean="0"/>
              <a:t>How the service will be provided?</a:t>
            </a:r>
          </a:p>
          <a:p>
            <a:pPr lvl="1"/>
            <a:r>
              <a:rPr lang="en-US" sz="4400" dirty="0" smtClean="0"/>
              <a:t>Expected resilience</a:t>
            </a:r>
          </a:p>
          <a:p>
            <a:pPr lvl="1"/>
            <a:r>
              <a:rPr lang="en-US" sz="4400" dirty="0" smtClean="0"/>
              <a:t>Expected resources usage</a:t>
            </a:r>
          </a:p>
          <a:p>
            <a:pPr lvl="1"/>
            <a:r>
              <a:rPr lang="en-US" sz="4400" dirty="0" smtClean="0"/>
              <a:t>Persistence of memory</a:t>
            </a:r>
          </a:p>
          <a:p>
            <a:pPr lvl="1"/>
            <a:r>
              <a:rPr lang="en-US" sz="4400" dirty="0" smtClean="0"/>
              <a:t>Locality attributes</a:t>
            </a:r>
          </a:p>
          <a:p>
            <a:pPr lvl="1"/>
            <a:endParaRPr lang="en-US" sz="2000" dirty="0" smtClean="0"/>
          </a:p>
        </p:txBody>
      </p:sp>
    </p:spTree>
    <p:extLst>
      <p:ext uri="{BB962C8B-B14F-4D97-AF65-F5344CB8AC3E}">
        <p14:creationId xmlns:p14="http://schemas.microsoft.com/office/powerpoint/2010/main" val="2533804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Summit Outcome: runtime services</a:t>
            </a:r>
            <a:endParaRPr lang="en-US" sz="3600"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13</a:t>
            </a:fld>
            <a:endParaRPr lang="en-US" dirty="0"/>
          </a:p>
        </p:txBody>
      </p:sp>
      <p:sp>
        <p:nvSpPr>
          <p:cNvPr id="5" name="Content Placeholder 2"/>
          <p:cNvSpPr txBox="1">
            <a:spLocks/>
          </p:cNvSpPr>
          <p:nvPr/>
        </p:nvSpPr>
        <p:spPr>
          <a:xfrm>
            <a:off x="4667873" y="1663700"/>
            <a:ext cx="4210673" cy="43940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p:txBody>
      </p:sp>
      <p:sp>
        <p:nvSpPr>
          <p:cNvPr id="6" name="Content Placeholder 5"/>
          <p:cNvSpPr>
            <a:spLocks noGrp="1"/>
          </p:cNvSpPr>
          <p:nvPr>
            <p:ph idx="1"/>
          </p:nvPr>
        </p:nvSpPr>
        <p:spPr>
          <a:xfrm>
            <a:off x="352425" y="1118632"/>
            <a:ext cx="8410575" cy="4759782"/>
          </a:xfrm>
        </p:spPr>
        <p:txBody>
          <a:bodyPr>
            <a:normAutofit/>
          </a:bodyPr>
          <a:lstStyle/>
          <a:p>
            <a:pPr marL="0" indent="0">
              <a:buNone/>
            </a:pPr>
            <a:endParaRPr lang="en-US" sz="1400" dirty="0" smtClean="0"/>
          </a:p>
          <a:p>
            <a:r>
              <a:rPr lang="en-US" sz="2400" dirty="0" smtClean="0"/>
              <a:t>Homework: </a:t>
            </a:r>
          </a:p>
          <a:p>
            <a:pPr lvl="1"/>
            <a:r>
              <a:rPr lang="en-US" sz="2000" dirty="0" smtClean="0"/>
              <a:t>Refine key abstractions and their definition</a:t>
            </a:r>
          </a:p>
          <a:p>
            <a:pPr lvl="1"/>
            <a:r>
              <a:rPr lang="en-US" sz="2000" dirty="0" smtClean="0"/>
              <a:t>Using refined key abstractions, define runtime services</a:t>
            </a:r>
          </a:p>
          <a:p>
            <a:pPr lvl="1"/>
            <a:r>
              <a:rPr lang="en-US" sz="2000" dirty="0" smtClean="0"/>
              <a:t>Create a matrix for mapping on what current investments (including Charm++ runtime) provide these services and a brief description on how the services are provided.</a:t>
            </a:r>
          </a:p>
          <a:p>
            <a:r>
              <a:rPr lang="en-US" sz="2400" dirty="0" smtClean="0"/>
              <a:t>Deadlines</a:t>
            </a:r>
          </a:p>
          <a:p>
            <a:pPr lvl="1"/>
            <a:r>
              <a:rPr lang="en-US" sz="2000" dirty="0" smtClean="0"/>
              <a:t>Initial draft to be distributed to summit participants: April 22</a:t>
            </a:r>
          </a:p>
          <a:p>
            <a:pPr lvl="1"/>
            <a:r>
              <a:rPr lang="en-US" sz="2000" dirty="0" smtClean="0"/>
              <a:t>Final draft including comments/suggestions from summit participants: April 309</a:t>
            </a:r>
          </a:p>
          <a:p>
            <a:r>
              <a:rPr lang="en-US" sz="2400" dirty="0" smtClean="0"/>
              <a:t>Homework Team: </a:t>
            </a:r>
          </a:p>
          <a:p>
            <a:pPr lvl="1"/>
            <a:r>
              <a:rPr lang="en-US" sz="1800" dirty="0" err="1" smtClean="0"/>
              <a:t>Wilf</a:t>
            </a:r>
            <a:r>
              <a:rPr lang="en-US" sz="1800" dirty="0" smtClean="0"/>
              <a:t>, </a:t>
            </a:r>
            <a:r>
              <a:rPr lang="en-US" sz="1800" dirty="0" err="1" smtClean="0"/>
              <a:t>Vivek</a:t>
            </a:r>
            <a:r>
              <a:rPr lang="en-US" sz="1800" dirty="0" smtClean="0"/>
              <a:t>, Kathy, Vijay</a:t>
            </a:r>
          </a:p>
          <a:p>
            <a:endParaRPr lang="en-US" sz="1400" dirty="0" smtClean="0"/>
          </a:p>
          <a:p>
            <a:endParaRPr lang="en-US" sz="1400" dirty="0" smtClean="0"/>
          </a:p>
          <a:p>
            <a:endParaRPr lang="en-US" sz="1400" dirty="0"/>
          </a:p>
        </p:txBody>
      </p:sp>
    </p:spTree>
    <p:extLst>
      <p:ext uri="{BB962C8B-B14F-4D97-AF65-F5344CB8AC3E}">
        <p14:creationId xmlns:p14="http://schemas.microsoft.com/office/powerpoint/2010/main" val="762189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Presentation of solutions by </a:t>
            </a:r>
            <a:r>
              <a:rPr lang="en-US" dirty="0" err="1" smtClean="0"/>
              <a:t>Wilf</a:t>
            </a:r>
            <a:r>
              <a:rPr lang="en-US" dirty="0" smtClean="0"/>
              <a:t> (slides 15- 20)</a:t>
            </a:r>
          </a:p>
          <a:p>
            <a:r>
              <a:rPr lang="en-US" dirty="0" smtClean="0"/>
              <a:t>Discussions of the presented ideas</a:t>
            </a:r>
          </a:p>
          <a:p>
            <a:r>
              <a:rPr lang="en-US" dirty="0" smtClean="0"/>
              <a:t>More questions than we had time for:</a:t>
            </a:r>
          </a:p>
          <a:p>
            <a:pPr lvl="1"/>
            <a:r>
              <a:rPr lang="en-US" dirty="0" smtClean="0"/>
              <a:t>We will post </a:t>
            </a:r>
            <a:r>
              <a:rPr lang="en-US" dirty="0" err="1" smtClean="0"/>
              <a:t>Wilf’s</a:t>
            </a:r>
            <a:r>
              <a:rPr lang="en-US" dirty="0" smtClean="0"/>
              <a:t> presentation in the </a:t>
            </a:r>
            <a:r>
              <a:rPr lang="en-US" dirty="0" err="1" smtClean="0"/>
              <a:t>xstack</a:t>
            </a:r>
            <a:r>
              <a:rPr lang="en-US" dirty="0" smtClean="0"/>
              <a:t> wiki</a:t>
            </a:r>
          </a:p>
          <a:p>
            <a:pPr lvl="1"/>
            <a:r>
              <a:rPr lang="en-US" dirty="0" err="1" smtClean="0"/>
              <a:t>Wilf</a:t>
            </a:r>
            <a:r>
              <a:rPr lang="en-US" dirty="0" smtClean="0"/>
              <a:t> will present these again at the X-Stack PI meeting</a:t>
            </a:r>
          </a:p>
          <a:p>
            <a:pPr lvl="1"/>
            <a:r>
              <a:rPr lang="en-US" dirty="0" smtClean="0"/>
              <a:t>Summit participants are encouraged to send </a:t>
            </a:r>
            <a:r>
              <a:rPr lang="en-US" dirty="0" err="1" smtClean="0"/>
              <a:t>Wilf</a:t>
            </a:r>
            <a:r>
              <a:rPr lang="en-US" dirty="0" smtClean="0"/>
              <a:t> and I comments/questions/suggestions</a:t>
            </a:r>
          </a:p>
          <a:p>
            <a:pPr lvl="1"/>
            <a:r>
              <a:rPr lang="en-US" dirty="0" smtClean="0"/>
              <a:t>We will encourage X-Stack meeting participants to give us comments/questions/suggestions</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Summit Outcome: community buy-in</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14</a:t>
            </a:fld>
            <a:endParaRPr lang="en-US" dirty="0"/>
          </a:p>
        </p:txBody>
      </p:sp>
    </p:spTree>
    <p:extLst>
      <p:ext uri="{BB962C8B-B14F-4D97-AF65-F5344CB8AC3E}">
        <p14:creationId xmlns:p14="http://schemas.microsoft.com/office/powerpoint/2010/main" val="2438011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buy-in</a:t>
            </a:r>
          </a:p>
        </p:txBody>
      </p:sp>
      <p:sp>
        <p:nvSpPr>
          <p:cNvPr id="3" name="Content Placeholder 2"/>
          <p:cNvSpPr>
            <a:spLocks noGrp="1"/>
          </p:cNvSpPr>
          <p:nvPr>
            <p:ph idx="1"/>
          </p:nvPr>
        </p:nvSpPr>
        <p:spPr/>
        <p:txBody>
          <a:bodyPr/>
          <a:lstStyle/>
          <a:p>
            <a:r>
              <a:rPr lang="en-US" dirty="0" smtClean="0"/>
              <a:t>Ecosystem Creation: How </a:t>
            </a:r>
            <a:r>
              <a:rPr lang="en-US" dirty="0"/>
              <a:t>do we achieve community buy-in to an envisioned runtime architecture and semantics?</a:t>
            </a:r>
          </a:p>
          <a:p>
            <a:r>
              <a:rPr lang="en-US" dirty="0" smtClean="0"/>
              <a:t>Process: We </a:t>
            </a:r>
            <a:r>
              <a:rPr lang="en-US" dirty="0"/>
              <a:t>need a process to continuously evaluate refine the envisioned runtime architecture and semantics while keeping focus on achieving an Exascale runtime system.  What should this process be?</a:t>
            </a:r>
          </a:p>
          <a:p>
            <a:endParaRPr lang="en-US" dirty="0"/>
          </a:p>
        </p:txBody>
      </p:sp>
    </p:spTree>
    <p:extLst>
      <p:ext uri="{BB962C8B-B14F-4D97-AF65-F5344CB8AC3E}">
        <p14:creationId xmlns:p14="http://schemas.microsoft.com/office/powerpoint/2010/main" val="348564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Ecosystem Creation</a:t>
            </a:r>
            <a:endParaRPr lang="en-US" dirty="0"/>
          </a:p>
        </p:txBody>
      </p:sp>
      <p:sp>
        <p:nvSpPr>
          <p:cNvPr id="3" name="Content Placeholder 2"/>
          <p:cNvSpPr>
            <a:spLocks noGrp="1"/>
          </p:cNvSpPr>
          <p:nvPr>
            <p:ph idx="1"/>
          </p:nvPr>
        </p:nvSpPr>
        <p:spPr/>
        <p:txBody>
          <a:bodyPr/>
          <a:lstStyle/>
          <a:p>
            <a:r>
              <a:rPr lang="en-US" dirty="0" smtClean="0"/>
              <a:t>Establish an open, transparent environment where the solution is not pre-determined</a:t>
            </a:r>
          </a:p>
          <a:p>
            <a:r>
              <a:rPr lang="en-US" dirty="0" smtClean="0"/>
              <a:t>Provide an organic process for community decision-making, ensuring that the best solution wins</a:t>
            </a:r>
          </a:p>
          <a:p>
            <a:r>
              <a:rPr lang="en-US" dirty="0" smtClean="0"/>
              <a:t>Avoid a single player or clique dominating</a:t>
            </a:r>
          </a:p>
          <a:p>
            <a:r>
              <a:rPr lang="en-US" dirty="0" smtClean="0"/>
              <a:t>Lower the barrier to participation by providing stable, reliable releases of candidate solutions to a broad audience</a:t>
            </a:r>
            <a:endParaRPr lang="en-US" dirty="0"/>
          </a:p>
        </p:txBody>
      </p:sp>
    </p:spTree>
    <p:extLst>
      <p:ext uri="{BB962C8B-B14F-4D97-AF65-F5344CB8AC3E}">
        <p14:creationId xmlns:p14="http://schemas.microsoft.com/office/powerpoint/2010/main" val="4132778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Build an independent, open-source foundation that ensures the different projects can be continuously available, evolved, and supported.</a:t>
            </a:r>
          </a:p>
          <a:p>
            <a:r>
              <a:rPr lang="en-US" dirty="0" smtClean="0"/>
              <a:t>The different projects will evolve based on the contributions made. As solutions demonstrate their superiority, they will attract more contributions as well as consensus.</a:t>
            </a:r>
          </a:p>
          <a:p>
            <a:r>
              <a:rPr lang="en-US" dirty="0" smtClean="0"/>
              <a:t>The community will organically migrate to the superior solution.</a:t>
            </a:r>
          </a:p>
          <a:p>
            <a:r>
              <a:rPr lang="en-US" dirty="0" smtClean="0"/>
              <a:t>DOE can continuously view progress and help fund projects to cover any critical shortfalls.</a:t>
            </a:r>
            <a:endParaRPr lang="en-US" dirty="0"/>
          </a:p>
        </p:txBody>
      </p:sp>
    </p:spTree>
    <p:extLst>
      <p:ext uri="{BB962C8B-B14F-4D97-AF65-F5344CB8AC3E}">
        <p14:creationId xmlns:p14="http://schemas.microsoft.com/office/powerpoint/2010/main" val="778619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in the Community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Exascale Computing Research Community (us)</a:t>
            </a:r>
          </a:p>
          <a:p>
            <a:pPr marL="514350" indent="-514350">
              <a:buFont typeface="+mj-lt"/>
              <a:buAutoNum type="arabicPeriod"/>
            </a:pPr>
            <a:r>
              <a:rPr lang="en-US" dirty="0" smtClean="0"/>
              <a:t>High Performance Computing User Community (current users)</a:t>
            </a:r>
          </a:p>
          <a:p>
            <a:pPr marL="514350" indent="-514350">
              <a:buFont typeface="+mj-lt"/>
              <a:buAutoNum type="arabicPeriod"/>
            </a:pPr>
            <a:r>
              <a:rPr lang="en-US" dirty="0" smtClean="0"/>
              <a:t>Academic Community (future users)</a:t>
            </a:r>
          </a:p>
          <a:p>
            <a:pPr marL="514350" indent="-514350">
              <a:buFont typeface="+mj-lt"/>
              <a:buAutoNum type="arabicPeriod"/>
            </a:pPr>
            <a:r>
              <a:rPr lang="en-US" dirty="0" smtClean="0"/>
              <a:t>Application Development Community (scientists and engineers)</a:t>
            </a:r>
          </a:p>
          <a:p>
            <a:pPr marL="514350" indent="-514350">
              <a:buFont typeface="+mj-lt"/>
              <a:buAutoNum type="arabicPeriod"/>
            </a:pPr>
            <a:r>
              <a:rPr lang="en-US" dirty="0" smtClean="0"/>
              <a:t>Software Development Community</a:t>
            </a:r>
          </a:p>
          <a:p>
            <a:pPr marL="514350" indent="-514350">
              <a:buFont typeface="+mj-lt"/>
              <a:buAutoNum type="arabicPeriod"/>
            </a:pPr>
            <a:r>
              <a:rPr lang="en-US" dirty="0" smtClean="0"/>
              <a:t>Hardware Vendors</a:t>
            </a:r>
          </a:p>
        </p:txBody>
      </p:sp>
    </p:spTree>
    <p:extLst>
      <p:ext uri="{BB962C8B-B14F-4D97-AF65-F5344CB8AC3E}">
        <p14:creationId xmlns:p14="http://schemas.microsoft.com/office/powerpoint/2010/main" val="402690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5"/>
            <a:ext cx="8410575" cy="4281190"/>
          </a:xfrm>
        </p:spPr>
        <p:txBody>
          <a:bodyPr>
            <a:normAutofit fontScale="92500" lnSpcReduction="10000"/>
          </a:bodyPr>
          <a:lstStyle/>
          <a:p>
            <a:r>
              <a:rPr lang="en-US" dirty="0"/>
              <a:t>Generate a roadmap </a:t>
            </a:r>
            <a:r>
              <a:rPr lang="en-US" dirty="0" smtClean="0"/>
              <a:t>for achieving </a:t>
            </a:r>
            <a:r>
              <a:rPr lang="en-US" dirty="0"/>
              <a:t>a unified runtime systems </a:t>
            </a:r>
            <a:r>
              <a:rPr lang="en-US" i="1" dirty="0"/>
              <a:t>architecture</a:t>
            </a:r>
            <a:r>
              <a:rPr lang="en-US" dirty="0"/>
              <a:t> for Exascale systems</a:t>
            </a:r>
          </a:p>
          <a:p>
            <a:pPr lvl="1"/>
            <a:r>
              <a:rPr lang="en-US" dirty="0" smtClean="0"/>
              <a:t>Reach consensus on the top six challenges and solutions for them.</a:t>
            </a:r>
          </a:p>
          <a:p>
            <a:pPr lvl="1"/>
            <a:r>
              <a:rPr lang="en-US" dirty="0" smtClean="0"/>
              <a:t>Agree on a comprehensive set </a:t>
            </a:r>
            <a:r>
              <a:rPr lang="en-US" dirty="0"/>
              <a:t>of questions that must be answered in </a:t>
            </a:r>
            <a:r>
              <a:rPr lang="en-US" dirty="0" smtClean="0"/>
              <a:t>order to achieve such architecture</a:t>
            </a:r>
          </a:p>
          <a:p>
            <a:pPr lvl="1"/>
            <a:r>
              <a:rPr lang="en-US" dirty="0" smtClean="0"/>
              <a:t>Current known answers to posed questions</a:t>
            </a:r>
          </a:p>
          <a:p>
            <a:r>
              <a:rPr lang="en-US" dirty="0"/>
              <a:t>G</a:t>
            </a:r>
            <a:r>
              <a:rPr lang="en-US" dirty="0" smtClean="0"/>
              <a:t>enerate </a:t>
            </a:r>
            <a:r>
              <a:rPr lang="en-US" dirty="0"/>
              <a:t>a roadmap for </a:t>
            </a:r>
            <a:r>
              <a:rPr lang="en-US" dirty="0" smtClean="0"/>
              <a:t>a research program on runtime systems </a:t>
            </a:r>
          </a:p>
          <a:p>
            <a:pPr lvl="1"/>
            <a:r>
              <a:rPr lang="en-US" dirty="0" smtClean="0"/>
              <a:t>Consistent with achieving a unified runtime systems architecture</a:t>
            </a:r>
          </a:p>
          <a:p>
            <a:r>
              <a:rPr lang="en-US" dirty="0" smtClean="0"/>
              <a:t>Discuss future workshop</a:t>
            </a:r>
          </a:p>
          <a:p>
            <a:r>
              <a:rPr lang="en-US" dirty="0" smtClean="0"/>
              <a:t>Prepare for writing a report </a:t>
            </a:r>
          </a:p>
          <a:p>
            <a:pPr marL="0" indent="0">
              <a:buNone/>
            </a:pPr>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Summit Goals</a:t>
            </a:r>
            <a:endParaRPr lang="en-US" dirty="0"/>
          </a:p>
        </p:txBody>
      </p:sp>
      <p:sp>
        <p:nvSpPr>
          <p:cNvPr id="5" name="Slide Number Placeholder 4"/>
          <p:cNvSpPr>
            <a:spLocks noGrp="1"/>
          </p:cNvSpPr>
          <p:nvPr>
            <p:ph type="sldNum" sz="quarter" idx="4"/>
          </p:nvPr>
        </p:nvSpPr>
        <p:spPr/>
        <p:txBody>
          <a:bodyPr/>
          <a:lstStyle/>
          <a:p>
            <a:fld id="{F18FA76B-CC9E-D547-9312-20FD0191EE8B}" type="slidenum">
              <a:rPr lang="en-US" smtClean="0"/>
              <a:pPr/>
              <a:t>1</a:t>
            </a:fld>
            <a:endParaRPr lang="en-US" dirty="0"/>
          </a:p>
        </p:txBody>
      </p:sp>
      <p:sp>
        <p:nvSpPr>
          <p:cNvPr id="4" name="TextBox 3"/>
          <p:cNvSpPr txBox="1"/>
          <p:nvPr/>
        </p:nvSpPr>
        <p:spPr>
          <a:xfrm>
            <a:off x="1028690" y="5394025"/>
            <a:ext cx="7053493" cy="707886"/>
          </a:xfrm>
          <a:prstGeom prst="rect">
            <a:avLst/>
          </a:prstGeom>
          <a:noFill/>
        </p:spPr>
        <p:txBody>
          <a:bodyPr wrap="square" rtlCol="0">
            <a:spAutoFit/>
          </a:bodyPr>
          <a:lstStyle/>
          <a:p>
            <a:r>
              <a:rPr lang="en-US" sz="2000" b="1" dirty="0" smtClean="0">
                <a:solidFill>
                  <a:srgbClr val="0000FF"/>
                </a:solidFill>
              </a:rPr>
              <a:t>Summit rule: Participants should not promote </a:t>
            </a:r>
            <a:r>
              <a:rPr lang="en-US" sz="2000" b="1" dirty="0">
                <a:solidFill>
                  <a:srgbClr val="0000FF"/>
                </a:solidFill>
              </a:rPr>
              <a:t>their current research agenda</a:t>
            </a:r>
          </a:p>
        </p:txBody>
      </p:sp>
    </p:spTree>
    <p:extLst>
      <p:ext uri="{BB962C8B-B14F-4D97-AF65-F5344CB8AC3E}">
        <p14:creationId xmlns:p14="http://schemas.microsoft.com/office/powerpoint/2010/main" val="291580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Services</a:t>
            </a:r>
            <a:endParaRPr lang="en-US" dirty="0"/>
          </a:p>
        </p:txBody>
      </p:sp>
      <p:sp>
        <p:nvSpPr>
          <p:cNvPr id="3" name="Content Placeholder 2"/>
          <p:cNvSpPr>
            <a:spLocks noGrp="1"/>
          </p:cNvSpPr>
          <p:nvPr>
            <p:ph idx="1"/>
          </p:nvPr>
        </p:nvSpPr>
        <p:spPr/>
        <p:txBody>
          <a:bodyPr/>
          <a:lstStyle/>
          <a:p>
            <a:r>
              <a:rPr lang="en-US" dirty="0" smtClean="0"/>
              <a:t>Project Team Infrastructure - e.g. source code control, tooling, debuggers, collaboration/communication </a:t>
            </a:r>
          </a:p>
          <a:p>
            <a:r>
              <a:rPr lang="en-US" dirty="0" smtClean="0"/>
              <a:t>Release Engineering </a:t>
            </a:r>
          </a:p>
          <a:p>
            <a:r>
              <a:rPr lang="en-US" dirty="0" smtClean="0"/>
              <a:t>Technical Support </a:t>
            </a:r>
          </a:p>
          <a:p>
            <a:r>
              <a:rPr lang="en-US" dirty="0" smtClean="0"/>
              <a:t>IP management </a:t>
            </a:r>
          </a:p>
          <a:p>
            <a:r>
              <a:rPr lang="en-US" dirty="0" smtClean="0"/>
              <a:t>Education, instruction </a:t>
            </a:r>
            <a:r>
              <a:rPr lang="en-US" dirty="0"/>
              <a:t>and </a:t>
            </a:r>
            <a:r>
              <a:rPr lang="en-US" dirty="0" smtClean="0"/>
              <a:t>training</a:t>
            </a:r>
            <a:endParaRPr lang="en-US" dirty="0"/>
          </a:p>
          <a:p>
            <a:r>
              <a:rPr lang="en-US" dirty="0" smtClean="0"/>
              <a:t>Community Development</a:t>
            </a:r>
            <a:endParaRPr lang="en-US" dirty="0"/>
          </a:p>
          <a:p>
            <a:endParaRPr lang="en-US" dirty="0"/>
          </a:p>
        </p:txBody>
      </p:sp>
    </p:spTree>
    <p:extLst>
      <p:ext uri="{BB962C8B-B14F-4D97-AF65-F5344CB8AC3E}">
        <p14:creationId xmlns:p14="http://schemas.microsoft.com/office/powerpoint/2010/main" val="2533929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on Experience – Community 2.0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Learn from the best Eclipse</a:t>
            </a:r>
            <a:r>
              <a:rPr lang="en-US" dirty="0"/>
              <a:t>, Apache, Mozilla</a:t>
            </a:r>
            <a:endParaRPr lang="en-US" dirty="0" smtClean="0"/>
          </a:p>
          <a:p>
            <a:r>
              <a:rPr lang="en-US" dirty="0"/>
              <a:t>Building the community/ecosystem is </a:t>
            </a:r>
            <a:r>
              <a:rPr lang="en-US" dirty="0" smtClean="0"/>
              <a:t>top priority</a:t>
            </a:r>
          </a:p>
          <a:p>
            <a:r>
              <a:rPr lang="en-US" dirty="0" smtClean="0"/>
              <a:t>Support multiple projects and give them autonomy</a:t>
            </a:r>
          </a:p>
          <a:p>
            <a:r>
              <a:rPr lang="en-US" dirty="0" smtClean="0"/>
              <a:t>Support Regular Community Interaction</a:t>
            </a:r>
          </a:p>
          <a:p>
            <a:r>
              <a:rPr lang="en-US" dirty="0"/>
              <a:t>Long-term </a:t>
            </a:r>
            <a:r>
              <a:rPr lang="en-US" dirty="0" smtClean="0"/>
              <a:t>commitment to quality through education and process</a:t>
            </a:r>
          </a:p>
          <a:p>
            <a:endParaRPr lang="en-US" dirty="0"/>
          </a:p>
          <a:p>
            <a:pPr marL="0" indent="0">
              <a:buNone/>
            </a:pPr>
            <a:r>
              <a:rPr lang="en-US" dirty="0" smtClean="0"/>
              <a:t>Avoid the pitfalls</a:t>
            </a:r>
          </a:p>
          <a:p>
            <a:r>
              <a:rPr lang="en-US" dirty="0" smtClean="0"/>
              <a:t>Commercial control of the purse strings leads to community breakdown</a:t>
            </a:r>
          </a:p>
          <a:p>
            <a:r>
              <a:rPr lang="en-US" dirty="0" smtClean="0"/>
              <a:t>Get to community support quickly and maintain community control</a:t>
            </a:r>
          </a:p>
          <a:p>
            <a:endParaRPr lang="en-US" dirty="0"/>
          </a:p>
        </p:txBody>
      </p:sp>
    </p:spTree>
    <p:extLst>
      <p:ext uri="{BB962C8B-B14F-4D97-AF65-F5344CB8AC3E}">
        <p14:creationId xmlns:p14="http://schemas.microsoft.com/office/powerpoint/2010/main" val="743680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6"/>
            <a:ext cx="8410575" cy="5338764"/>
          </a:xfrm>
        </p:spPr>
        <p:txBody>
          <a:bodyPr>
            <a:normAutofit fontScale="55000" lnSpcReduction="20000"/>
          </a:bodyPr>
          <a:lstStyle/>
          <a:p>
            <a:pPr lvl="0"/>
            <a:r>
              <a:rPr lang="en-US" dirty="0"/>
              <a:t> Runtime system software architecture </a:t>
            </a:r>
            <a:endParaRPr lang="en-US" sz="3200" dirty="0"/>
          </a:p>
          <a:p>
            <a:pPr lvl="1"/>
            <a:r>
              <a:rPr lang="en-US" sz="2600" dirty="0" smtClean="0"/>
              <a:t>What are the major services provided by this architecture?</a:t>
            </a:r>
          </a:p>
          <a:p>
            <a:pPr lvl="1"/>
            <a:r>
              <a:rPr lang="en-US" sz="2600" dirty="0" smtClean="0"/>
              <a:t>What is the strategy that the runtime system has to </a:t>
            </a:r>
            <a:r>
              <a:rPr lang="en-US" sz="2600" dirty="0"/>
              <a:t>embody? What is the role of the different execution models? </a:t>
            </a:r>
            <a:endParaRPr lang="en-US" sz="2600" dirty="0" smtClean="0"/>
          </a:p>
          <a:p>
            <a:pPr lvl="1"/>
            <a:r>
              <a:rPr lang="en-US" sz="2600" dirty="0" smtClean="0"/>
              <a:t>What would </a:t>
            </a:r>
            <a:r>
              <a:rPr lang="en-US" sz="2600" dirty="0"/>
              <a:t>the principal </a:t>
            </a:r>
            <a:r>
              <a:rPr lang="en-US" sz="2600" dirty="0" smtClean="0"/>
              <a:t>components be? What </a:t>
            </a:r>
            <a:r>
              <a:rPr lang="en-US" sz="2600" dirty="0"/>
              <a:t>are the semantics of </a:t>
            </a:r>
            <a:r>
              <a:rPr lang="en-US" sz="2600" dirty="0" smtClean="0"/>
              <a:t>these </a:t>
            </a:r>
            <a:r>
              <a:rPr lang="en-US" sz="2600" dirty="0"/>
              <a:t>components?  </a:t>
            </a:r>
          </a:p>
          <a:p>
            <a:pPr lvl="1"/>
            <a:r>
              <a:rPr lang="en-US" sz="2600" dirty="0" smtClean="0"/>
              <a:t>What </a:t>
            </a:r>
            <a:r>
              <a:rPr lang="en-US" sz="2600" dirty="0"/>
              <a:t>are the mechanisms for managing </a:t>
            </a:r>
            <a:r>
              <a:rPr lang="en-US" sz="2600" dirty="0" smtClean="0"/>
              <a:t>and scheduling units of computation and data? </a:t>
            </a:r>
          </a:p>
          <a:p>
            <a:pPr lvl="1"/>
            <a:r>
              <a:rPr lang="en-US" sz="2600" dirty="0" smtClean="0"/>
              <a:t>How does the runtime dynamically </a:t>
            </a:r>
            <a:r>
              <a:rPr lang="en-US" sz="2600" dirty="0"/>
              <a:t>adapt the schedule and </a:t>
            </a:r>
            <a:r>
              <a:rPr lang="en-US" sz="2600" dirty="0" smtClean="0"/>
              <a:t>placement so that metrics </a:t>
            </a:r>
            <a:r>
              <a:rPr lang="en-US" sz="2600" dirty="0"/>
              <a:t>of code-data affinity, power consumption, migration cost and </a:t>
            </a:r>
            <a:r>
              <a:rPr lang="en-US" sz="2600" dirty="0" smtClean="0"/>
              <a:t>resiliency are improved?</a:t>
            </a:r>
          </a:p>
          <a:p>
            <a:pPr lvl="1"/>
            <a:r>
              <a:rPr lang="en-US" sz="2600" dirty="0" smtClean="0"/>
              <a:t>How does the runtime manage </a:t>
            </a:r>
            <a:r>
              <a:rPr lang="en-US" sz="2600" dirty="0"/>
              <a:t>resources (compute, memory, power, bandwidth</a:t>
            </a:r>
            <a:r>
              <a:rPr lang="en-US" sz="2600" dirty="0" smtClean="0"/>
              <a:t>) </a:t>
            </a:r>
            <a:r>
              <a:rPr lang="en-US" sz="2600" dirty="0"/>
              <a:t>to meet a power, energy and performance objective</a:t>
            </a:r>
            <a:r>
              <a:rPr lang="en-US" sz="2600" dirty="0" smtClean="0"/>
              <a:t>? How are resources exposed? </a:t>
            </a:r>
          </a:p>
          <a:p>
            <a:pPr lvl="1"/>
            <a:r>
              <a:rPr lang="en-US" sz="2600" dirty="0" smtClean="0"/>
              <a:t>How does the runtime scale? How does the runtime ensures its scalability?</a:t>
            </a:r>
          </a:p>
          <a:p>
            <a:pPr lvl="1"/>
            <a:r>
              <a:rPr lang="en-US" sz="2600" dirty="0" smtClean="0"/>
              <a:t>What </a:t>
            </a:r>
            <a:r>
              <a:rPr lang="en-US" sz="2600" dirty="0"/>
              <a:t>is the role of </a:t>
            </a:r>
            <a:r>
              <a:rPr lang="en-US" sz="2600" dirty="0" smtClean="0"/>
              <a:t>name/address spaces? Are they global or not? What is their scope? </a:t>
            </a:r>
          </a:p>
          <a:p>
            <a:pPr lvl="1"/>
            <a:r>
              <a:rPr lang="en-US" sz="2600" dirty="0" smtClean="0"/>
              <a:t>What  </a:t>
            </a:r>
            <a:r>
              <a:rPr lang="en-US" sz="2600" dirty="0"/>
              <a:t>programming models </a:t>
            </a:r>
            <a:r>
              <a:rPr lang="en-US" sz="2600" dirty="0" smtClean="0"/>
              <a:t>will </a:t>
            </a:r>
            <a:r>
              <a:rPr lang="en-US" sz="2600" dirty="0"/>
              <a:t>be supported by the runtime architecture? </a:t>
            </a:r>
            <a:endParaRPr lang="en-US" sz="2600" dirty="0" smtClean="0"/>
          </a:p>
          <a:p>
            <a:pPr lvl="1"/>
            <a:r>
              <a:rPr lang="en-US" sz="2600" dirty="0" smtClean="0"/>
              <a:t>How will </a:t>
            </a:r>
            <a:r>
              <a:rPr lang="en-US" sz="2600" dirty="0" err="1" smtClean="0"/>
              <a:t>composability</a:t>
            </a:r>
            <a:r>
              <a:rPr lang="en-US" sz="2600" dirty="0" smtClean="0"/>
              <a:t> be enabled? </a:t>
            </a:r>
            <a:endParaRPr lang="en-US" sz="2600" dirty="0"/>
          </a:p>
          <a:p>
            <a:pPr lvl="1"/>
            <a:r>
              <a:rPr lang="en-US" sz="2600" dirty="0" smtClean="0"/>
              <a:t>What </a:t>
            </a:r>
            <a:r>
              <a:rPr lang="en-US" sz="2600" dirty="0"/>
              <a:t>OS support </a:t>
            </a:r>
            <a:r>
              <a:rPr lang="en-US" sz="2600" dirty="0" smtClean="0"/>
              <a:t>is assumed? What can the OS ask/expect  from runtimes?</a:t>
            </a:r>
          </a:p>
          <a:p>
            <a:pPr lvl="1"/>
            <a:r>
              <a:rPr lang="en-US" sz="2600" dirty="0" smtClean="0"/>
              <a:t>What can compilers ask/expect of runtimes? What runtimes can ask/expect of compilers?</a:t>
            </a:r>
          </a:p>
          <a:p>
            <a:pPr lvl="1"/>
            <a:r>
              <a:rPr lang="en-US" sz="2600" dirty="0" smtClean="0"/>
              <a:t>Just in time compilation: what is the runtime support needed?</a:t>
            </a:r>
          </a:p>
          <a:p>
            <a:pPr lvl="1"/>
            <a:r>
              <a:rPr lang="en-US" sz="2600" dirty="0" smtClean="0"/>
              <a:t>What hardware support is assumed, can be exploited, can helpful? What is the machine model assumed?</a:t>
            </a:r>
          </a:p>
          <a:p>
            <a:pPr lvl="1"/>
            <a:r>
              <a:rPr lang="en-US" sz="2600" dirty="0" smtClean="0"/>
              <a:t>What is the cost model assumed (energy, performance, resilience)?</a:t>
            </a:r>
          </a:p>
          <a:p>
            <a:pPr lvl="1"/>
            <a:r>
              <a:rPr lang="en-US" sz="2600" dirty="0" smtClean="0"/>
              <a:t>How does the runtime system enables use of application or system info for resilience? In general, how does the runtime system uses information?</a:t>
            </a:r>
          </a:p>
          <a:p>
            <a:pPr lvl="1"/>
            <a:r>
              <a:rPr lang="en-US" sz="2600" dirty="0" smtClean="0"/>
              <a:t>What tools expect from runtimes, and what runtimes expect from tools?</a:t>
            </a:r>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Summit Outcome: comprehensive set of questions</a:t>
            </a:r>
            <a:endParaRPr lang="en-US" dirty="0"/>
          </a:p>
        </p:txBody>
      </p:sp>
      <p:sp>
        <p:nvSpPr>
          <p:cNvPr id="5" name="Slide Number Placeholder 4"/>
          <p:cNvSpPr>
            <a:spLocks noGrp="1"/>
          </p:cNvSpPr>
          <p:nvPr>
            <p:ph type="sldNum" sz="quarter" idx="4"/>
          </p:nvPr>
        </p:nvSpPr>
        <p:spPr/>
        <p:txBody>
          <a:bodyPr/>
          <a:lstStyle/>
          <a:p>
            <a:fld id="{F18FA76B-CC9E-D547-9312-20FD0191EE8B}" type="slidenum">
              <a:rPr lang="en-US" smtClean="0"/>
              <a:pPr/>
              <a:t>21</a:t>
            </a:fld>
            <a:endParaRPr lang="en-US" dirty="0"/>
          </a:p>
        </p:txBody>
      </p:sp>
    </p:spTree>
    <p:extLst>
      <p:ext uri="{BB962C8B-B14F-4D97-AF65-F5344CB8AC3E}">
        <p14:creationId xmlns:p14="http://schemas.microsoft.com/office/powerpoint/2010/main" val="2845387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6" y="1265236"/>
            <a:ext cx="4084528" cy="5059364"/>
          </a:xfrm>
        </p:spPr>
        <p:txBody>
          <a:bodyPr>
            <a:normAutofit fontScale="92500" lnSpcReduction="10000"/>
          </a:bodyPr>
          <a:lstStyle/>
          <a:p>
            <a:r>
              <a:rPr lang="en-US" sz="2200" b="0" dirty="0" smtClean="0"/>
              <a:t>Unit of computation </a:t>
            </a:r>
            <a:r>
              <a:rPr lang="en-US" sz="2200" b="0" dirty="0"/>
              <a:t>manager and scheduling</a:t>
            </a:r>
          </a:p>
          <a:p>
            <a:r>
              <a:rPr lang="en-US" sz="2200" b="0" dirty="0" smtClean="0"/>
              <a:t>Name service for everything that one wants to virtualize. Address allocation/translation.</a:t>
            </a:r>
            <a:endParaRPr lang="en-US" sz="2200" b="0" dirty="0"/>
          </a:p>
          <a:p>
            <a:r>
              <a:rPr lang="en-US" sz="2200" b="0" dirty="0"/>
              <a:t>Data </a:t>
            </a:r>
            <a:r>
              <a:rPr lang="en-US" sz="2200" b="0" dirty="0" smtClean="0"/>
              <a:t>distribution and redistribution</a:t>
            </a:r>
          </a:p>
          <a:p>
            <a:r>
              <a:rPr lang="en-US" sz="2200" b="0" dirty="0"/>
              <a:t>L</a:t>
            </a:r>
            <a:r>
              <a:rPr lang="en-US" sz="2200" b="0" dirty="0" smtClean="0"/>
              <a:t>ocality management</a:t>
            </a:r>
          </a:p>
          <a:p>
            <a:r>
              <a:rPr lang="en-US" sz="2200" b="0" dirty="0" smtClean="0"/>
              <a:t>Power management</a:t>
            </a:r>
          </a:p>
          <a:p>
            <a:r>
              <a:rPr lang="en-US" sz="2200" b="0" dirty="0" smtClean="0"/>
              <a:t>Communication interfaces and/or infrastructure.</a:t>
            </a:r>
          </a:p>
          <a:p>
            <a:r>
              <a:rPr lang="en-US" sz="2200" b="0" dirty="0" smtClean="0"/>
              <a:t>Network I/O</a:t>
            </a:r>
          </a:p>
          <a:p>
            <a:r>
              <a:rPr lang="en-US" sz="2200" b="0" dirty="0" smtClean="0"/>
              <a:t>Active storage (compute in storage). I/O, locality</a:t>
            </a:r>
          </a:p>
          <a:p>
            <a:r>
              <a:rPr lang="en-US" sz="2200" b="0" dirty="0" smtClean="0"/>
              <a:t>Load balancers</a:t>
            </a:r>
          </a:p>
          <a:p>
            <a:pPr lvl="1"/>
            <a:endParaRPr lang="en-US" dirty="0" smtClean="0"/>
          </a:p>
          <a:p>
            <a:pPr lvl="1"/>
            <a:endParaRPr lang="en-US" dirty="0"/>
          </a:p>
        </p:txBody>
      </p:sp>
      <p:sp>
        <p:nvSpPr>
          <p:cNvPr id="3" name="Title 2"/>
          <p:cNvSpPr>
            <a:spLocks noGrp="1"/>
          </p:cNvSpPr>
          <p:nvPr>
            <p:ph type="title"/>
          </p:nvPr>
        </p:nvSpPr>
        <p:spPr/>
        <p:txBody>
          <a:bodyPr>
            <a:normAutofit/>
          </a:bodyPr>
          <a:lstStyle/>
          <a:p>
            <a:r>
              <a:rPr lang="en-US" dirty="0" smtClean="0"/>
              <a:t>Summit Outcome</a:t>
            </a:r>
            <a:r>
              <a:rPr lang="en-US" dirty="0"/>
              <a:t>: </a:t>
            </a:r>
            <a:r>
              <a:rPr lang="en-US" dirty="0" smtClean="0"/>
              <a:t/>
            </a:r>
            <a:br>
              <a:rPr lang="en-US" dirty="0" smtClean="0"/>
            </a:br>
            <a:r>
              <a:rPr lang="en-US" dirty="0" smtClean="0"/>
              <a:t>runtime systems major components</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22</a:t>
            </a:fld>
            <a:endParaRPr lang="en-US" dirty="0"/>
          </a:p>
        </p:txBody>
      </p:sp>
      <p:sp>
        <p:nvSpPr>
          <p:cNvPr id="5" name="Content Placeholder 1"/>
          <p:cNvSpPr txBox="1">
            <a:spLocks/>
          </p:cNvSpPr>
          <p:nvPr/>
        </p:nvSpPr>
        <p:spPr>
          <a:xfrm>
            <a:off x="4548512" y="1265236"/>
            <a:ext cx="4488243" cy="505936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b="0" dirty="0" smtClean="0"/>
              <a:t>Location managers</a:t>
            </a:r>
          </a:p>
          <a:p>
            <a:r>
              <a:rPr lang="en-US" sz="2600" b="0" dirty="0" err="1" smtClean="0"/>
              <a:t>Prefetcher</a:t>
            </a:r>
            <a:r>
              <a:rPr lang="en-US" sz="2600" b="0" dirty="0" smtClean="0"/>
              <a:t> for explicit memory </a:t>
            </a:r>
            <a:r>
              <a:rPr lang="en-US" sz="2600" b="0" dirty="0" err="1" smtClean="0"/>
              <a:t>mgmt</a:t>
            </a:r>
            <a:endParaRPr lang="en-US" sz="2600" b="0" dirty="0" smtClean="0"/>
          </a:p>
          <a:p>
            <a:r>
              <a:rPr lang="en-US" sz="2600" b="0" dirty="0" smtClean="0"/>
              <a:t>Lightweight </a:t>
            </a:r>
            <a:r>
              <a:rPr lang="en-US" sz="2600" b="0" dirty="0" err="1" smtClean="0"/>
              <a:t>migratable</a:t>
            </a:r>
            <a:r>
              <a:rPr lang="en-US" sz="2600" b="0" dirty="0" smtClean="0"/>
              <a:t> threads</a:t>
            </a:r>
          </a:p>
          <a:p>
            <a:r>
              <a:rPr lang="en-US" sz="2600" b="0" dirty="0" smtClean="0"/>
              <a:t>Introspection management. </a:t>
            </a:r>
            <a:r>
              <a:rPr lang="en-US" sz="2600" b="0" dirty="0"/>
              <a:t>Monitoring/tools </a:t>
            </a:r>
            <a:r>
              <a:rPr lang="en-US" sz="2600" b="0" dirty="0" smtClean="0"/>
              <a:t>interface</a:t>
            </a:r>
          </a:p>
          <a:p>
            <a:r>
              <a:rPr lang="en-US" sz="2600" b="0" dirty="0" smtClean="0"/>
              <a:t>Reliable data store. I/O is embedded here.</a:t>
            </a:r>
          </a:p>
          <a:p>
            <a:r>
              <a:rPr lang="en-US" sz="2600" b="0" dirty="0" smtClean="0"/>
              <a:t>Global termination detection</a:t>
            </a:r>
          </a:p>
          <a:p>
            <a:r>
              <a:rPr lang="en-US" sz="2600" b="0" dirty="0" smtClean="0"/>
              <a:t>Event and synchronization framework</a:t>
            </a:r>
          </a:p>
          <a:p>
            <a:r>
              <a:rPr lang="en-US" sz="2600" b="0" dirty="0" smtClean="0"/>
              <a:t>Failure detection</a:t>
            </a:r>
          </a:p>
          <a:p>
            <a:r>
              <a:rPr lang="en-US" sz="2600" b="0" dirty="0" smtClean="0"/>
              <a:t>Failure recovery</a:t>
            </a:r>
          </a:p>
          <a:p>
            <a:r>
              <a:rPr lang="en-US" sz="2600" b="0" dirty="0" smtClean="0"/>
              <a:t>Adaptive controller</a:t>
            </a:r>
          </a:p>
          <a:p>
            <a:r>
              <a:rPr lang="en-US" sz="2600" b="0" dirty="0" smtClean="0"/>
              <a:t>Interoperability (with in-situ analysis, visualization, etc.)</a:t>
            </a:r>
          </a:p>
          <a:p>
            <a:r>
              <a:rPr lang="en-US" sz="2600" b="0" dirty="0" err="1" smtClean="0"/>
              <a:t>Composability</a:t>
            </a:r>
            <a:r>
              <a:rPr lang="en-US" sz="2600" b="0" dirty="0" smtClean="0"/>
              <a:t> manager</a:t>
            </a:r>
          </a:p>
          <a:p>
            <a:endParaRPr lang="en-US" sz="2000" b="0" dirty="0" smtClean="0"/>
          </a:p>
          <a:p>
            <a:endParaRPr lang="en-US" sz="2000" b="0" dirty="0" smtClean="0"/>
          </a:p>
        </p:txBody>
      </p:sp>
    </p:spTree>
    <p:extLst>
      <p:ext uri="{BB962C8B-B14F-4D97-AF65-F5344CB8AC3E}">
        <p14:creationId xmlns:p14="http://schemas.microsoft.com/office/powerpoint/2010/main" val="1283967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Summit Outcome: component interfaces</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23</a:t>
            </a:fld>
            <a:endParaRPr lang="en-US" dirty="0"/>
          </a:p>
        </p:txBody>
      </p:sp>
      <p:sp>
        <p:nvSpPr>
          <p:cNvPr id="5" name="Content Placeholder 1"/>
          <p:cNvSpPr txBox="1">
            <a:spLocks/>
          </p:cNvSpPr>
          <p:nvPr/>
        </p:nvSpPr>
        <p:spPr>
          <a:xfrm>
            <a:off x="712730" y="1265236"/>
            <a:ext cx="8313578" cy="50593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Interfaces should:</a:t>
            </a:r>
          </a:p>
          <a:p>
            <a:pPr lvl="1"/>
            <a:r>
              <a:rPr lang="en-US" dirty="0" smtClean="0"/>
              <a:t>Support hybrid programming models</a:t>
            </a:r>
          </a:p>
          <a:p>
            <a:pPr lvl="1"/>
            <a:r>
              <a:rPr lang="en-US" dirty="0" smtClean="0"/>
              <a:t>Interface to compilers and OS</a:t>
            </a:r>
          </a:p>
          <a:p>
            <a:pPr lvl="1"/>
            <a:r>
              <a:rPr lang="en-US" dirty="0" smtClean="0"/>
              <a:t>Ensure progress </a:t>
            </a:r>
            <a:r>
              <a:rPr lang="en-US" dirty="0"/>
              <a:t>guarantees (formal methods)</a:t>
            </a:r>
          </a:p>
          <a:p>
            <a:r>
              <a:rPr lang="en-US" dirty="0" smtClean="0"/>
              <a:t>Interfaces may be distributed</a:t>
            </a:r>
            <a:r>
              <a:rPr lang="en-US" dirty="0"/>
              <a:t>/</a:t>
            </a:r>
            <a:r>
              <a:rPr lang="en-US" dirty="0" smtClean="0"/>
              <a:t>centralized</a:t>
            </a:r>
          </a:p>
          <a:p>
            <a:r>
              <a:rPr lang="en-US" dirty="0" smtClean="0"/>
              <a:t>Homework:</a:t>
            </a:r>
          </a:p>
          <a:p>
            <a:pPr lvl="1"/>
            <a:r>
              <a:rPr lang="en-US" dirty="0" smtClean="0"/>
              <a:t>Refine major components and their definition</a:t>
            </a:r>
          </a:p>
          <a:p>
            <a:pPr lvl="1"/>
            <a:r>
              <a:rPr lang="en-US" dirty="0" smtClean="0"/>
              <a:t>For each component, describe its interfaces</a:t>
            </a:r>
          </a:p>
          <a:p>
            <a:r>
              <a:rPr lang="en-US" dirty="0" smtClean="0"/>
              <a:t>Team: </a:t>
            </a:r>
          </a:p>
          <a:p>
            <a:pPr lvl="1"/>
            <a:r>
              <a:rPr lang="en-US" dirty="0" smtClean="0"/>
              <a:t>Sanjay, </a:t>
            </a:r>
            <a:r>
              <a:rPr lang="en-US" dirty="0" err="1" smtClean="0"/>
              <a:t>Vivek</a:t>
            </a:r>
            <a:r>
              <a:rPr lang="en-US" dirty="0" smtClean="0"/>
              <a:t>, Thomas, </a:t>
            </a:r>
            <a:r>
              <a:rPr lang="en-US" dirty="0" err="1" smtClean="0"/>
              <a:t>Costin</a:t>
            </a:r>
            <a:r>
              <a:rPr lang="en-US" dirty="0" smtClean="0"/>
              <a:t>, Ron </a:t>
            </a:r>
            <a:r>
              <a:rPr lang="en-US" dirty="0"/>
              <a:t>(</a:t>
            </a:r>
            <a:r>
              <a:rPr lang="en-US" dirty="0" err="1"/>
              <a:t>composability</a:t>
            </a:r>
            <a:r>
              <a:rPr lang="en-US" dirty="0" smtClean="0"/>
              <a:t>), Vijay, </a:t>
            </a:r>
            <a:r>
              <a:rPr lang="en-US" dirty="0" err="1" smtClean="0"/>
              <a:t>Milind</a:t>
            </a:r>
            <a:endParaRPr lang="en-US" dirty="0" smtClean="0"/>
          </a:p>
          <a:p>
            <a:r>
              <a:rPr lang="en-US" dirty="0" smtClean="0"/>
              <a:t>Deadlines:</a:t>
            </a:r>
          </a:p>
          <a:p>
            <a:pPr lvl="1"/>
            <a:r>
              <a:rPr lang="en-US" dirty="0" smtClean="0"/>
              <a:t>Initial draft to distribute to summit participants: May 12</a:t>
            </a:r>
          </a:p>
          <a:p>
            <a:pPr lvl="1"/>
            <a:r>
              <a:rPr lang="en-US" dirty="0" smtClean="0"/>
              <a:t>Final draft to be presented at X-Stack meeting: May 27</a:t>
            </a:r>
            <a:endParaRPr lang="en-US" dirty="0"/>
          </a:p>
          <a:p>
            <a:pPr lvl="1"/>
            <a:endParaRPr lang="en-US" dirty="0" smtClean="0"/>
          </a:p>
        </p:txBody>
      </p:sp>
    </p:spTree>
    <p:extLst>
      <p:ext uri="{BB962C8B-B14F-4D97-AF65-F5344CB8AC3E}">
        <p14:creationId xmlns:p14="http://schemas.microsoft.com/office/powerpoint/2010/main" val="1518534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Enable efficient applications execution on </a:t>
            </a:r>
            <a:r>
              <a:rPr lang="en-US" dirty="0" err="1"/>
              <a:t>exascale</a:t>
            </a:r>
            <a:r>
              <a:rPr lang="en-US" dirty="0"/>
              <a:t> hardware with runtime systems that address the need for massive hierarchical concurrency, data movement minimization, failure tolerance, adaptation to performance variability, and management of energy and system resources.</a:t>
            </a:r>
          </a:p>
          <a:p>
            <a:endParaRPr lang="en-US" dirty="0"/>
          </a:p>
        </p:txBody>
      </p:sp>
      <p:sp>
        <p:nvSpPr>
          <p:cNvPr id="3" name="Title 2"/>
          <p:cNvSpPr>
            <a:spLocks noGrp="1"/>
          </p:cNvSpPr>
          <p:nvPr>
            <p:ph type="title"/>
          </p:nvPr>
        </p:nvSpPr>
        <p:spPr/>
        <p:txBody>
          <a:bodyPr/>
          <a:lstStyle/>
          <a:p>
            <a:r>
              <a:rPr lang="en-US" dirty="0" smtClean="0"/>
              <a:t>Summit Outcome: Runtime Systems Vision Statement</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24</a:t>
            </a:fld>
            <a:endParaRPr lang="en-US" dirty="0"/>
          </a:p>
        </p:txBody>
      </p:sp>
    </p:spTree>
    <p:extLst>
      <p:ext uri="{BB962C8B-B14F-4D97-AF65-F5344CB8AC3E}">
        <p14:creationId xmlns:p14="http://schemas.microsoft.com/office/powerpoint/2010/main" val="181034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6"/>
            <a:ext cx="3967327" cy="4483923"/>
          </a:xfrm>
        </p:spPr>
        <p:txBody>
          <a:bodyPr>
            <a:normAutofit fontScale="70000" lnSpcReduction="20000"/>
          </a:bodyPr>
          <a:lstStyle/>
          <a:p>
            <a:r>
              <a:rPr lang="en-US" dirty="0" smtClean="0"/>
              <a:t>Proposed high-level criteria</a:t>
            </a:r>
          </a:p>
          <a:p>
            <a:pPr lvl="1"/>
            <a:r>
              <a:rPr lang="en-US" dirty="0"/>
              <a:t>Efficiency, scalability, productivity</a:t>
            </a:r>
          </a:p>
          <a:p>
            <a:pPr lvl="1"/>
            <a:r>
              <a:rPr lang="en-US" dirty="0"/>
              <a:t>Reliability, power management</a:t>
            </a:r>
          </a:p>
          <a:p>
            <a:pPr lvl="1"/>
            <a:r>
              <a:rPr lang="en-US" dirty="0"/>
              <a:t>Move from static control to dynamic control; introspection</a:t>
            </a:r>
          </a:p>
          <a:p>
            <a:pPr lvl="1"/>
            <a:r>
              <a:rPr lang="en-US" dirty="0"/>
              <a:t>Move programming burden from programmer to system</a:t>
            </a:r>
          </a:p>
          <a:p>
            <a:pPr lvl="1"/>
            <a:r>
              <a:rPr lang="en-US" dirty="0"/>
              <a:t>Heterogeneity</a:t>
            </a:r>
          </a:p>
          <a:p>
            <a:pPr lvl="1"/>
            <a:r>
              <a:rPr lang="en-US" dirty="0"/>
              <a:t>Strong scaling and greater generality</a:t>
            </a:r>
          </a:p>
          <a:p>
            <a:pPr lvl="1"/>
            <a:r>
              <a:rPr lang="en-US" dirty="0" smtClean="0"/>
              <a:t>SLOWER: starvation, latency, overhead, waiting, energy, resilience.</a:t>
            </a:r>
          </a:p>
          <a:p>
            <a:pPr lvl="1"/>
            <a:r>
              <a:rPr lang="en-US" dirty="0" smtClean="0"/>
              <a:t>How well is energy conserved?</a:t>
            </a:r>
          </a:p>
          <a:p>
            <a:pPr lvl="1"/>
            <a:r>
              <a:rPr lang="en-US" dirty="0" smtClean="0"/>
              <a:t>How do we measure runtime ability to handle heterogeneity and variability?</a:t>
            </a:r>
          </a:p>
          <a:p>
            <a:pPr lvl="1"/>
            <a:r>
              <a:rPr lang="en-US" dirty="0" smtClean="0"/>
              <a:t>How do we measure  resilience?</a:t>
            </a:r>
          </a:p>
          <a:p>
            <a:pPr lvl="1"/>
            <a:r>
              <a:rPr lang="en-US" dirty="0" smtClean="0"/>
              <a:t>How do we measure the ability to handle load imbalances?</a:t>
            </a:r>
          </a:p>
          <a:p>
            <a:pPr lvl="1"/>
            <a:r>
              <a:rPr lang="en-US" dirty="0" smtClean="0"/>
              <a:t>How do we measure scalability?</a:t>
            </a:r>
            <a:endParaRPr lang="en-US" dirty="0"/>
          </a:p>
        </p:txBody>
      </p:sp>
      <p:sp>
        <p:nvSpPr>
          <p:cNvPr id="3" name="Title 2"/>
          <p:cNvSpPr>
            <a:spLocks noGrp="1"/>
          </p:cNvSpPr>
          <p:nvPr>
            <p:ph type="title"/>
          </p:nvPr>
        </p:nvSpPr>
        <p:spPr/>
        <p:txBody>
          <a:bodyPr/>
          <a:lstStyle/>
          <a:p>
            <a:r>
              <a:rPr lang="en-US" dirty="0" smtClean="0"/>
              <a:t>Summit Outcome:  how do we measure success</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25</a:t>
            </a:fld>
            <a:endParaRPr lang="en-US" dirty="0"/>
          </a:p>
        </p:txBody>
      </p:sp>
      <p:sp>
        <p:nvSpPr>
          <p:cNvPr id="8" name="Content Placeholder 1"/>
          <p:cNvSpPr txBox="1">
            <a:spLocks/>
          </p:cNvSpPr>
          <p:nvPr/>
        </p:nvSpPr>
        <p:spPr>
          <a:xfrm>
            <a:off x="4162098" y="1248344"/>
            <a:ext cx="4814726" cy="50593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Micro benchmarks</a:t>
            </a:r>
            <a:r>
              <a:rPr lang="en-US" sz="1800" dirty="0"/>
              <a:t> </a:t>
            </a:r>
            <a:r>
              <a:rPr lang="en-US" sz="1800" dirty="0" smtClean="0"/>
              <a:t>and mini-apps</a:t>
            </a:r>
          </a:p>
          <a:p>
            <a:r>
              <a:rPr lang="en-US" sz="1800" dirty="0" smtClean="0"/>
              <a:t>How to measure? Metrics:</a:t>
            </a:r>
          </a:p>
          <a:p>
            <a:pPr lvl="1"/>
            <a:r>
              <a:rPr lang="en-US" dirty="0" smtClean="0"/>
              <a:t>Time, work, energy</a:t>
            </a:r>
          </a:p>
          <a:p>
            <a:pPr lvl="1"/>
            <a:r>
              <a:rPr lang="en-US" dirty="0" smtClean="0"/>
              <a:t>Idleness</a:t>
            </a:r>
          </a:p>
          <a:p>
            <a:pPr lvl="1"/>
            <a:r>
              <a:rPr lang="en-US" dirty="0" smtClean="0"/>
              <a:t>Combined task scheduling and communication metric</a:t>
            </a:r>
          </a:p>
          <a:p>
            <a:pPr lvl="1"/>
            <a:r>
              <a:rPr lang="en-US" dirty="0" smtClean="0"/>
              <a:t>Flexibility of the system (doing new things quickly)</a:t>
            </a:r>
          </a:p>
          <a:p>
            <a:pPr lvl="1"/>
            <a:r>
              <a:rPr lang="en-US" dirty="0" smtClean="0"/>
              <a:t>Overhead: not orthogonal to starvation,  lower bound on the thread that can be explored, reduces concurrency. Sanjay can explain how.</a:t>
            </a:r>
          </a:p>
          <a:p>
            <a:pPr lvl="1"/>
            <a:r>
              <a:rPr lang="en-US" dirty="0" smtClean="0"/>
              <a:t>Need to engage performance tools.</a:t>
            </a:r>
          </a:p>
          <a:p>
            <a:pPr lvl="1"/>
            <a:r>
              <a:rPr lang="en-US" dirty="0" smtClean="0"/>
              <a:t>What is the key bottleneck?</a:t>
            </a:r>
          </a:p>
          <a:p>
            <a:pPr lvl="1"/>
            <a:r>
              <a:rPr lang="en-US" dirty="0" smtClean="0"/>
              <a:t>Ease of programming/productivity metric: what could that be?</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732557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5"/>
            <a:ext cx="4838553" cy="5206847"/>
          </a:xfrm>
        </p:spPr>
        <p:txBody>
          <a:bodyPr>
            <a:normAutofit fontScale="85000" lnSpcReduction="10000"/>
          </a:bodyPr>
          <a:lstStyle/>
          <a:p>
            <a:r>
              <a:rPr lang="en-US" sz="2400" dirty="0" smtClean="0"/>
              <a:t>New runtime research</a:t>
            </a:r>
          </a:p>
          <a:p>
            <a:pPr lvl="1"/>
            <a:r>
              <a:rPr lang="en-US" sz="1900" dirty="0"/>
              <a:t>runtime mechanisms to extract </a:t>
            </a:r>
            <a:r>
              <a:rPr lang="en-US" sz="1900" dirty="0" smtClean="0"/>
              <a:t>parallelism</a:t>
            </a:r>
          </a:p>
          <a:p>
            <a:pPr lvl="1"/>
            <a:r>
              <a:rPr lang="en-US" sz="1900" dirty="0" smtClean="0"/>
              <a:t>Proof that dynamic adaptive runtime systems are/not needed due to variability: simulation modeling? When can we get this done? Need trends, need to know bounds.  </a:t>
            </a:r>
          </a:p>
          <a:p>
            <a:pPr lvl="1"/>
            <a:r>
              <a:rPr lang="en-US" sz="1900" dirty="0"/>
              <a:t>Metrics  crosscutting with existing and new research</a:t>
            </a:r>
          </a:p>
          <a:p>
            <a:pPr lvl="1"/>
            <a:r>
              <a:rPr lang="en-US" sz="1900" dirty="0"/>
              <a:t>Programming interfaces for programmer engagement</a:t>
            </a:r>
          </a:p>
          <a:p>
            <a:pPr lvl="1"/>
            <a:r>
              <a:rPr lang="en-US" sz="1900" dirty="0" err="1" smtClean="0"/>
              <a:t>Composability</a:t>
            </a:r>
            <a:r>
              <a:rPr lang="en-US" sz="1900" dirty="0" smtClean="0"/>
              <a:t> management</a:t>
            </a:r>
          </a:p>
          <a:p>
            <a:pPr lvl="1"/>
            <a:r>
              <a:rPr lang="en-US" sz="1900" dirty="0" smtClean="0"/>
              <a:t>Integration with IO, network, storage</a:t>
            </a:r>
          </a:p>
          <a:p>
            <a:pPr lvl="1"/>
            <a:r>
              <a:rPr lang="en-US" sz="1900" dirty="0" smtClean="0"/>
              <a:t>Debugging, debugging, debugging</a:t>
            </a:r>
          </a:p>
          <a:p>
            <a:pPr lvl="1"/>
            <a:r>
              <a:rPr lang="en-US" sz="1900" dirty="0" smtClean="0"/>
              <a:t>Compute everywhere: adds challenges for debugging</a:t>
            </a:r>
          </a:p>
          <a:p>
            <a:pPr lvl="1"/>
            <a:r>
              <a:rPr lang="en-US" sz="1900" dirty="0" smtClean="0"/>
              <a:t>Distributed algorithms for scheduling that scales</a:t>
            </a:r>
          </a:p>
          <a:p>
            <a:pPr lvl="1"/>
            <a:r>
              <a:rPr lang="en-US" sz="1900" dirty="0" smtClean="0"/>
              <a:t>Workflow usage models</a:t>
            </a:r>
          </a:p>
          <a:p>
            <a:pPr lvl="1"/>
            <a:r>
              <a:rPr lang="en-US" sz="2000" dirty="0"/>
              <a:t>Improved micro-benchmarks, mini-apps that exploit runtime systems  attributes</a:t>
            </a:r>
          </a:p>
          <a:p>
            <a:pPr lvl="1"/>
            <a:endParaRPr lang="en-US" sz="1900" dirty="0" smtClean="0"/>
          </a:p>
          <a:p>
            <a:pPr lvl="1"/>
            <a:endParaRPr lang="en-US" dirty="0" smtClean="0"/>
          </a:p>
        </p:txBody>
      </p:sp>
      <p:sp>
        <p:nvSpPr>
          <p:cNvPr id="3" name="Title 2"/>
          <p:cNvSpPr>
            <a:spLocks noGrp="1"/>
          </p:cNvSpPr>
          <p:nvPr>
            <p:ph type="title"/>
          </p:nvPr>
        </p:nvSpPr>
        <p:spPr/>
        <p:txBody>
          <a:bodyPr/>
          <a:lstStyle/>
          <a:p>
            <a:r>
              <a:rPr lang="en-US" dirty="0" smtClean="0"/>
              <a:t>Plan to create Roadmap for Runtime Research</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26</a:t>
            </a:fld>
            <a:endParaRPr lang="en-US" dirty="0"/>
          </a:p>
        </p:txBody>
      </p:sp>
      <p:sp>
        <p:nvSpPr>
          <p:cNvPr id="5" name="Content Placeholder 1"/>
          <p:cNvSpPr txBox="1">
            <a:spLocks/>
          </p:cNvSpPr>
          <p:nvPr/>
        </p:nvSpPr>
        <p:spPr>
          <a:xfrm>
            <a:off x="5080229" y="1112835"/>
            <a:ext cx="4035046" cy="50593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New runtime research</a:t>
            </a:r>
          </a:p>
          <a:p>
            <a:pPr lvl="1"/>
            <a:r>
              <a:rPr lang="en-US" sz="1600" dirty="0" smtClean="0"/>
              <a:t>Dynamic</a:t>
            </a:r>
            <a:r>
              <a:rPr lang="en-US" sz="1600" dirty="0"/>
              <a:t>, interactive steering </a:t>
            </a:r>
          </a:p>
          <a:p>
            <a:pPr lvl="1"/>
            <a:r>
              <a:rPr lang="en-US" sz="1600" dirty="0"/>
              <a:t>Energy consumption/  power management</a:t>
            </a:r>
          </a:p>
          <a:p>
            <a:pPr lvl="1"/>
            <a:r>
              <a:rPr lang="en-US" sz="1600" dirty="0"/>
              <a:t>Make the machine more useable by sys admin</a:t>
            </a:r>
          </a:p>
          <a:p>
            <a:pPr lvl="1"/>
            <a:r>
              <a:rPr lang="en-US" sz="1600" dirty="0"/>
              <a:t>Learning runtime with observations</a:t>
            </a:r>
          </a:p>
          <a:p>
            <a:pPr lvl="1"/>
            <a:r>
              <a:rPr lang="en-US" sz="1600" dirty="0"/>
              <a:t>How to deal with variability</a:t>
            </a:r>
          </a:p>
          <a:p>
            <a:pPr lvl="1"/>
            <a:r>
              <a:rPr lang="en-US" sz="1600" dirty="0" smtClean="0"/>
              <a:t>Interoperability of runtime with workflow and job scheduler and in-situ analytics: model s of use</a:t>
            </a:r>
          </a:p>
          <a:p>
            <a:r>
              <a:rPr lang="en-US" sz="1800" dirty="0" smtClean="0"/>
              <a:t>Integration into a open-source community runtime: </a:t>
            </a:r>
            <a:r>
              <a:rPr lang="en-US" sz="1800" dirty="0" err="1" smtClean="0"/>
              <a:t>Modelado</a:t>
            </a:r>
            <a:endParaRPr lang="en-US" sz="1800" dirty="0"/>
          </a:p>
          <a:p>
            <a:r>
              <a:rPr lang="en-US" sz="1800" dirty="0" smtClean="0"/>
              <a:t>Testing/validation for ASCR/NNSA apps running at scale</a:t>
            </a:r>
            <a:endParaRPr lang="en-US" sz="1400" dirty="0" smtClean="0"/>
          </a:p>
          <a:p>
            <a:pPr lvl="1"/>
            <a:endParaRPr lang="en-US" sz="1400" dirty="0" smtClean="0"/>
          </a:p>
          <a:p>
            <a:pPr lvl="1"/>
            <a:endParaRPr lang="en-US" sz="1400" dirty="0"/>
          </a:p>
        </p:txBody>
      </p:sp>
    </p:spTree>
    <p:extLst>
      <p:ext uri="{BB962C8B-B14F-4D97-AF65-F5344CB8AC3E}">
        <p14:creationId xmlns:p14="http://schemas.microsoft.com/office/powerpoint/2010/main" val="3813054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5"/>
            <a:ext cx="4838553" cy="5206847"/>
          </a:xfrm>
        </p:spPr>
        <p:txBody>
          <a:bodyPr>
            <a:normAutofit fontScale="92500"/>
          </a:bodyPr>
          <a:lstStyle/>
          <a:p>
            <a:r>
              <a:rPr lang="en-US" sz="2000" dirty="0" smtClean="0"/>
              <a:t>Major milestones and time-line</a:t>
            </a:r>
          </a:p>
          <a:p>
            <a:pPr lvl="1"/>
            <a:r>
              <a:rPr lang="en-US" sz="1400" dirty="0" smtClean="0"/>
              <a:t>Should follow Hardware timeline</a:t>
            </a:r>
            <a:endParaRPr lang="en-US" sz="1400" dirty="0"/>
          </a:p>
          <a:p>
            <a:pPr lvl="1"/>
            <a:r>
              <a:rPr lang="en-US" sz="1400" dirty="0"/>
              <a:t>P0: </a:t>
            </a:r>
            <a:r>
              <a:rPr lang="en-US" sz="1400" dirty="0" err="1"/>
              <a:t>petascale</a:t>
            </a:r>
            <a:r>
              <a:rPr lang="en-US" sz="1400" dirty="0"/>
              <a:t> node by 2017</a:t>
            </a:r>
          </a:p>
          <a:p>
            <a:pPr lvl="1"/>
            <a:r>
              <a:rPr lang="en-US" sz="1400" dirty="0"/>
              <a:t>P1: </a:t>
            </a:r>
            <a:r>
              <a:rPr lang="en-US" sz="1400" dirty="0" err="1"/>
              <a:t>exascale</a:t>
            </a:r>
            <a:r>
              <a:rPr lang="en-US" sz="1400" dirty="0"/>
              <a:t> node by 2019</a:t>
            </a:r>
          </a:p>
          <a:p>
            <a:pPr lvl="1"/>
            <a:r>
              <a:rPr lang="en-US" sz="1400" dirty="0"/>
              <a:t>P2: </a:t>
            </a:r>
            <a:r>
              <a:rPr lang="en-US" sz="1400" dirty="0" err="1"/>
              <a:t>exascale</a:t>
            </a:r>
            <a:r>
              <a:rPr lang="en-US" sz="1400" dirty="0"/>
              <a:t> cabinet prototype by </a:t>
            </a:r>
            <a:r>
              <a:rPr lang="en-US" sz="1400" dirty="0" smtClean="0"/>
              <a:t>2022</a:t>
            </a:r>
          </a:p>
          <a:p>
            <a:r>
              <a:rPr lang="en-US" sz="2000" dirty="0" smtClean="0"/>
              <a:t>Requirement:</a:t>
            </a:r>
          </a:p>
          <a:p>
            <a:pPr lvl="1"/>
            <a:r>
              <a:rPr lang="en-US" sz="1400" dirty="0"/>
              <a:t>demonstrated the benefits of dynamic adaptive runtime  for regular </a:t>
            </a:r>
            <a:r>
              <a:rPr lang="en-US" sz="1400" dirty="0" smtClean="0"/>
              <a:t>apps (2014-1015)</a:t>
            </a:r>
          </a:p>
          <a:p>
            <a:pPr marL="342900" lvl="1" indent="-342900">
              <a:buFont typeface="Arial" pitchFamily="34" charset="0"/>
              <a:buChar char="•"/>
            </a:pPr>
            <a:r>
              <a:rPr lang="en-US" b="1" dirty="0"/>
              <a:t>P0:</a:t>
            </a:r>
          </a:p>
          <a:p>
            <a:pPr lvl="1"/>
            <a:r>
              <a:rPr lang="en-US" sz="1400" dirty="0"/>
              <a:t>1. evaluation of proxy apps with different runtimes, exercising </a:t>
            </a:r>
            <a:r>
              <a:rPr lang="en-US" sz="1400" dirty="0" err="1"/>
              <a:t>composability</a:t>
            </a:r>
            <a:endParaRPr lang="en-US" sz="1400" dirty="0"/>
          </a:p>
          <a:p>
            <a:pPr lvl="1"/>
            <a:r>
              <a:rPr lang="en-US" sz="1400" dirty="0"/>
              <a:t>2. identifying hardware dependencies and pruning the list</a:t>
            </a:r>
          </a:p>
          <a:p>
            <a:pPr lvl="1"/>
            <a:r>
              <a:rPr lang="en-US" sz="1400" dirty="0"/>
              <a:t>3. demonstrate that runtimes can scale up to </a:t>
            </a:r>
            <a:r>
              <a:rPr lang="en-US" sz="1400" dirty="0" err="1"/>
              <a:t>petascale</a:t>
            </a:r>
            <a:endParaRPr lang="en-US" sz="1400" dirty="0"/>
          </a:p>
          <a:p>
            <a:pPr lvl="1"/>
            <a:r>
              <a:rPr lang="en-US" sz="1400" dirty="0"/>
              <a:t>4. intermediate representation identified/specified</a:t>
            </a:r>
          </a:p>
          <a:p>
            <a:pPr lvl="1"/>
            <a:r>
              <a:rPr lang="en-US" sz="1400" dirty="0"/>
              <a:t>5. Models and evaluation methodologies  </a:t>
            </a:r>
          </a:p>
          <a:p>
            <a:pPr lvl="1"/>
            <a:r>
              <a:rPr lang="en-US" sz="1400" dirty="0"/>
              <a:t>6. Model for compute everywhere</a:t>
            </a:r>
          </a:p>
          <a:p>
            <a:pPr lvl="1"/>
            <a:r>
              <a:rPr lang="en-US" sz="1400" dirty="0"/>
              <a:t>7. Model for </a:t>
            </a:r>
            <a:r>
              <a:rPr lang="en-US" sz="1400" dirty="0" err="1" smtClean="0"/>
              <a:t>debuggability</a:t>
            </a:r>
            <a:endParaRPr lang="en-US" sz="1400" dirty="0"/>
          </a:p>
          <a:p>
            <a:pPr lvl="1"/>
            <a:r>
              <a:rPr lang="en-US" sz="1400" dirty="0"/>
              <a:t>8. demonstrate on a multi-note context</a:t>
            </a:r>
          </a:p>
          <a:p>
            <a:pPr lvl="1"/>
            <a:r>
              <a:rPr lang="en-US" sz="1400" dirty="0"/>
              <a:t>9. demonstrate  explicit management of memory, or the other way around. If it can be done by 2017.</a:t>
            </a:r>
          </a:p>
          <a:p>
            <a:endParaRPr lang="en-US" sz="2600" dirty="0"/>
          </a:p>
          <a:p>
            <a:pPr lvl="1"/>
            <a:endParaRPr lang="en-US" sz="1400" dirty="0" smtClean="0"/>
          </a:p>
          <a:p>
            <a:pPr lvl="1"/>
            <a:endParaRPr lang="en-US" sz="1400" dirty="0"/>
          </a:p>
          <a:p>
            <a:pPr lvl="1"/>
            <a:endParaRPr lang="en-US" sz="1400" dirty="0"/>
          </a:p>
          <a:p>
            <a:endParaRPr lang="en-US" sz="2000" dirty="0" smtClean="0"/>
          </a:p>
        </p:txBody>
      </p:sp>
      <p:sp>
        <p:nvSpPr>
          <p:cNvPr id="3" name="Title 2"/>
          <p:cNvSpPr>
            <a:spLocks noGrp="1"/>
          </p:cNvSpPr>
          <p:nvPr>
            <p:ph type="title"/>
          </p:nvPr>
        </p:nvSpPr>
        <p:spPr/>
        <p:txBody>
          <a:bodyPr/>
          <a:lstStyle/>
          <a:p>
            <a:r>
              <a:rPr lang="en-US" dirty="0" smtClean="0"/>
              <a:t>Plan to create Roadmap for Runtime Research</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27</a:t>
            </a:fld>
            <a:endParaRPr lang="en-US" dirty="0"/>
          </a:p>
        </p:txBody>
      </p:sp>
      <p:sp>
        <p:nvSpPr>
          <p:cNvPr id="5" name="Content Placeholder 1"/>
          <p:cNvSpPr txBox="1">
            <a:spLocks/>
          </p:cNvSpPr>
          <p:nvPr/>
        </p:nvSpPr>
        <p:spPr>
          <a:xfrm>
            <a:off x="5080229" y="1260319"/>
            <a:ext cx="4035046" cy="50593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P1</a:t>
            </a:r>
            <a:r>
              <a:rPr lang="en-US" sz="2000" dirty="0"/>
              <a:t>:</a:t>
            </a:r>
          </a:p>
          <a:p>
            <a:pPr lvl="1"/>
            <a:r>
              <a:rPr lang="en-US" sz="1400" dirty="0"/>
              <a:t>1. evaluation of  larger proxy apps with different runtimes, exercising </a:t>
            </a:r>
            <a:r>
              <a:rPr lang="en-US" sz="1400" dirty="0" err="1"/>
              <a:t>composability</a:t>
            </a:r>
            <a:endParaRPr lang="en-US" sz="1400" dirty="0"/>
          </a:p>
          <a:p>
            <a:pPr lvl="1"/>
            <a:r>
              <a:rPr lang="en-US" sz="1400" dirty="0"/>
              <a:t>2. refining hardware dependencies  list</a:t>
            </a:r>
          </a:p>
          <a:p>
            <a:pPr lvl="1"/>
            <a:r>
              <a:rPr lang="en-US" sz="1400" dirty="0"/>
              <a:t>4. demonstrate benefits of intermediate representation </a:t>
            </a:r>
          </a:p>
          <a:p>
            <a:pPr lvl="1"/>
            <a:r>
              <a:rPr lang="en-US" sz="1400" dirty="0"/>
              <a:t>5. demonstrate runtime mechanisms to extract </a:t>
            </a:r>
            <a:r>
              <a:rPr lang="en-US" sz="1400" dirty="0" smtClean="0"/>
              <a:t>parallelism </a:t>
            </a:r>
            <a:r>
              <a:rPr lang="en-US" sz="1400" dirty="0"/>
              <a:t>on </a:t>
            </a:r>
            <a:r>
              <a:rPr lang="en-US" sz="1400" dirty="0" err="1"/>
              <a:t>exascale</a:t>
            </a:r>
            <a:r>
              <a:rPr lang="en-US" sz="1400" dirty="0"/>
              <a:t> context</a:t>
            </a:r>
          </a:p>
          <a:p>
            <a:pPr lvl="1"/>
            <a:r>
              <a:rPr lang="en-US" sz="1400" dirty="0"/>
              <a:t>3. demonstrate that runtimes can scale up to </a:t>
            </a:r>
            <a:r>
              <a:rPr lang="en-US" sz="1400" dirty="0" err="1"/>
              <a:t>exascale</a:t>
            </a:r>
            <a:endParaRPr lang="en-US" sz="1400" dirty="0"/>
          </a:p>
          <a:p>
            <a:pPr lvl="1"/>
            <a:r>
              <a:rPr lang="en-US" sz="1400" dirty="0"/>
              <a:t>10. validation of Models and evaluation methodologies  </a:t>
            </a:r>
          </a:p>
          <a:p>
            <a:pPr lvl="1"/>
            <a:r>
              <a:rPr lang="en-US" sz="1400" dirty="0"/>
              <a:t>6. validation of Model for compute everywhere</a:t>
            </a:r>
          </a:p>
          <a:p>
            <a:pPr lvl="1"/>
            <a:r>
              <a:rPr lang="en-US" sz="1400" dirty="0"/>
              <a:t>7. validation Model for </a:t>
            </a:r>
            <a:r>
              <a:rPr lang="en-US" sz="1400" dirty="0" err="1" smtClean="0"/>
              <a:t>debuggability</a:t>
            </a:r>
            <a:endParaRPr lang="en-US" sz="1400" dirty="0"/>
          </a:p>
          <a:p>
            <a:pPr lvl="1"/>
            <a:r>
              <a:rPr lang="en-US" sz="1400" dirty="0"/>
              <a:t>8.  demonstrate on a multi-node context,</a:t>
            </a:r>
          </a:p>
          <a:p>
            <a:pPr lvl="1"/>
            <a:r>
              <a:rPr lang="en-US" sz="1400" dirty="0"/>
              <a:t>9. demonstrate  explicit management of memory, or the other way around</a:t>
            </a:r>
          </a:p>
          <a:p>
            <a:endParaRPr lang="en-US" sz="1400" dirty="0" smtClean="0"/>
          </a:p>
          <a:p>
            <a:pPr lvl="1"/>
            <a:endParaRPr lang="en-US" sz="1400" dirty="0" smtClean="0"/>
          </a:p>
          <a:p>
            <a:pPr lvl="1"/>
            <a:endParaRPr lang="en-US" sz="1400" dirty="0" smtClean="0"/>
          </a:p>
          <a:p>
            <a:pPr lvl="1"/>
            <a:endParaRPr lang="en-US" sz="1400" dirty="0"/>
          </a:p>
        </p:txBody>
      </p:sp>
    </p:spTree>
    <p:extLst>
      <p:ext uri="{BB962C8B-B14F-4D97-AF65-F5344CB8AC3E}">
        <p14:creationId xmlns:p14="http://schemas.microsoft.com/office/powerpoint/2010/main" val="930907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5"/>
            <a:ext cx="4838553" cy="5206847"/>
          </a:xfrm>
        </p:spPr>
        <p:txBody>
          <a:bodyPr>
            <a:normAutofit/>
          </a:bodyPr>
          <a:lstStyle/>
          <a:p>
            <a:r>
              <a:rPr lang="en-US" sz="2000" dirty="0"/>
              <a:t>P2:</a:t>
            </a:r>
          </a:p>
          <a:p>
            <a:pPr lvl="1"/>
            <a:r>
              <a:rPr lang="en-US" sz="1400" dirty="0"/>
              <a:t>1. evaluation of apps running at scale with different runtimes</a:t>
            </a:r>
          </a:p>
          <a:p>
            <a:pPr lvl="1"/>
            <a:r>
              <a:rPr lang="en-US" sz="1400" dirty="0"/>
              <a:t>2. refining hardware dependencies  list</a:t>
            </a:r>
          </a:p>
          <a:p>
            <a:pPr lvl="1"/>
            <a:r>
              <a:rPr lang="en-US" sz="1400" dirty="0"/>
              <a:t>4. demonstrate benefits of intermediate representation </a:t>
            </a:r>
          </a:p>
          <a:p>
            <a:pPr lvl="1"/>
            <a:r>
              <a:rPr lang="en-US" sz="1400" dirty="0"/>
              <a:t>5. demonstrate runtime mechanisms to extract </a:t>
            </a:r>
            <a:r>
              <a:rPr lang="en-US" sz="1400" dirty="0" err="1"/>
              <a:t>parellelism</a:t>
            </a:r>
            <a:r>
              <a:rPr lang="en-US" sz="1400" dirty="0"/>
              <a:t> on </a:t>
            </a:r>
            <a:r>
              <a:rPr lang="en-US" sz="1400" dirty="0" err="1"/>
              <a:t>exascale</a:t>
            </a:r>
            <a:r>
              <a:rPr lang="en-US" sz="1400" dirty="0"/>
              <a:t> context</a:t>
            </a:r>
          </a:p>
          <a:p>
            <a:pPr lvl="1"/>
            <a:r>
              <a:rPr lang="en-US" sz="1400" dirty="0"/>
              <a:t>3. demonstrate that runtimes can scale up to </a:t>
            </a:r>
            <a:r>
              <a:rPr lang="en-US" sz="1400" dirty="0" err="1"/>
              <a:t>exascale</a:t>
            </a:r>
            <a:endParaRPr lang="en-US" sz="1400" dirty="0"/>
          </a:p>
          <a:p>
            <a:pPr lvl="1"/>
            <a:r>
              <a:rPr lang="en-US" sz="1400" dirty="0"/>
              <a:t>10. validation of Models and evaluation methodologies  </a:t>
            </a:r>
            <a:r>
              <a:rPr lang="en-US" sz="1400" dirty="0" smtClean="0"/>
              <a:t>at scale</a:t>
            </a:r>
            <a:endParaRPr lang="en-US" sz="1400" dirty="0"/>
          </a:p>
          <a:p>
            <a:pPr lvl="1"/>
            <a:r>
              <a:rPr lang="en-US" sz="1400" dirty="0"/>
              <a:t>6. validation of Model for compute </a:t>
            </a:r>
            <a:r>
              <a:rPr lang="en-US" sz="1400" dirty="0" smtClean="0"/>
              <a:t>everywhere at scale</a:t>
            </a:r>
            <a:endParaRPr lang="en-US" sz="1400" dirty="0"/>
          </a:p>
          <a:p>
            <a:pPr lvl="1"/>
            <a:r>
              <a:rPr lang="en-US" sz="1400" dirty="0"/>
              <a:t>7. validation Model for </a:t>
            </a:r>
            <a:r>
              <a:rPr lang="en-US" sz="1400" dirty="0" err="1" smtClean="0"/>
              <a:t>debuggability</a:t>
            </a:r>
            <a:r>
              <a:rPr lang="en-US" sz="1400" dirty="0" smtClean="0"/>
              <a:t> at scale</a:t>
            </a:r>
          </a:p>
          <a:p>
            <a:pPr lvl="1"/>
            <a:r>
              <a:rPr lang="en-US" sz="1400" dirty="0" smtClean="0"/>
              <a:t>…</a:t>
            </a:r>
          </a:p>
          <a:p>
            <a:pPr lvl="1"/>
            <a:r>
              <a:rPr lang="en-US" sz="1400" dirty="0" smtClean="0"/>
              <a:t>…</a:t>
            </a:r>
            <a:endParaRPr lang="en-US" sz="1400" dirty="0"/>
          </a:p>
          <a:p>
            <a:pPr marL="0" indent="0">
              <a:buNone/>
            </a:pPr>
            <a:endParaRPr lang="en-US" dirty="0" smtClean="0"/>
          </a:p>
        </p:txBody>
      </p:sp>
      <p:sp>
        <p:nvSpPr>
          <p:cNvPr id="3" name="Title 2"/>
          <p:cNvSpPr>
            <a:spLocks noGrp="1"/>
          </p:cNvSpPr>
          <p:nvPr>
            <p:ph type="title"/>
          </p:nvPr>
        </p:nvSpPr>
        <p:spPr/>
        <p:txBody>
          <a:bodyPr/>
          <a:lstStyle/>
          <a:p>
            <a:r>
              <a:rPr lang="en-US" dirty="0" smtClean="0"/>
              <a:t>Plan to create Roadmap for Runtime Research</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28</a:t>
            </a:fld>
            <a:endParaRPr lang="en-US" dirty="0"/>
          </a:p>
        </p:txBody>
      </p:sp>
      <p:sp>
        <p:nvSpPr>
          <p:cNvPr id="5" name="Content Placeholder 1"/>
          <p:cNvSpPr txBox="1">
            <a:spLocks/>
          </p:cNvSpPr>
          <p:nvPr/>
        </p:nvSpPr>
        <p:spPr>
          <a:xfrm>
            <a:off x="5080229" y="1260319"/>
            <a:ext cx="4035046" cy="50593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Homework:</a:t>
            </a:r>
          </a:p>
          <a:p>
            <a:pPr lvl="1"/>
            <a:r>
              <a:rPr lang="en-US" sz="1600" dirty="0" smtClean="0"/>
              <a:t>Refine the milestones for P0, P1, and P2</a:t>
            </a:r>
          </a:p>
          <a:p>
            <a:pPr lvl="1"/>
            <a:r>
              <a:rPr lang="en-US" sz="1600" dirty="0" smtClean="0"/>
              <a:t>Team: Thomas, </a:t>
            </a:r>
            <a:r>
              <a:rPr lang="en-US" sz="1600" dirty="0" err="1" smtClean="0"/>
              <a:t>Wilf</a:t>
            </a:r>
            <a:r>
              <a:rPr lang="en-US" sz="1600" dirty="0" smtClean="0"/>
              <a:t>, Ron, </a:t>
            </a:r>
            <a:r>
              <a:rPr lang="en-US" sz="1600" dirty="0" err="1" smtClean="0"/>
              <a:t>Costin</a:t>
            </a:r>
            <a:endParaRPr lang="en-US" sz="1600" dirty="0" smtClean="0"/>
          </a:p>
          <a:p>
            <a:r>
              <a:rPr lang="en-US" sz="2000" dirty="0" smtClean="0"/>
              <a:t>Deadlines:</a:t>
            </a:r>
          </a:p>
          <a:p>
            <a:pPr lvl="1"/>
            <a:r>
              <a:rPr lang="en-US" sz="1400" dirty="0" smtClean="0"/>
              <a:t>First draft to be distributed to the summit participants: May 12</a:t>
            </a:r>
          </a:p>
          <a:p>
            <a:pPr lvl="1"/>
            <a:r>
              <a:rPr lang="en-US" sz="1400" dirty="0" smtClean="0"/>
              <a:t>Final draft to be shared at the X-Stack PI meeting: May 27</a:t>
            </a:r>
          </a:p>
          <a:p>
            <a:pPr lvl="1"/>
            <a:endParaRPr lang="en-US" sz="1400" dirty="0" smtClean="0"/>
          </a:p>
          <a:p>
            <a:pPr lvl="1"/>
            <a:endParaRPr lang="en-US" sz="1400" dirty="0"/>
          </a:p>
        </p:txBody>
      </p:sp>
    </p:spTree>
    <p:extLst>
      <p:ext uri="{BB962C8B-B14F-4D97-AF65-F5344CB8AC3E}">
        <p14:creationId xmlns:p14="http://schemas.microsoft.com/office/powerpoint/2010/main" val="4004061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471" y="1178816"/>
            <a:ext cx="8410575" cy="4198713"/>
          </a:xfrm>
        </p:spPr>
        <p:txBody>
          <a:bodyPr>
            <a:normAutofit fontScale="77500" lnSpcReduction="20000"/>
          </a:bodyPr>
          <a:lstStyle/>
          <a:p>
            <a:r>
              <a:rPr lang="en-US" dirty="0" smtClean="0"/>
              <a:t>Agree on top six (6)  challenges and solutions (1 hour)</a:t>
            </a:r>
          </a:p>
          <a:p>
            <a:pPr lvl="1"/>
            <a:r>
              <a:rPr lang="en-US" sz="2300" dirty="0" smtClean="0"/>
              <a:t>Strawman set of challenges: slide 3</a:t>
            </a:r>
          </a:p>
          <a:p>
            <a:r>
              <a:rPr lang="en-US" dirty="0" smtClean="0"/>
              <a:t>For </a:t>
            </a:r>
            <a:r>
              <a:rPr lang="en-US" dirty="0"/>
              <a:t>each challenge: </a:t>
            </a:r>
            <a:r>
              <a:rPr lang="en-US" dirty="0" smtClean="0"/>
              <a:t>discuss current </a:t>
            </a:r>
            <a:r>
              <a:rPr lang="en-US" dirty="0"/>
              <a:t>state-of-the-art </a:t>
            </a:r>
            <a:r>
              <a:rPr lang="en-US" dirty="0" smtClean="0"/>
              <a:t>and how is challenge addressed in existing runtime </a:t>
            </a:r>
            <a:r>
              <a:rPr lang="en-US" dirty="0"/>
              <a:t>systems to be leveraged</a:t>
            </a:r>
            <a:r>
              <a:rPr lang="en-US" dirty="0" smtClean="0"/>
              <a:t>? (1-2 hours)</a:t>
            </a:r>
          </a:p>
          <a:p>
            <a:r>
              <a:rPr lang="en-US" dirty="0" smtClean="0"/>
              <a:t>Agree on a  set </a:t>
            </a:r>
            <a:r>
              <a:rPr lang="en-US" dirty="0"/>
              <a:t>of </a:t>
            </a:r>
            <a:r>
              <a:rPr lang="en-US" dirty="0" smtClean="0"/>
              <a:t> top questions to be answered (1 hours)</a:t>
            </a:r>
          </a:p>
          <a:p>
            <a:pPr lvl="1"/>
            <a:r>
              <a:rPr lang="en-US" sz="2300" dirty="0" smtClean="0"/>
              <a:t>Strawman set of questions: slide 4</a:t>
            </a:r>
          </a:p>
          <a:p>
            <a:r>
              <a:rPr lang="en-US" dirty="0" smtClean="0"/>
              <a:t>For each question: discuss currently known answers and how existing runtime systems answer it? (1-2 hours)</a:t>
            </a:r>
          </a:p>
          <a:p>
            <a:r>
              <a:rPr lang="en-US" dirty="0" smtClean="0"/>
              <a:t>Vision (1-2 hours)</a:t>
            </a:r>
          </a:p>
          <a:p>
            <a:pPr lvl="1"/>
            <a:r>
              <a:rPr lang="en-US" sz="2300" dirty="0" smtClean="0"/>
              <a:t>what are major components?</a:t>
            </a:r>
          </a:p>
          <a:p>
            <a:pPr lvl="1"/>
            <a:r>
              <a:rPr lang="en-US" sz="2300" dirty="0" smtClean="0"/>
              <a:t>programming interfaces and interfaces to the OS</a:t>
            </a:r>
          </a:p>
          <a:p>
            <a:pPr lvl="1"/>
            <a:r>
              <a:rPr lang="en-US" sz="2300" dirty="0" smtClean="0"/>
              <a:t>How do we measure success </a:t>
            </a:r>
          </a:p>
          <a:p>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Plan to create the Unified Runtime Systems Architecture Roadmap</a:t>
            </a:r>
            <a:endParaRPr lang="en-US" dirty="0"/>
          </a:p>
        </p:txBody>
      </p:sp>
      <p:sp>
        <p:nvSpPr>
          <p:cNvPr id="5" name="Slide Number Placeholder 4"/>
          <p:cNvSpPr>
            <a:spLocks noGrp="1"/>
          </p:cNvSpPr>
          <p:nvPr>
            <p:ph type="sldNum" sz="quarter" idx="4"/>
          </p:nvPr>
        </p:nvSpPr>
        <p:spPr/>
        <p:txBody>
          <a:bodyPr/>
          <a:lstStyle/>
          <a:p>
            <a:fld id="{F18FA76B-CC9E-D547-9312-20FD0191EE8B}" type="slidenum">
              <a:rPr lang="en-US" smtClean="0"/>
              <a:pPr/>
              <a:t>2</a:t>
            </a:fld>
            <a:endParaRPr lang="en-US" dirty="0"/>
          </a:p>
        </p:txBody>
      </p:sp>
      <p:sp>
        <p:nvSpPr>
          <p:cNvPr id="6" name="TextBox 5"/>
          <p:cNvSpPr txBox="1"/>
          <p:nvPr/>
        </p:nvSpPr>
        <p:spPr>
          <a:xfrm>
            <a:off x="1605921" y="5212575"/>
            <a:ext cx="6882964" cy="1292662"/>
          </a:xfrm>
          <a:prstGeom prst="rect">
            <a:avLst/>
          </a:prstGeom>
          <a:noFill/>
        </p:spPr>
        <p:txBody>
          <a:bodyPr wrap="none" rtlCol="0">
            <a:spAutoFit/>
          </a:bodyPr>
          <a:lstStyle/>
          <a:p>
            <a:r>
              <a:rPr lang="en-US" sz="2000" b="1" dirty="0" smtClean="0">
                <a:solidFill>
                  <a:srgbClr val="0000FF"/>
                </a:solidFill>
              </a:rPr>
              <a:t>We need to leverage current investments in runtime systems: </a:t>
            </a:r>
            <a:r>
              <a:rPr lang="en-US" sz="2000" b="1" dirty="0">
                <a:solidFill>
                  <a:srgbClr val="0000FF"/>
                </a:solidFill>
              </a:rPr>
              <a:t>:  </a:t>
            </a:r>
            <a:endParaRPr lang="en-US" sz="2000" b="1" dirty="0" smtClean="0">
              <a:solidFill>
                <a:srgbClr val="0000FF"/>
              </a:solidFill>
            </a:endParaRPr>
          </a:p>
          <a:p>
            <a:r>
              <a:rPr lang="en-US" sz="2000" b="1" dirty="0" smtClean="0">
                <a:solidFill>
                  <a:srgbClr val="0000FF"/>
                </a:solidFill>
              </a:rPr>
              <a:t>OCR</a:t>
            </a:r>
            <a:r>
              <a:rPr lang="en-US" sz="2000" b="1" dirty="0">
                <a:solidFill>
                  <a:srgbClr val="0000FF"/>
                </a:solidFill>
              </a:rPr>
              <a:t>, HPX, ARTS, SEEC, GVR runtime </a:t>
            </a:r>
            <a:r>
              <a:rPr lang="en-US" sz="2000" b="1" dirty="0" smtClean="0">
                <a:solidFill>
                  <a:srgbClr val="0000FF"/>
                </a:solidFill>
              </a:rPr>
              <a:t>and </a:t>
            </a:r>
            <a:r>
              <a:rPr lang="en-US" sz="2000" b="1" dirty="0">
                <a:solidFill>
                  <a:srgbClr val="0000FF"/>
                </a:solidFill>
              </a:rPr>
              <a:t>runtimes to support </a:t>
            </a:r>
            <a:endParaRPr lang="en-US" sz="2000" b="1" dirty="0" smtClean="0">
              <a:solidFill>
                <a:srgbClr val="0000FF"/>
              </a:solidFill>
            </a:endParaRPr>
          </a:p>
          <a:p>
            <a:r>
              <a:rPr lang="en-US" sz="2000" b="1" dirty="0" smtClean="0">
                <a:solidFill>
                  <a:srgbClr val="0000FF"/>
                </a:solidFill>
              </a:rPr>
              <a:t>advance</a:t>
            </a:r>
            <a:r>
              <a:rPr lang="en-US" sz="2000" b="1" dirty="0">
                <a:solidFill>
                  <a:srgbClr val="0000FF"/>
                </a:solidFill>
              </a:rPr>
              <a:t>/extended MPI and Global </a:t>
            </a:r>
            <a:r>
              <a:rPr lang="en-US" sz="2000" b="1" dirty="0" smtClean="0">
                <a:solidFill>
                  <a:srgbClr val="0000FF"/>
                </a:solidFill>
              </a:rPr>
              <a:t>Arrays.</a:t>
            </a:r>
            <a:endParaRPr lang="en-US" sz="2000" b="1" dirty="0">
              <a:solidFill>
                <a:srgbClr val="0000FF"/>
              </a:solidFill>
            </a:endParaRPr>
          </a:p>
          <a:p>
            <a:r>
              <a:rPr lang="en-US" dirty="0" smtClean="0"/>
              <a:t> </a:t>
            </a:r>
            <a:endParaRPr lang="en-US" dirty="0"/>
          </a:p>
        </p:txBody>
      </p:sp>
    </p:spTree>
    <p:extLst>
      <p:ext uri="{BB962C8B-B14F-4D97-AF65-F5344CB8AC3E}">
        <p14:creationId xmlns:p14="http://schemas.microsoft.com/office/powerpoint/2010/main" val="656559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sz="4200" dirty="0" smtClean="0"/>
              <a:t>Proposed outline</a:t>
            </a:r>
          </a:p>
          <a:p>
            <a:pPr lvl="1"/>
            <a:r>
              <a:rPr lang="en-US" sz="2900" dirty="0" smtClean="0"/>
              <a:t>Top Challenges</a:t>
            </a:r>
          </a:p>
          <a:p>
            <a:pPr lvl="1"/>
            <a:r>
              <a:rPr lang="en-US" sz="2900" dirty="0" smtClean="0"/>
              <a:t>Comprehensive set of questions to be answered</a:t>
            </a:r>
          </a:p>
          <a:p>
            <a:pPr lvl="1"/>
            <a:r>
              <a:rPr lang="en-US" sz="2900" dirty="0" smtClean="0"/>
              <a:t>State-of-the-art: How challenges and questions are addressed in existing runtime systems that we want to leverage?</a:t>
            </a:r>
          </a:p>
          <a:p>
            <a:pPr lvl="1"/>
            <a:r>
              <a:rPr lang="en-US" sz="2900" dirty="0" smtClean="0"/>
              <a:t>Towards a Unified Runtime Systems Architecture</a:t>
            </a:r>
          </a:p>
          <a:p>
            <a:pPr lvl="2"/>
            <a:r>
              <a:rPr lang="en-US" sz="2900" dirty="0" smtClean="0"/>
              <a:t>Components</a:t>
            </a:r>
          </a:p>
          <a:p>
            <a:pPr lvl="2"/>
            <a:r>
              <a:rPr lang="en-US" sz="2900" dirty="0" smtClean="0"/>
              <a:t>Interfaces</a:t>
            </a:r>
          </a:p>
          <a:p>
            <a:pPr lvl="1"/>
            <a:r>
              <a:rPr lang="en-US" sz="2900" dirty="0" smtClean="0"/>
              <a:t>Conclusion </a:t>
            </a:r>
          </a:p>
          <a:p>
            <a:pPr lvl="2"/>
            <a:r>
              <a:rPr lang="en-US" sz="2900" dirty="0" smtClean="0"/>
              <a:t>Recommendations towards jointly evolving vision of unified runtime systems architecture</a:t>
            </a:r>
          </a:p>
          <a:p>
            <a:pPr lvl="2"/>
            <a:r>
              <a:rPr lang="en-US" sz="2900" dirty="0" smtClean="0"/>
              <a:t>Recommendations on the roadmap </a:t>
            </a:r>
            <a:r>
              <a:rPr lang="en-US" sz="2900" dirty="0"/>
              <a:t>to Runtime Systems </a:t>
            </a:r>
            <a:r>
              <a:rPr lang="en-US" sz="2900" dirty="0" smtClean="0"/>
              <a:t>Research</a:t>
            </a:r>
          </a:p>
          <a:p>
            <a:pPr lvl="2"/>
            <a:r>
              <a:rPr lang="en-US" sz="2900" dirty="0"/>
              <a:t>R</a:t>
            </a:r>
            <a:r>
              <a:rPr lang="en-US" sz="2900" dirty="0" smtClean="0"/>
              <a:t>ecommendations regarding workshops</a:t>
            </a:r>
          </a:p>
          <a:p>
            <a:r>
              <a:rPr lang="en-US" sz="4200" dirty="0" smtClean="0"/>
              <a:t>Schedule. </a:t>
            </a:r>
          </a:p>
          <a:p>
            <a:pPr lvl="1"/>
            <a:r>
              <a:rPr lang="en-US" sz="3400" dirty="0" smtClean="0"/>
              <a:t>First draft: May 27 (target 10 pages)</a:t>
            </a:r>
          </a:p>
          <a:p>
            <a:pPr lvl="1"/>
            <a:r>
              <a:rPr lang="en-US" sz="3400" dirty="0" smtClean="0"/>
              <a:t>Present at X-Stack meeting and collect feedback from X-Stack community</a:t>
            </a:r>
          </a:p>
          <a:p>
            <a:pPr lvl="1"/>
            <a:r>
              <a:rPr lang="en-US" sz="3400" dirty="0" smtClean="0"/>
              <a:t>Coordination calls in June and July.</a:t>
            </a:r>
          </a:p>
          <a:p>
            <a:pPr lvl="1"/>
            <a:r>
              <a:rPr lang="en-US" sz="3400" dirty="0" smtClean="0"/>
              <a:t>Final draft: July 31</a:t>
            </a:r>
          </a:p>
          <a:p>
            <a:r>
              <a:rPr lang="en-US" sz="4200" dirty="0" smtClean="0"/>
              <a:t>Assignments plan</a:t>
            </a:r>
          </a:p>
          <a:p>
            <a:pPr lvl="1"/>
            <a:r>
              <a:rPr lang="en-US" sz="3400" dirty="0" smtClean="0"/>
              <a:t>Send me proposed changes to the outline and volunteer for report section by April 16</a:t>
            </a:r>
          </a:p>
          <a:p>
            <a:pPr lvl="1"/>
            <a:r>
              <a:rPr lang="en-US" sz="3400" dirty="0" smtClean="0"/>
              <a:t>I will distribute assignments by April 22</a:t>
            </a:r>
            <a:endParaRPr lang="en-US" sz="3400" dirty="0"/>
          </a:p>
          <a:p>
            <a:pPr marL="457200" lvl="1" indent="0">
              <a:buNone/>
            </a:pPr>
            <a:endParaRPr lang="en-US" dirty="0" smtClean="0"/>
          </a:p>
        </p:txBody>
      </p:sp>
      <p:sp>
        <p:nvSpPr>
          <p:cNvPr id="3" name="Title 2"/>
          <p:cNvSpPr>
            <a:spLocks noGrp="1"/>
          </p:cNvSpPr>
          <p:nvPr>
            <p:ph type="title"/>
          </p:nvPr>
        </p:nvSpPr>
        <p:spPr/>
        <p:txBody>
          <a:bodyPr/>
          <a:lstStyle/>
          <a:p>
            <a:r>
              <a:rPr lang="en-US" dirty="0" smtClean="0"/>
              <a:t>Plan for Writing the Report</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29</a:t>
            </a:fld>
            <a:endParaRPr lang="en-US" dirty="0"/>
          </a:p>
        </p:txBody>
      </p:sp>
    </p:spTree>
    <p:extLst>
      <p:ext uri="{BB962C8B-B14F-4D97-AF65-F5344CB8AC3E}">
        <p14:creationId xmlns:p14="http://schemas.microsoft.com/office/powerpoint/2010/main" val="1489591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Strawman set of challenges</a:t>
            </a:r>
            <a:endParaRPr lang="en-US" sz="3600" dirty="0"/>
          </a:p>
        </p:txBody>
      </p:sp>
      <p:sp>
        <p:nvSpPr>
          <p:cNvPr id="3" name="Content Placeholder 2"/>
          <p:cNvSpPr>
            <a:spLocks noGrp="1"/>
          </p:cNvSpPr>
          <p:nvPr>
            <p:ph idx="1"/>
          </p:nvPr>
        </p:nvSpPr>
        <p:spPr>
          <a:xfrm>
            <a:off x="457201" y="1319641"/>
            <a:ext cx="4425097" cy="5004960"/>
          </a:xfrm>
        </p:spPr>
        <p:txBody>
          <a:bodyPr>
            <a:normAutofit fontScale="77500" lnSpcReduction="20000"/>
          </a:bodyPr>
          <a:lstStyle/>
          <a:p>
            <a:pPr lvl="0"/>
            <a:r>
              <a:rPr lang="en-US" sz="2400" dirty="0"/>
              <a:t>K</a:t>
            </a:r>
            <a:r>
              <a:rPr lang="en-US" sz="2400" dirty="0" smtClean="0"/>
              <a:t>ey </a:t>
            </a:r>
            <a:r>
              <a:rPr lang="en-US" sz="2400" dirty="0"/>
              <a:t>abstractions need to be identified </a:t>
            </a:r>
            <a:endParaRPr lang="en-US" sz="2400" dirty="0" smtClean="0"/>
          </a:p>
          <a:p>
            <a:pPr lvl="1"/>
            <a:r>
              <a:rPr lang="en-US" sz="2100" dirty="0" smtClean="0"/>
              <a:t>and </a:t>
            </a:r>
            <a:r>
              <a:rPr lang="en-US" sz="2100" dirty="0"/>
              <a:t>jointly supported by the runtime system, compilers, and hardware architecture. </a:t>
            </a:r>
            <a:endParaRPr lang="en-US" sz="2100" dirty="0" smtClean="0"/>
          </a:p>
          <a:p>
            <a:pPr lvl="0"/>
            <a:r>
              <a:rPr lang="en-US" sz="2400" dirty="0" smtClean="0"/>
              <a:t>Runtime support for lightweight tasks and their coordination</a:t>
            </a:r>
          </a:p>
          <a:p>
            <a:pPr lvl="1"/>
            <a:r>
              <a:rPr lang="en-US" sz="1800" dirty="0" smtClean="0"/>
              <a:t>capable </a:t>
            </a:r>
            <a:r>
              <a:rPr lang="en-US" sz="1800" dirty="0"/>
              <a:t>of dealing with system heterogeneity and with end-to-end asynchrony</a:t>
            </a:r>
            <a:r>
              <a:rPr lang="en-US" sz="1800" dirty="0" smtClean="0"/>
              <a:t>.</a:t>
            </a:r>
          </a:p>
          <a:p>
            <a:pPr lvl="0"/>
            <a:r>
              <a:rPr lang="en-US" sz="2400" dirty="0" smtClean="0"/>
              <a:t>Runtime support for locality</a:t>
            </a:r>
            <a:r>
              <a:rPr lang="en-US" sz="2400" dirty="0"/>
              <a:t>-aware, dynamic task scheduling </a:t>
            </a:r>
          </a:p>
          <a:p>
            <a:pPr lvl="1"/>
            <a:r>
              <a:rPr lang="en-US" sz="1800" dirty="0" smtClean="0"/>
              <a:t>Enabling continuously optimizing </a:t>
            </a:r>
            <a:r>
              <a:rPr lang="en-US" sz="1800" dirty="0"/>
              <a:t>code or data </a:t>
            </a:r>
            <a:r>
              <a:rPr lang="en-US" sz="1800" dirty="0" smtClean="0"/>
              <a:t>movement.</a:t>
            </a:r>
          </a:p>
          <a:p>
            <a:pPr lvl="0"/>
            <a:r>
              <a:rPr lang="en-US" sz="2400" dirty="0" smtClean="0"/>
              <a:t>Need for task coordination and synchronization </a:t>
            </a:r>
            <a:r>
              <a:rPr lang="en-US" sz="2400" dirty="0"/>
              <a:t>primitives </a:t>
            </a:r>
            <a:endParaRPr lang="en-US" sz="2400" dirty="0" smtClean="0"/>
          </a:p>
          <a:p>
            <a:pPr lvl="0"/>
            <a:r>
              <a:rPr lang="en-US" sz="2400" dirty="0" smtClean="0"/>
              <a:t>Runtime support for dynamic load balancing</a:t>
            </a:r>
          </a:p>
          <a:p>
            <a:pPr lvl="1"/>
            <a:r>
              <a:rPr lang="en-US" sz="1800" dirty="0" smtClean="0"/>
              <a:t>To deal with load </a:t>
            </a:r>
            <a:r>
              <a:rPr lang="en-US" sz="1800" dirty="0"/>
              <a:t>imbalances created by a large number of sources for non-uniform execution </a:t>
            </a:r>
            <a:r>
              <a:rPr lang="en-US" sz="1800" dirty="0" smtClean="0"/>
              <a:t>rates</a:t>
            </a:r>
            <a:endParaRPr lang="en-US" sz="2400"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3</a:t>
            </a:fld>
            <a:endParaRPr lang="en-US" dirty="0"/>
          </a:p>
        </p:txBody>
      </p:sp>
      <p:sp>
        <p:nvSpPr>
          <p:cNvPr id="6" name="Content Placeholder 2"/>
          <p:cNvSpPr txBox="1">
            <a:spLocks/>
          </p:cNvSpPr>
          <p:nvPr/>
        </p:nvSpPr>
        <p:spPr>
          <a:xfrm>
            <a:off x="4882298" y="1319640"/>
            <a:ext cx="4061537" cy="51880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900" dirty="0" smtClean="0"/>
              <a:t>What is the current known key abstractions? Which key abstractions are currently supported by runtime systems to be leveraged?</a:t>
            </a:r>
          </a:p>
          <a:p>
            <a:pPr marL="0" indent="0">
              <a:buNone/>
            </a:pPr>
            <a:endParaRPr lang="en-US" sz="1900" dirty="0"/>
          </a:p>
          <a:p>
            <a:r>
              <a:rPr lang="en-US" sz="1900" dirty="0" smtClean="0"/>
              <a:t>For each of these challenges:  What is the current state-of-the-art on such  runtime support? How is this done in runtime systems to be leveraged?</a:t>
            </a:r>
          </a:p>
          <a:p>
            <a:endParaRPr lang="en-US" sz="1900" dirty="0" smtClean="0"/>
          </a:p>
        </p:txBody>
      </p:sp>
    </p:spTree>
    <p:extLst>
      <p:ext uri="{BB962C8B-B14F-4D97-AF65-F5344CB8AC3E}">
        <p14:creationId xmlns:p14="http://schemas.microsoft.com/office/powerpoint/2010/main" val="2016075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12836"/>
            <a:ext cx="8410575" cy="5338764"/>
          </a:xfrm>
        </p:spPr>
        <p:txBody>
          <a:bodyPr>
            <a:normAutofit fontScale="62500" lnSpcReduction="20000"/>
          </a:bodyPr>
          <a:lstStyle/>
          <a:p>
            <a:pPr lvl="0"/>
            <a:r>
              <a:rPr lang="en-US" dirty="0"/>
              <a:t> Runtime system software architecture </a:t>
            </a:r>
            <a:endParaRPr lang="en-US" sz="3200" dirty="0"/>
          </a:p>
          <a:p>
            <a:pPr lvl="1"/>
            <a:r>
              <a:rPr lang="en-US" sz="2600" dirty="0"/>
              <a:t>What </a:t>
            </a:r>
            <a:r>
              <a:rPr lang="en-US" sz="2600" dirty="0" smtClean="0"/>
              <a:t>would </a:t>
            </a:r>
            <a:r>
              <a:rPr lang="en-US" sz="2600" dirty="0"/>
              <a:t>the principal </a:t>
            </a:r>
            <a:r>
              <a:rPr lang="en-US" sz="2600" dirty="0" smtClean="0"/>
              <a:t>components be? What </a:t>
            </a:r>
            <a:r>
              <a:rPr lang="en-US" sz="2600" dirty="0"/>
              <a:t>are the semantics of </a:t>
            </a:r>
            <a:r>
              <a:rPr lang="en-US" sz="2600" dirty="0" smtClean="0"/>
              <a:t>these </a:t>
            </a:r>
            <a:r>
              <a:rPr lang="en-US" sz="2600" dirty="0"/>
              <a:t>components?  What </a:t>
            </a:r>
            <a:r>
              <a:rPr lang="en-US" sz="2600" dirty="0" smtClean="0"/>
              <a:t>is the role of the different </a:t>
            </a:r>
            <a:r>
              <a:rPr lang="en-US" sz="2600" dirty="0"/>
              <a:t>execution models? </a:t>
            </a:r>
          </a:p>
          <a:p>
            <a:pPr lvl="1"/>
            <a:r>
              <a:rPr lang="en-US" sz="2600" dirty="0" smtClean="0"/>
              <a:t>What </a:t>
            </a:r>
            <a:r>
              <a:rPr lang="en-US" sz="2600" dirty="0"/>
              <a:t>are the mechanisms for managing </a:t>
            </a:r>
            <a:r>
              <a:rPr lang="en-US" sz="2600" dirty="0" smtClean="0"/>
              <a:t>processes/threads/tasks  </a:t>
            </a:r>
            <a:r>
              <a:rPr lang="en-US" sz="2600" dirty="0"/>
              <a:t>and data</a:t>
            </a:r>
            <a:r>
              <a:rPr lang="en-US" sz="2600" dirty="0" smtClean="0"/>
              <a:t>?</a:t>
            </a:r>
          </a:p>
          <a:p>
            <a:pPr lvl="1"/>
            <a:r>
              <a:rPr lang="en-US" sz="2600" dirty="0"/>
              <a:t>What policies and/or mechanisms will your runtime use to schedule code and place </a:t>
            </a:r>
            <a:r>
              <a:rPr lang="en-US" sz="2600" dirty="0" smtClean="0"/>
              <a:t>data?</a:t>
            </a:r>
          </a:p>
          <a:p>
            <a:pPr lvl="1"/>
            <a:r>
              <a:rPr lang="en-US" sz="2600" dirty="0" smtClean="0"/>
              <a:t>How does the runtime dynamically </a:t>
            </a:r>
            <a:r>
              <a:rPr lang="en-US" sz="2600" dirty="0"/>
              <a:t>adapt the schedule and </a:t>
            </a:r>
            <a:r>
              <a:rPr lang="en-US" sz="2600" dirty="0" smtClean="0"/>
              <a:t>placement so that metrics </a:t>
            </a:r>
            <a:r>
              <a:rPr lang="en-US" sz="2600" dirty="0"/>
              <a:t>of code-data affinity, power consumption, migration cost and </a:t>
            </a:r>
            <a:r>
              <a:rPr lang="en-US" sz="2600" dirty="0" smtClean="0"/>
              <a:t>resiliency are improved?</a:t>
            </a:r>
          </a:p>
          <a:p>
            <a:pPr lvl="1"/>
            <a:r>
              <a:rPr lang="en-US" sz="2600" dirty="0" smtClean="0"/>
              <a:t>How does the runtime manage </a:t>
            </a:r>
            <a:r>
              <a:rPr lang="en-US" sz="2600" dirty="0"/>
              <a:t>resources (compute, memory, power, bandwidth</a:t>
            </a:r>
            <a:r>
              <a:rPr lang="en-US" sz="2600" dirty="0" smtClean="0"/>
              <a:t>) </a:t>
            </a:r>
            <a:r>
              <a:rPr lang="en-US" sz="2600" dirty="0"/>
              <a:t>to meet a power, energy and performance objective</a:t>
            </a:r>
            <a:r>
              <a:rPr lang="en-US" sz="2600" dirty="0" smtClean="0"/>
              <a:t>?</a:t>
            </a:r>
          </a:p>
          <a:p>
            <a:pPr lvl="1"/>
            <a:r>
              <a:rPr lang="en-US" sz="2600" dirty="0" smtClean="0"/>
              <a:t>How does the runtime scale?</a:t>
            </a:r>
          </a:p>
          <a:p>
            <a:pPr lvl="1"/>
            <a:r>
              <a:rPr lang="en-US" sz="2600" dirty="0" smtClean="0"/>
              <a:t>What </a:t>
            </a:r>
            <a:r>
              <a:rPr lang="en-US" sz="2600" dirty="0"/>
              <a:t>is the role of a global address space or a global name space? </a:t>
            </a:r>
          </a:p>
          <a:p>
            <a:pPr lvl="1"/>
            <a:r>
              <a:rPr lang="en-US" sz="2600" dirty="0"/>
              <a:t>What </a:t>
            </a:r>
            <a:r>
              <a:rPr lang="en-US" sz="2600" dirty="0" smtClean="0"/>
              <a:t> </a:t>
            </a:r>
            <a:r>
              <a:rPr lang="en-US" sz="2600" dirty="0"/>
              <a:t>programming models </a:t>
            </a:r>
            <a:r>
              <a:rPr lang="en-US" sz="2600" dirty="0" smtClean="0"/>
              <a:t>will </a:t>
            </a:r>
            <a:r>
              <a:rPr lang="en-US" sz="2600" dirty="0"/>
              <a:t>be supported by the runtime architecture?  </a:t>
            </a:r>
          </a:p>
          <a:p>
            <a:pPr lvl="1"/>
            <a:r>
              <a:rPr lang="en-US" sz="2600" dirty="0" smtClean="0"/>
              <a:t>What </a:t>
            </a:r>
            <a:r>
              <a:rPr lang="en-US" sz="2600" dirty="0"/>
              <a:t>OS support should be </a:t>
            </a:r>
            <a:r>
              <a:rPr lang="en-US" sz="2600" dirty="0" smtClean="0"/>
              <a:t>assumed?</a:t>
            </a:r>
          </a:p>
          <a:p>
            <a:pPr lvl="0"/>
            <a:r>
              <a:rPr lang="en-US" dirty="0" smtClean="0"/>
              <a:t>Community buy-in:</a:t>
            </a:r>
            <a:endParaRPr lang="en-US" sz="3200" dirty="0" smtClean="0"/>
          </a:p>
          <a:p>
            <a:pPr lvl="1"/>
            <a:r>
              <a:rPr lang="en-US" sz="2600" dirty="0" smtClean="0"/>
              <a:t>How </a:t>
            </a:r>
            <a:r>
              <a:rPr lang="en-US" sz="2600" dirty="0"/>
              <a:t>do we achieve community buy-in to an envisioned runtime architecture and semantics?</a:t>
            </a:r>
          </a:p>
          <a:p>
            <a:pPr lvl="1"/>
            <a:r>
              <a:rPr lang="en-US" sz="2600" dirty="0"/>
              <a:t>We need a process to continuously evaluate refine the envisioned runtime architecture and semantics while keeping focus on achieving an Exascale runtime system.  What should this process be?</a:t>
            </a:r>
          </a:p>
          <a:p>
            <a:pPr marL="0" indent="0">
              <a:buNone/>
            </a:pPr>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Strawman Set of Questions</a:t>
            </a:r>
            <a:endParaRPr lang="en-US" dirty="0"/>
          </a:p>
        </p:txBody>
      </p:sp>
      <p:sp>
        <p:nvSpPr>
          <p:cNvPr id="5" name="Slide Number Placeholder 4"/>
          <p:cNvSpPr>
            <a:spLocks noGrp="1"/>
          </p:cNvSpPr>
          <p:nvPr>
            <p:ph type="sldNum" sz="quarter" idx="4"/>
          </p:nvPr>
        </p:nvSpPr>
        <p:spPr/>
        <p:txBody>
          <a:bodyPr/>
          <a:lstStyle/>
          <a:p>
            <a:fld id="{F18FA76B-CC9E-D547-9312-20FD0191EE8B}" type="slidenum">
              <a:rPr lang="en-US" smtClean="0"/>
              <a:pPr/>
              <a:t>4</a:t>
            </a:fld>
            <a:endParaRPr lang="en-US" dirty="0"/>
          </a:p>
        </p:txBody>
      </p:sp>
    </p:spTree>
    <p:extLst>
      <p:ext uri="{BB962C8B-B14F-4D97-AF65-F5344CB8AC3E}">
        <p14:creationId xmlns:p14="http://schemas.microsoft.com/office/powerpoint/2010/main" val="1094652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Current Runtime Investments</a:t>
            </a:r>
            <a:endParaRPr lang="en-US" sz="3600" dirty="0"/>
          </a:p>
        </p:txBody>
      </p:sp>
      <p:sp>
        <p:nvSpPr>
          <p:cNvPr id="3" name="Content Placeholder 2"/>
          <p:cNvSpPr>
            <a:spLocks noGrp="1"/>
          </p:cNvSpPr>
          <p:nvPr>
            <p:ph idx="1"/>
          </p:nvPr>
        </p:nvSpPr>
        <p:spPr>
          <a:xfrm>
            <a:off x="457200" y="1417638"/>
            <a:ext cx="8229600" cy="5015603"/>
          </a:xfrm>
        </p:spPr>
        <p:txBody>
          <a:bodyPr>
            <a:normAutofit/>
          </a:bodyPr>
          <a:lstStyle/>
          <a:p>
            <a:r>
              <a:rPr lang="en-US" sz="2400" dirty="0" smtClean="0"/>
              <a:t>2012 </a:t>
            </a:r>
            <a:r>
              <a:rPr lang="en-US" sz="2400" dirty="0"/>
              <a:t>X-Stack program [2</a:t>
            </a:r>
            <a:r>
              <a:rPr lang="en-US" sz="2400" dirty="0" smtClean="0"/>
              <a:t>]: application</a:t>
            </a:r>
            <a:r>
              <a:rPr lang="en-US" sz="2400" dirty="0"/>
              <a:t>-driven runtime systems </a:t>
            </a:r>
            <a:r>
              <a:rPr lang="en-US" sz="2400" dirty="0" smtClean="0"/>
              <a:t>support:</a:t>
            </a:r>
          </a:p>
          <a:p>
            <a:pPr lvl="1"/>
            <a:r>
              <a:rPr lang="en-US" sz="1800" dirty="0" smtClean="0"/>
              <a:t>maximizing </a:t>
            </a:r>
            <a:r>
              <a:rPr lang="en-US" sz="1800" dirty="0"/>
              <a:t>concurrency efficiency, </a:t>
            </a:r>
          </a:p>
          <a:p>
            <a:pPr lvl="1"/>
            <a:r>
              <a:rPr lang="en-US" sz="1800" dirty="0" smtClean="0"/>
              <a:t>dealing </a:t>
            </a:r>
            <a:r>
              <a:rPr lang="en-US" sz="1800" dirty="0"/>
              <a:t>with asynchrony of computation and communication, </a:t>
            </a:r>
            <a:endParaRPr lang="en-US" sz="1800" dirty="0" smtClean="0"/>
          </a:p>
          <a:p>
            <a:pPr lvl="1"/>
            <a:r>
              <a:rPr lang="en-US" sz="1800" dirty="0" smtClean="0"/>
              <a:t>exploiting </a:t>
            </a:r>
            <a:r>
              <a:rPr lang="en-US" sz="1800" dirty="0"/>
              <a:t>data locality, </a:t>
            </a:r>
            <a:endParaRPr lang="en-US" sz="1800" dirty="0" smtClean="0"/>
          </a:p>
          <a:p>
            <a:pPr lvl="1"/>
            <a:r>
              <a:rPr lang="en-US" sz="1800" dirty="0" smtClean="0"/>
              <a:t>minimizing </a:t>
            </a:r>
            <a:r>
              <a:rPr lang="en-US" sz="1800" dirty="0"/>
              <a:t>data movement, </a:t>
            </a:r>
            <a:endParaRPr lang="en-US" sz="1800" dirty="0" smtClean="0"/>
          </a:p>
          <a:p>
            <a:pPr lvl="1"/>
            <a:r>
              <a:rPr lang="en-US" sz="1800" dirty="0" smtClean="0"/>
              <a:t>managing </a:t>
            </a:r>
            <a:r>
              <a:rPr lang="en-US" sz="1800" dirty="0"/>
              <a:t>faults, </a:t>
            </a:r>
          </a:p>
          <a:p>
            <a:pPr lvl="1"/>
            <a:r>
              <a:rPr lang="en-US" sz="1800" dirty="0" smtClean="0"/>
              <a:t>support </a:t>
            </a:r>
            <a:r>
              <a:rPr lang="en-US" sz="1800" dirty="0"/>
              <a:t>for heterogeneous computing elements, </a:t>
            </a:r>
          </a:p>
          <a:p>
            <a:pPr lvl="1"/>
            <a:r>
              <a:rPr lang="en-US" sz="1800" dirty="0" smtClean="0"/>
              <a:t>semantics </a:t>
            </a:r>
            <a:r>
              <a:rPr lang="en-US" sz="1800" dirty="0"/>
              <a:t>for programmability, </a:t>
            </a:r>
            <a:endParaRPr lang="en-US" sz="1800" dirty="0" smtClean="0"/>
          </a:p>
          <a:p>
            <a:pPr lvl="1"/>
            <a:r>
              <a:rPr lang="en-US" sz="1800" dirty="0" smtClean="0"/>
              <a:t>support </a:t>
            </a:r>
            <a:r>
              <a:rPr lang="en-US" sz="1800" dirty="0"/>
              <a:t>for novel programming </a:t>
            </a:r>
            <a:r>
              <a:rPr lang="en-US" sz="1800" dirty="0" smtClean="0"/>
              <a:t>models</a:t>
            </a:r>
          </a:p>
          <a:p>
            <a:r>
              <a:rPr lang="en-US" sz="2400" dirty="0" smtClean="0"/>
              <a:t>Runtime </a:t>
            </a:r>
            <a:r>
              <a:rPr lang="en-US" sz="2400" dirty="0"/>
              <a:t>systems </a:t>
            </a:r>
            <a:r>
              <a:rPr lang="en-US" sz="2400" dirty="0" smtClean="0"/>
              <a:t>to be leveraged</a:t>
            </a:r>
          </a:p>
          <a:p>
            <a:pPr lvl="1"/>
            <a:r>
              <a:rPr lang="en-US" sz="2000" b="1" dirty="0" smtClean="0">
                <a:solidFill>
                  <a:srgbClr val="3366FF"/>
                </a:solidFill>
              </a:rPr>
              <a:t>OCR</a:t>
            </a:r>
            <a:r>
              <a:rPr lang="en-US" sz="2000" b="1" dirty="0">
                <a:solidFill>
                  <a:srgbClr val="3366FF"/>
                </a:solidFill>
              </a:rPr>
              <a:t>, HPX, ARTS, SEEC, GVR runtime </a:t>
            </a:r>
            <a:r>
              <a:rPr lang="en-US" sz="2000" b="1" dirty="0" smtClean="0">
                <a:solidFill>
                  <a:srgbClr val="3366FF"/>
                </a:solidFill>
              </a:rPr>
              <a:t> </a:t>
            </a:r>
            <a:r>
              <a:rPr lang="en-US" sz="2000" b="1" dirty="0">
                <a:solidFill>
                  <a:srgbClr val="3366FF"/>
                </a:solidFill>
              </a:rPr>
              <a:t>and runtimes to support advance/extended MPI and Global Arrays </a:t>
            </a:r>
          </a:p>
          <a:p>
            <a:endParaRPr lang="en-US" sz="2400"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5</a:t>
            </a:fld>
            <a:endParaRPr lang="en-US" dirty="0"/>
          </a:p>
        </p:txBody>
      </p:sp>
    </p:spTree>
    <p:extLst>
      <p:ext uri="{BB962C8B-B14F-4D97-AF65-F5344CB8AC3E}">
        <p14:creationId xmlns:p14="http://schemas.microsoft.com/office/powerpoint/2010/main" val="3882530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Mapping </a:t>
            </a:r>
            <a:r>
              <a:rPr lang="en-US" dirty="0"/>
              <a:t>important questions to </a:t>
            </a:r>
            <a:r>
              <a:rPr lang="en-US" dirty="0" smtClean="0"/>
              <a:t>projects:</a:t>
            </a:r>
          </a:p>
          <a:p>
            <a:pPr lvl="1"/>
            <a:r>
              <a:rPr lang="en-US" dirty="0">
                <a:hlinkClick r:id="rId2"/>
              </a:rPr>
              <a:t>https://www.xstackwiki.com/index.php/Runtimes_(application-facing</a:t>
            </a:r>
            <a:r>
              <a:rPr lang="en-US" dirty="0" smtClean="0"/>
              <a:t>)</a:t>
            </a:r>
          </a:p>
          <a:p>
            <a:pPr lvl="1"/>
            <a:endParaRPr lang="en-US" dirty="0"/>
          </a:p>
        </p:txBody>
      </p:sp>
      <p:sp>
        <p:nvSpPr>
          <p:cNvPr id="3" name="Title 2"/>
          <p:cNvSpPr>
            <a:spLocks noGrp="1"/>
          </p:cNvSpPr>
          <p:nvPr>
            <p:ph type="title"/>
          </p:nvPr>
        </p:nvSpPr>
        <p:spPr/>
        <p:txBody>
          <a:bodyPr>
            <a:normAutofit/>
          </a:bodyPr>
          <a:lstStyle/>
          <a:p>
            <a:r>
              <a:rPr lang="en-US" dirty="0" err="1" smtClean="0"/>
              <a:t>Curent</a:t>
            </a:r>
            <a:r>
              <a:rPr lang="en-US" dirty="0" smtClean="0"/>
              <a:t> Runtime Investments</a:t>
            </a:r>
            <a:endParaRPr lang="en-US" dirty="0"/>
          </a:p>
        </p:txBody>
      </p:sp>
      <p:sp>
        <p:nvSpPr>
          <p:cNvPr id="4" name="Slide Number Placeholder 3"/>
          <p:cNvSpPr>
            <a:spLocks noGrp="1"/>
          </p:cNvSpPr>
          <p:nvPr>
            <p:ph type="sldNum" sz="quarter" idx="4"/>
          </p:nvPr>
        </p:nvSpPr>
        <p:spPr/>
        <p:txBody>
          <a:bodyPr/>
          <a:lstStyle/>
          <a:p>
            <a:fld id="{F18FA76B-CC9E-D547-9312-20FD0191EE8B}" type="slidenum">
              <a:rPr lang="en-US" smtClean="0"/>
              <a:pPr/>
              <a:t>6</a:t>
            </a:fld>
            <a:endParaRPr lang="en-US" dirty="0"/>
          </a:p>
        </p:txBody>
      </p:sp>
    </p:spTree>
    <p:extLst>
      <p:ext uri="{BB962C8B-B14F-4D97-AF65-F5344CB8AC3E}">
        <p14:creationId xmlns:p14="http://schemas.microsoft.com/office/powerpoint/2010/main" val="3808984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Current Runtime Investments</a:t>
            </a:r>
            <a:endParaRPr lang="en-US" sz="3600" dirty="0"/>
          </a:p>
        </p:txBody>
      </p:sp>
      <p:sp>
        <p:nvSpPr>
          <p:cNvPr id="3" name="Content Placeholder 2"/>
          <p:cNvSpPr>
            <a:spLocks noGrp="1"/>
          </p:cNvSpPr>
          <p:nvPr>
            <p:ph idx="1"/>
          </p:nvPr>
        </p:nvSpPr>
        <p:spPr>
          <a:xfrm>
            <a:off x="457200" y="1417638"/>
            <a:ext cx="8229600" cy="5015603"/>
          </a:xfrm>
        </p:spPr>
        <p:txBody>
          <a:bodyPr>
            <a:normAutofit lnSpcReduction="10000"/>
          </a:bodyPr>
          <a:lstStyle/>
          <a:p>
            <a:r>
              <a:rPr lang="en-US" sz="2400" dirty="0" smtClean="0"/>
              <a:t>2013 </a:t>
            </a:r>
            <a:r>
              <a:rPr lang="en-US" sz="2400" dirty="0"/>
              <a:t>OS/R Program [4</a:t>
            </a:r>
            <a:r>
              <a:rPr lang="en-US" sz="2400" dirty="0" smtClean="0"/>
              <a:t>]: systems-driven mechanisms described </a:t>
            </a:r>
            <a:r>
              <a:rPr lang="en-US" sz="2400" dirty="0"/>
              <a:t>in the OS/R </a:t>
            </a:r>
            <a:r>
              <a:rPr lang="en-US" sz="2400" dirty="0" smtClean="0"/>
              <a:t>report:</a:t>
            </a:r>
          </a:p>
          <a:p>
            <a:pPr lvl="1"/>
            <a:r>
              <a:rPr lang="en-US" sz="1800" dirty="0" smtClean="0"/>
              <a:t>thread </a:t>
            </a:r>
            <a:r>
              <a:rPr lang="en-US" sz="1800" dirty="0"/>
              <a:t>management, </a:t>
            </a:r>
            <a:endParaRPr lang="en-US" sz="1800" dirty="0" smtClean="0"/>
          </a:p>
          <a:p>
            <a:pPr lvl="1"/>
            <a:r>
              <a:rPr lang="en-US" sz="1800" dirty="0" smtClean="0"/>
              <a:t>low</a:t>
            </a:r>
            <a:r>
              <a:rPr lang="en-US" sz="1800" dirty="0"/>
              <a:t>-level communication services, </a:t>
            </a:r>
            <a:endParaRPr lang="en-US" sz="1800" dirty="0" smtClean="0"/>
          </a:p>
          <a:p>
            <a:pPr lvl="1"/>
            <a:r>
              <a:rPr lang="en-US" sz="1800" dirty="0" smtClean="0"/>
              <a:t>resource management,</a:t>
            </a:r>
          </a:p>
          <a:p>
            <a:pPr lvl="1"/>
            <a:r>
              <a:rPr lang="en-US" sz="1800" dirty="0" smtClean="0"/>
              <a:t>different </a:t>
            </a:r>
            <a:r>
              <a:rPr lang="en-US" sz="1800" dirty="0"/>
              <a:t>runtime service </a:t>
            </a:r>
            <a:r>
              <a:rPr lang="en-US" sz="1800" dirty="0" smtClean="0"/>
              <a:t>components  tightly connected to deal with challenges:</a:t>
            </a:r>
          </a:p>
          <a:p>
            <a:pPr lvl="2"/>
            <a:r>
              <a:rPr lang="en-US" sz="1600" dirty="0" smtClean="0"/>
              <a:t> resilience</a:t>
            </a:r>
            <a:r>
              <a:rPr lang="en-US" sz="1600" dirty="0"/>
              <a:t>, </a:t>
            </a:r>
            <a:endParaRPr lang="en-US" sz="1600" dirty="0" smtClean="0"/>
          </a:p>
          <a:p>
            <a:pPr lvl="2"/>
            <a:r>
              <a:rPr lang="en-US" sz="1600" dirty="0" smtClean="0"/>
              <a:t>asynchronous </a:t>
            </a:r>
            <a:r>
              <a:rPr lang="en-US" sz="1600" dirty="0"/>
              <a:t>computations, </a:t>
            </a:r>
            <a:endParaRPr lang="en-US" sz="1600" dirty="0" smtClean="0"/>
          </a:p>
          <a:p>
            <a:pPr lvl="2"/>
            <a:r>
              <a:rPr lang="en-US" sz="1600" dirty="0" smtClean="0"/>
              <a:t>and </a:t>
            </a:r>
            <a:r>
              <a:rPr lang="en-US" sz="1600" dirty="0"/>
              <a:t>locality of computation. </a:t>
            </a:r>
            <a:endParaRPr lang="en-US" sz="1600" dirty="0" smtClean="0"/>
          </a:p>
          <a:p>
            <a:r>
              <a:rPr lang="en-US" sz="2400" dirty="0" smtClean="0">
                <a:solidFill>
                  <a:srgbClr val="3366FF"/>
                </a:solidFill>
              </a:rPr>
              <a:t>Runtime systems approaches to be leveraged in </a:t>
            </a:r>
            <a:r>
              <a:rPr lang="en-US" sz="2400" dirty="0">
                <a:solidFill>
                  <a:srgbClr val="3366FF"/>
                </a:solidFill>
              </a:rPr>
              <a:t>ARGO, HOBBES, and X-ARCC projects</a:t>
            </a:r>
            <a:r>
              <a:rPr lang="en-US" sz="2400" dirty="0" smtClean="0">
                <a:solidFill>
                  <a:srgbClr val="3366FF"/>
                </a:solidFill>
              </a:rPr>
              <a:t>.</a:t>
            </a:r>
          </a:p>
          <a:p>
            <a:r>
              <a:rPr lang="en-US" sz="2400" dirty="0"/>
              <a:t>Mapping important questions to projects:</a:t>
            </a:r>
          </a:p>
          <a:p>
            <a:pPr lvl="1"/>
            <a:r>
              <a:rPr lang="en-US" sz="1800" dirty="0"/>
              <a:t>Not yet available</a:t>
            </a:r>
          </a:p>
          <a:p>
            <a:pPr lvl="2"/>
            <a:r>
              <a:rPr lang="en-US" sz="1800" dirty="0"/>
              <a:t>To be completed after upcoming OS/R semi-annual review</a:t>
            </a:r>
          </a:p>
          <a:p>
            <a:endParaRPr lang="en-US" sz="2400" dirty="0" smtClean="0">
              <a:solidFill>
                <a:srgbClr val="3366FF"/>
              </a:solidFill>
            </a:endParaRPr>
          </a:p>
          <a:p>
            <a:endParaRPr lang="en-US" sz="2400" dirty="0">
              <a:solidFill>
                <a:srgbClr val="3366FF"/>
              </a:solidFill>
            </a:endParaRPr>
          </a:p>
        </p:txBody>
      </p:sp>
      <p:sp>
        <p:nvSpPr>
          <p:cNvPr id="4" name="Slide Number Placeholder 3"/>
          <p:cNvSpPr>
            <a:spLocks noGrp="1"/>
          </p:cNvSpPr>
          <p:nvPr>
            <p:ph type="sldNum" sz="quarter" idx="4"/>
          </p:nvPr>
        </p:nvSpPr>
        <p:spPr/>
        <p:txBody>
          <a:bodyPr/>
          <a:lstStyle/>
          <a:p>
            <a:fld id="{F18FA76B-CC9E-D547-9312-20FD0191EE8B}" type="slidenum">
              <a:rPr lang="en-US" smtClean="0"/>
              <a:pPr/>
              <a:t>7</a:t>
            </a:fld>
            <a:endParaRPr lang="en-US" dirty="0"/>
          </a:p>
        </p:txBody>
      </p:sp>
    </p:spTree>
    <p:extLst>
      <p:ext uri="{BB962C8B-B14F-4D97-AF65-F5344CB8AC3E}">
        <p14:creationId xmlns:p14="http://schemas.microsoft.com/office/powerpoint/2010/main" val="2999249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Summit Outcome: top challenges</a:t>
            </a:r>
            <a:endParaRPr lang="en-US" sz="3600" dirty="0"/>
          </a:p>
        </p:txBody>
      </p:sp>
      <p:sp>
        <p:nvSpPr>
          <p:cNvPr id="3" name="Content Placeholder 2"/>
          <p:cNvSpPr>
            <a:spLocks noGrp="1"/>
          </p:cNvSpPr>
          <p:nvPr>
            <p:ph idx="1"/>
          </p:nvPr>
        </p:nvSpPr>
        <p:spPr>
          <a:xfrm>
            <a:off x="457200" y="1480654"/>
            <a:ext cx="4210673" cy="4394085"/>
          </a:xfrm>
        </p:spPr>
        <p:txBody>
          <a:bodyPr>
            <a:normAutofit fontScale="70000" lnSpcReduction="20000"/>
          </a:bodyPr>
          <a:lstStyle/>
          <a:p>
            <a:r>
              <a:rPr lang="en-US" sz="2400" dirty="0" smtClean="0"/>
              <a:t>Growing gap between communication and computation</a:t>
            </a:r>
          </a:p>
          <a:p>
            <a:r>
              <a:rPr lang="en-US" sz="2400" dirty="0" smtClean="0"/>
              <a:t>Scalability &amp; Starvation: dominant parameters to optimize, </a:t>
            </a:r>
            <a:r>
              <a:rPr lang="en-US" sz="2400" dirty="0"/>
              <a:t>critical path </a:t>
            </a:r>
            <a:r>
              <a:rPr lang="en-US" sz="2400" dirty="0" smtClean="0"/>
              <a:t>management</a:t>
            </a:r>
          </a:p>
          <a:p>
            <a:r>
              <a:rPr lang="en-US" sz="2400" dirty="0" smtClean="0"/>
              <a:t>Locality and data movement: need terminology for inter and intra</a:t>
            </a:r>
          </a:p>
          <a:p>
            <a:r>
              <a:rPr lang="en-US" sz="2400" dirty="0" smtClean="0"/>
              <a:t>Power is critical</a:t>
            </a:r>
          </a:p>
          <a:p>
            <a:r>
              <a:rPr lang="en-US" sz="2400" dirty="0" smtClean="0"/>
              <a:t>Overhead</a:t>
            </a:r>
          </a:p>
          <a:p>
            <a:r>
              <a:rPr lang="en-US" sz="2400" dirty="0" smtClean="0"/>
              <a:t>Resilience: scalability and power problems exacerbates</a:t>
            </a:r>
          </a:p>
          <a:p>
            <a:r>
              <a:rPr lang="en-US" sz="2400" dirty="0" smtClean="0"/>
              <a:t>Load balancing: contention, hot spots, </a:t>
            </a:r>
          </a:p>
          <a:p>
            <a:r>
              <a:rPr lang="en-US" sz="2400" dirty="0" smtClean="0"/>
              <a:t>Heterogeneity: performance irregularities, static and dynamic, heterogeneity in storage/memory</a:t>
            </a:r>
          </a:p>
          <a:p>
            <a:r>
              <a:rPr lang="en-US" sz="2400" dirty="0" smtClean="0"/>
              <a:t>In-situ data analysis and </a:t>
            </a:r>
            <a:r>
              <a:rPr lang="en-US" sz="2400" dirty="0" err="1" smtClean="0"/>
              <a:t>mgmt</a:t>
            </a:r>
            <a:r>
              <a:rPr lang="en-US" sz="2400" dirty="0" smtClean="0"/>
              <a:t>: new dimension of interoperability</a:t>
            </a:r>
          </a:p>
          <a:p>
            <a:pPr lvl="1"/>
            <a:endParaRPr lang="en-US" sz="1800" dirty="0" smtClean="0"/>
          </a:p>
        </p:txBody>
      </p:sp>
      <p:sp>
        <p:nvSpPr>
          <p:cNvPr id="4" name="Slide Number Placeholder 3"/>
          <p:cNvSpPr>
            <a:spLocks noGrp="1"/>
          </p:cNvSpPr>
          <p:nvPr>
            <p:ph type="sldNum" sz="quarter" idx="4"/>
          </p:nvPr>
        </p:nvSpPr>
        <p:spPr/>
        <p:txBody>
          <a:bodyPr/>
          <a:lstStyle/>
          <a:p>
            <a:fld id="{F18FA76B-CC9E-D547-9312-20FD0191EE8B}" type="slidenum">
              <a:rPr lang="en-US" smtClean="0"/>
              <a:pPr/>
              <a:t>8</a:t>
            </a:fld>
            <a:endParaRPr lang="en-US" dirty="0"/>
          </a:p>
        </p:txBody>
      </p:sp>
      <p:sp>
        <p:nvSpPr>
          <p:cNvPr id="5" name="Content Placeholder 2"/>
          <p:cNvSpPr txBox="1">
            <a:spLocks/>
          </p:cNvSpPr>
          <p:nvPr/>
        </p:nvSpPr>
        <p:spPr>
          <a:xfrm>
            <a:off x="4667873" y="1480654"/>
            <a:ext cx="4210673" cy="43940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p:txBody>
      </p:sp>
      <p:sp>
        <p:nvSpPr>
          <p:cNvPr id="8" name="Content Placeholder 2"/>
          <p:cNvSpPr txBox="1">
            <a:spLocks/>
          </p:cNvSpPr>
          <p:nvPr/>
        </p:nvSpPr>
        <p:spPr>
          <a:xfrm>
            <a:off x="4667873" y="1480654"/>
            <a:ext cx="4210673" cy="4394085"/>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Exploitation of runtime information (introspection), feedback control of </a:t>
            </a:r>
            <a:r>
              <a:rPr lang="en-US" sz="2400" dirty="0" smtClean="0"/>
              <a:t>performance </a:t>
            </a:r>
            <a:r>
              <a:rPr lang="en-US" sz="2400" dirty="0"/>
              <a:t>data, managing performance data</a:t>
            </a:r>
          </a:p>
          <a:p>
            <a:r>
              <a:rPr lang="en-US" sz="2400" dirty="0"/>
              <a:t>Resource allocation</a:t>
            </a:r>
          </a:p>
          <a:p>
            <a:r>
              <a:rPr lang="en-US" sz="2400" dirty="0"/>
              <a:t>Scheduling &amp; workflow orchestration</a:t>
            </a:r>
          </a:p>
          <a:p>
            <a:r>
              <a:rPr lang="en-US" sz="2400" dirty="0"/>
              <a:t>Complexity/optimization/tuning</a:t>
            </a:r>
          </a:p>
          <a:p>
            <a:r>
              <a:rPr lang="en-US" sz="2400" dirty="0"/>
              <a:t>Portability</a:t>
            </a:r>
          </a:p>
          <a:p>
            <a:r>
              <a:rPr lang="en-US" sz="2400" dirty="0"/>
              <a:t>Synchronization:  event-driven, mutual exclusion, barriers, </a:t>
            </a:r>
            <a:r>
              <a:rPr lang="en-US" sz="2400" dirty="0" err="1"/>
              <a:t>phasers</a:t>
            </a:r>
            <a:endParaRPr lang="en-US" sz="2400" dirty="0"/>
          </a:p>
          <a:p>
            <a:r>
              <a:rPr lang="en-US" sz="2400" dirty="0"/>
              <a:t>Computing everywhere</a:t>
            </a:r>
          </a:p>
          <a:p>
            <a:r>
              <a:rPr lang="en-US" sz="2400" dirty="0"/>
              <a:t>Name space: both data and computation, includes location management </a:t>
            </a:r>
          </a:p>
          <a:p>
            <a:r>
              <a:rPr lang="en-US" sz="2400" dirty="0"/>
              <a:t>Support tools</a:t>
            </a:r>
          </a:p>
          <a:p>
            <a:r>
              <a:rPr lang="en-US" sz="2400" dirty="0"/>
              <a:t>Support  for </a:t>
            </a:r>
            <a:r>
              <a:rPr lang="en-US" sz="2400" dirty="0" err="1"/>
              <a:t>migratable</a:t>
            </a:r>
            <a:r>
              <a:rPr lang="en-US" sz="2400" dirty="0"/>
              <a:t>  computational units</a:t>
            </a:r>
          </a:p>
          <a:p>
            <a:r>
              <a:rPr lang="en-US" sz="2400" dirty="0"/>
              <a:t>Hardware support, tight-coupling</a:t>
            </a:r>
          </a:p>
          <a:p>
            <a:r>
              <a:rPr lang="en-US" sz="2400" dirty="0"/>
              <a:t>Expose some of runtime elements to system managers</a:t>
            </a:r>
          </a:p>
          <a:p>
            <a:endParaRPr lang="en-US" sz="1600" dirty="0" smtClean="0"/>
          </a:p>
          <a:p>
            <a:endParaRPr lang="en-US" sz="2400" dirty="0"/>
          </a:p>
          <a:p>
            <a:pPr marL="0" indent="0">
              <a:buNone/>
            </a:pPr>
            <a:endParaRPr lang="en-US" sz="2400" dirty="0" smtClean="0"/>
          </a:p>
        </p:txBody>
      </p:sp>
    </p:spTree>
    <p:extLst>
      <p:ext uri="{BB962C8B-B14F-4D97-AF65-F5344CB8AC3E}">
        <p14:creationId xmlns:p14="http://schemas.microsoft.com/office/powerpoint/2010/main" val="3812703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F271A68EC0F545915D24550BB4761B" ma:contentTypeVersion="1" ma:contentTypeDescription="Create a new document." ma:contentTypeScope="" ma:versionID="fe8018bad7361bc09272fa1cde36a3ab">
  <xsd:schema xmlns:xsd="http://www.w3.org/2001/XMLSchema" xmlns:xs="http://www.w3.org/2001/XMLSchema" xmlns:p="http://schemas.microsoft.com/office/2006/metadata/properties" targetNamespace="http://schemas.microsoft.com/office/2006/metadata/properties" ma:root="true" ma:fieldsID="f6efeb877e2a0b090cb3a4210265151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0CFE36-39A7-41CA-B373-45A282AAF876}"/>
</file>

<file path=customXml/itemProps2.xml><?xml version="1.0" encoding="utf-8"?>
<ds:datastoreItem xmlns:ds="http://schemas.openxmlformats.org/officeDocument/2006/customXml" ds:itemID="{CB4FA746-00A6-400E-A77E-10B91FE2729A}"/>
</file>

<file path=customXml/itemProps3.xml><?xml version="1.0" encoding="utf-8"?>
<ds:datastoreItem xmlns:ds="http://schemas.openxmlformats.org/officeDocument/2006/customXml" ds:itemID="{41493256-D068-47DD-B4E4-390390D08598}"/>
</file>

<file path=docProps/app.xml><?xml version="1.0" encoding="utf-8"?>
<Properties xmlns="http://schemas.openxmlformats.org/officeDocument/2006/extended-properties" xmlns:vt="http://schemas.openxmlformats.org/officeDocument/2006/docPropsVTypes">
  <Template/>
  <TotalTime>6168</TotalTime>
  <Words>4465</Words>
  <Application>Microsoft Office PowerPoint</Application>
  <PresentationFormat>Letter Paper (8.5x11 in)</PresentationFormat>
  <Paragraphs>521</Paragraphs>
  <Slides>30</Slides>
  <Notes>21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Theme</vt:lpstr>
      <vt:lpstr>Exascale Runtime Systems Summit Plan and Outcomes</vt:lpstr>
      <vt:lpstr>Summit Goals</vt:lpstr>
      <vt:lpstr>Plan to create the Unified Runtime Systems Architecture Roadmap</vt:lpstr>
      <vt:lpstr>Strawman set of challenges</vt:lpstr>
      <vt:lpstr>Strawman Set of Questions</vt:lpstr>
      <vt:lpstr>Current Runtime Investments</vt:lpstr>
      <vt:lpstr>Curent Runtime Investments</vt:lpstr>
      <vt:lpstr>Current Runtime Investments</vt:lpstr>
      <vt:lpstr>  Summit Outcome: top challenges</vt:lpstr>
      <vt:lpstr>  Summit Outcome:  top challenge classes</vt:lpstr>
      <vt:lpstr>  Summit Outcome:  Challenge Problems</vt:lpstr>
      <vt:lpstr>Summit Outcome: Key Abstractions</vt:lpstr>
      <vt:lpstr>  Summit Outcome: runtime services</vt:lpstr>
      <vt:lpstr>  Summit Outcome: runtime services</vt:lpstr>
      <vt:lpstr>Summit Outcome: community buy-in</vt:lpstr>
      <vt:lpstr>Community buy-in</vt:lpstr>
      <vt:lpstr>Ecosystem Creation</vt:lpstr>
      <vt:lpstr>Process</vt:lpstr>
      <vt:lpstr>Who is in the Community</vt:lpstr>
      <vt:lpstr>Community Services</vt:lpstr>
      <vt:lpstr>Build on Experience – Community 2.0</vt:lpstr>
      <vt:lpstr>Summit Outcome: comprehensive set of questions</vt:lpstr>
      <vt:lpstr>Summit Outcome:  runtime systems major components</vt:lpstr>
      <vt:lpstr>Summit Outcome: component interfaces</vt:lpstr>
      <vt:lpstr>Summit Outcome: Runtime Systems Vision Statement</vt:lpstr>
      <vt:lpstr>Summit Outcome:  how do we measure success</vt:lpstr>
      <vt:lpstr>Plan to create Roadmap for Runtime Research</vt:lpstr>
      <vt:lpstr>Plan to create Roadmap for Runtime Research</vt:lpstr>
      <vt:lpstr>Plan to create Roadmap for Runtime Research</vt:lpstr>
      <vt:lpstr>Plan for Writing the Report</vt:lpstr>
    </vt:vector>
  </TitlesOfParts>
  <Company>USDOE/ASCR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Sachs</dc:creator>
  <cp:lastModifiedBy>Sachs, Sonia</cp:lastModifiedBy>
  <cp:revision>243</cp:revision>
  <cp:lastPrinted>2013-10-07T22:53:59Z</cp:lastPrinted>
  <dcterms:created xsi:type="dcterms:W3CDTF">2013-10-07T12:23:12Z</dcterms:created>
  <dcterms:modified xsi:type="dcterms:W3CDTF">2014-04-11T20:05:20Z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0x010100E1F271A68EC0F545915D24550BB4761B</vt:lpwstr>
  </property>
</Properties>
</file>